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5.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6.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7.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8.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9.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0.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2.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3.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4.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notesSlides/notesSlide15.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notesSlides/notesSlide16.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notesSlides/notesSlide17.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18.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19.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20.xml" ContentType="application/vnd.openxmlformats-officedocument.presentationml.notesSlide+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21.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22.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23.xml" ContentType="application/vnd.openxmlformats-officedocument.presentationml.notesSlide+xml"/>
  <Override PartName="/ppt/tags/tag453.xml" ContentType="application/vnd.openxmlformats-officedocument.presentationml.tags+xml"/>
  <Override PartName="/ppt/notesSlides/notesSlide24.xml" ContentType="application/vnd.openxmlformats-officedocument.presentationml.notesSlide+xml"/>
  <Override PartName="/ppt/tags/tag454.xml" ContentType="application/vnd.openxmlformats-officedocument.presentationml.tags+xml"/>
  <Override PartName="/ppt/notesSlides/notesSlide25.xml" ContentType="application/vnd.openxmlformats-officedocument.presentationml.notesSlide+xml"/>
  <Override PartName="/ppt/tags/tag455.xml" ContentType="application/vnd.openxmlformats-officedocument.presentationml.tags+xml"/>
  <Override PartName="/ppt/notesSlides/notesSlide26.xml" ContentType="application/vnd.openxmlformats-officedocument.presentationml.notesSlide+xml"/>
  <Override PartName="/ppt/tags/tag4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123"/>
  </p:notesMasterIdLst>
  <p:sldIdLst>
    <p:sldId id="256" r:id="rId2"/>
    <p:sldId id="463" r:id="rId3"/>
    <p:sldId id="257" r:id="rId4"/>
    <p:sldId id="342" r:id="rId5"/>
    <p:sldId id="343" r:id="rId6"/>
    <p:sldId id="344" r:id="rId7"/>
    <p:sldId id="345" r:id="rId8"/>
    <p:sldId id="259" r:id="rId9"/>
    <p:sldId id="346" r:id="rId10"/>
    <p:sldId id="261" r:id="rId11"/>
    <p:sldId id="347" r:id="rId12"/>
    <p:sldId id="348" r:id="rId13"/>
    <p:sldId id="349" r:id="rId14"/>
    <p:sldId id="426" r:id="rId15"/>
    <p:sldId id="350" r:id="rId16"/>
    <p:sldId id="378" r:id="rId17"/>
    <p:sldId id="351" r:id="rId18"/>
    <p:sldId id="354" r:id="rId19"/>
    <p:sldId id="355" r:id="rId20"/>
    <p:sldId id="425" r:id="rId21"/>
    <p:sldId id="440" r:id="rId22"/>
    <p:sldId id="441" r:id="rId23"/>
    <p:sldId id="438" r:id="rId24"/>
    <p:sldId id="442" r:id="rId25"/>
    <p:sldId id="444" r:id="rId26"/>
    <p:sldId id="353" r:id="rId27"/>
    <p:sldId id="274" r:id="rId28"/>
    <p:sldId id="356" r:id="rId29"/>
    <p:sldId id="357" r:id="rId30"/>
    <p:sldId id="358" r:id="rId31"/>
    <p:sldId id="359" r:id="rId32"/>
    <p:sldId id="371" r:id="rId33"/>
    <p:sldId id="459" r:id="rId34"/>
    <p:sldId id="360" r:id="rId35"/>
    <p:sldId id="361" r:id="rId36"/>
    <p:sldId id="362" r:id="rId37"/>
    <p:sldId id="363" r:id="rId38"/>
    <p:sldId id="460" r:id="rId39"/>
    <p:sldId id="445" r:id="rId40"/>
    <p:sldId id="364" r:id="rId41"/>
    <p:sldId id="365" r:id="rId42"/>
    <p:sldId id="368" r:id="rId43"/>
    <p:sldId id="369" r:id="rId44"/>
    <p:sldId id="280" r:id="rId45"/>
    <p:sldId id="282" r:id="rId46"/>
    <p:sldId id="283" r:id="rId47"/>
    <p:sldId id="373" r:id="rId48"/>
    <p:sldId id="374" r:id="rId49"/>
    <p:sldId id="376" r:id="rId50"/>
    <p:sldId id="375" r:id="rId51"/>
    <p:sldId id="377" r:id="rId52"/>
    <p:sldId id="385" r:id="rId53"/>
    <p:sldId id="380" r:id="rId54"/>
    <p:sldId id="381" r:id="rId55"/>
    <p:sldId id="382" r:id="rId56"/>
    <p:sldId id="446" r:id="rId57"/>
    <p:sldId id="447" r:id="rId58"/>
    <p:sldId id="384" r:id="rId59"/>
    <p:sldId id="448" r:id="rId60"/>
    <p:sldId id="301" r:id="rId61"/>
    <p:sldId id="450" r:id="rId62"/>
    <p:sldId id="451" r:id="rId63"/>
    <p:sldId id="452" r:id="rId64"/>
    <p:sldId id="383" r:id="rId65"/>
    <p:sldId id="386" r:id="rId66"/>
    <p:sldId id="389" r:id="rId67"/>
    <p:sldId id="387" r:id="rId68"/>
    <p:sldId id="388" r:id="rId69"/>
    <p:sldId id="372" r:id="rId70"/>
    <p:sldId id="302" r:id="rId71"/>
    <p:sldId id="390" r:id="rId72"/>
    <p:sldId id="401" r:id="rId73"/>
    <p:sldId id="391" r:id="rId74"/>
    <p:sldId id="392" r:id="rId75"/>
    <p:sldId id="393" r:id="rId76"/>
    <p:sldId id="394" r:id="rId77"/>
    <p:sldId id="405" r:id="rId78"/>
    <p:sldId id="396" r:id="rId79"/>
    <p:sldId id="402" r:id="rId80"/>
    <p:sldId id="403" r:id="rId81"/>
    <p:sldId id="453" r:id="rId82"/>
    <p:sldId id="454" r:id="rId83"/>
    <p:sldId id="399" r:id="rId84"/>
    <p:sldId id="457" r:id="rId85"/>
    <p:sldId id="464" r:id="rId86"/>
    <p:sldId id="315" r:id="rId87"/>
    <p:sldId id="316" r:id="rId88"/>
    <p:sldId id="455" r:id="rId89"/>
    <p:sldId id="400" r:id="rId90"/>
    <p:sldId id="456" r:id="rId91"/>
    <p:sldId id="461" r:id="rId92"/>
    <p:sldId id="404" r:id="rId93"/>
    <p:sldId id="458" r:id="rId94"/>
    <p:sldId id="465" r:id="rId95"/>
    <p:sldId id="406" r:id="rId96"/>
    <p:sldId id="324" r:id="rId97"/>
    <p:sldId id="407" r:id="rId98"/>
    <p:sldId id="428" r:id="rId99"/>
    <p:sldId id="421" r:id="rId100"/>
    <p:sldId id="408" r:id="rId101"/>
    <p:sldId id="418" r:id="rId102"/>
    <p:sldId id="410" r:id="rId103"/>
    <p:sldId id="411" r:id="rId104"/>
    <p:sldId id="419" r:id="rId105"/>
    <p:sldId id="420" r:id="rId106"/>
    <p:sldId id="433" r:id="rId107"/>
    <p:sldId id="434" r:id="rId108"/>
    <p:sldId id="337" r:id="rId109"/>
    <p:sldId id="339" r:id="rId110"/>
    <p:sldId id="414" r:id="rId111"/>
    <p:sldId id="435" r:id="rId112"/>
    <p:sldId id="415" r:id="rId113"/>
    <p:sldId id="416" r:id="rId114"/>
    <p:sldId id="336" r:id="rId115"/>
    <p:sldId id="422" r:id="rId116"/>
    <p:sldId id="417" r:id="rId117"/>
    <p:sldId id="429" r:id="rId118"/>
    <p:sldId id="430" r:id="rId119"/>
    <p:sldId id="431" r:id="rId120"/>
    <p:sldId id="432" r:id="rId121"/>
    <p:sldId id="341" r:id="rId122"/>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Lawson" initials="KL" lastIdx="0" clrIdx="0">
    <p:extLst>
      <p:ext uri="{19B8F6BF-5375-455C-9EA6-DF929625EA0E}">
        <p15:presenceInfo xmlns:p15="http://schemas.microsoft.com/office/powerpoint/2012/main" userId="S-1-5-21-2671502564-301467276-1376946413-1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126"/>
    <a:srgbClr val="000000"/>
    <a:srgbClr val="D8E9D3"/>
    <a:srgbClr val="3F3F3F"/>
    <a:srgbClr val="E9D1DB"/>
    <a:srgbClr val="FFF2CC"/>
    <a:srgbClr val="CF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94660"/>
  </p:normalViewPr>
  <p:slideViewPr>
    <p:cSldViewPr>
      <p:cViewPr varScale="1">
        <p:scale>
          <a:sx n="98" d="100"/>
          <a:sy n="98" d="100"/>
        </p:scale>
        <p:origin x="96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6BF8185-B52F-4819-A1F3-318B3AD64E02}" type="datetimeFigureOut">
              <a:rPr lang="en-CA" smtClean="0"/>
              <a:t>04/10/2019</a:t>
            </a:fld>
            <a:endParaRPr lang="en-CA"/>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72866E09-790D-44AE-AC5A-00B61AE74F3A}" type="slidenum">
              <a:rPr lang="en-CA" smtClean="0"/>
              <a:t>‹#›</a:t>
            </a:fld>
            <a:endParaRPr lang="en-CA"/>
          </a:p>
        </p:txBody>
      </p:sp>
    </p:spTree>
    <p:extLst>
      <p:ext uri="{BB962C8B-B14F-4D97-AF65-F5344CB8AC3E}">
        <p14:creationId xmlns:p14="http://schemas.microsoft.com/office/powerpoint/2010/main" val="376464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p23</a:t>
            </a:r>
          </a:p>
        </p:txBody>
      </p:sp>
      <p:sp>
        <p:nvSpPr>
          <p:cNvPr id="354" name="Shape 3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03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866E09-790D-44AE-AC5A-00B61AE74F3A}" type="slidenum">
              <a:rPr lang="en-CA" smtClean="0"/>
              <a:t>67</a:t>
            </a:fld>
            <a:endParaRPr lang="en-CA"/>
          </a:p>
        </p:txBody>
      </p:sp>
    </p:spTree>
    <p:extLst>
      <p:ext uri="{BB962C8B-B14F-4D97-AF65-F5344CB8AC3E}">
        <p14:creationId xmlns:p14="http://schemas.microsoft.com/office/powerpoint/2010/main" val="182944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866E09-790D-44AE-AC5A-00B61AE74F3A}" type="slidenum">
              <a:rPr lang="en-CA" smtClean="0"/>
              <a:t>68</a:t>
            </a:fld>
            <a:endParaRPr lang="en-CA"/>
          </a:p>
        </p:txBody>
      </p:sp>
    </p:spTree>
    <p:extLst>
      <p:ext uri="{BB962C8B-B14F-4D97-AF65-F5344CB8AC3E}">
        <p14:creationId xmlns:p14="http://schemas.microsoft.com/office/powerpoint/2010/main" val="46997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Chloé</a:t>
            </a:r>
            <a:r>
              <a:rPr lang="en-US" dirty="0"/>
              <a:t> </a:t>
            </a:r>
            <a:r>
              <a:rPr lang="en-US" dirty="0" err="1"/>
              <a:t>Lorange</a:t>
            </a:r>
            <a:r>
              <a:rPr lang="en-US" baseline="0" dirty="0"/>
              <a:t> (QC)</a:t>
            </a:r>
            <a:endParaRPr lang="en-US" dirty="0"/>
          </a:p>
        </p:txBody>
      </p:sp>
      <p:sp>
        <p:nvSpPr>
          <p:cNvPr id="4" name="Slide Number Placeholder 3"/>
          <p:cNvSpPr>
            <a:spLocks noGrp="1"/>
          </p:cNvSpPr>
          <p:nvPr>
            <p:ph type="sldNum" sz="quarter" idx="10"/>
          </p:nvPr>
        </p:nvSpPr>
        <p:spPr/>
        <p:txBody>
          <a:bodyPr/>
          <a:lstStyle/>
          <a:p>
            <a:fld id="{72866E09-790D-44AE-AC5A-00B61AE74F3A}" type="slidenum">
              <a:rPr lang="en-CA" smtClean="0"/>
              <a:t>70</a:t>
            </a:fld>
            <a:endParaRPr lang="en-CA"/>
          </a:p>
        </p:txBody>
      </p:sp>
    </p:spTree>
    <p:extLst>
      <p:ext uri="{BB962C8B-B14F-4D97-AF65-F5344CB8AC3E}">
        <p14:creationId xmlns:p14="http://schemas.microsoft.com/office/powerpoint/2010/main" val="1135590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r>
              <a:rPr lang="en-US" baseline="0" dirty="0"/>
              <a:t> version is incorrect about free roll to back handspring in L8</a:t>
            </a:r>
            <a:endParaRPr lang="en-US" dirty="0"/>
          </a:p>
        </p:txBody>
      </p:sp>
      <p:sp>
        <p:nvSpPr>
          <p:cNvPr id="4" name="Slide Number Placeholder 3"/>
          <p:cNvSpPr>
            <a:spLocks noGrp="1"/>
          </p:cNvSpPr>
          <p:nvPr>
            <p:ph type="sldNum" sz="quarter" idx="10"/>
          </p:nvPr>
        </p:nvSpPr>
        <p:spPr/>
        <p:txBody>
          <a:bodyPr/>
          <a:lstStyle/>
          <a:p>
            <a:fld id="{72866E09-790D-44AE-AC5A-00B61AE74F3A}" type="slidenum">
              <a:rPr lang="en-CA" smtClean="0"/>
              <a:t>80</a:t>
            </a:fld>
            <a:endParaRPr lang="en-CA"/>
          </a:p>
        </p:txBody>
      </p:sp>
    </p:spTree>
    <p:extLst>
      <p:ext uri="{BB962C8B-B14F-4D97-AF65-F5344CB8AC3E}">
        <p14:creationId xmlns:p14="http://schemas.microsoft.com/office/powerpoint/2010/main" val="109640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Elements 5.104 (free lying with large leg amplitude), 5.105 (</a:t>
            </a:r>
            <a:r>
              <a:rPr lang="en-US" dirty="0" err="1">
                <a:cs typeface="Calibri"/>
              </a:rPr>
              <a:t>planche</a:t>
            </a:r>
            <a:r>
              <a:rPr lang="en-US" dirty="0">
                <a:cs typeface="Calibri"/>
              </a:rPr>
              <a:t> on elbows), 5.204 (clear pike/straddle sit)</a:t>
            </a:r>
          </a:p>
        </p:txBody>
      </p:sp>
      <p:sp>
        <p:nvSpPr>
          <p:cNvPr id="4" name="Slide Number Placeholder 3"/>
          <p:cNvSpPr>
            <a:spLocks noGrp="1"/>
          </p:cNvSpPr>
          <p:nvPr>
            <p:ph type="sldNum" sz="quarter" idx="5"/>
          </p:nvPr>
        </p:nvSpPr>
        <p:spPr/>
        <p:txBody>
          <a:bodyPr/>
          <a:lstStyle/>
          <a:p>
            <a:fld id="{5513D5FE-96D4-4DB6-9673-706875878EF0}" type="slidenum">
              <a:rPr lang="en-CA"/>
              <a:t>85</a:t>
            </a:fld>
            <a:endParaRPr lang="en-US"/>
          </a:p>
        </p:txBody>
      </p:sp>
    </p:spTree>
    <p:extLst>
      <p:ext uri="{BB962C8B-B14F-4D97-AF65-F5344CB8AC3E}">
        <p14:creationId xmlns:p14="http://schemas.microsoft.com/office/powerpoint/2010/main" val="163936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4" name="Shape 7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p167</a:t>
            </a:r>
          </a:p>
        </p:txBody>
      </p:sp>
      <p:sp>
        <p:nvSpPr>
          <p:cNvPr id="735" name="Shape 7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86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34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741" name="Shape 7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96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741" name="Shape 7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36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It was previously a D element</a:t>
            </a:r>
            <a:endParaRPr lang="en-US" dirty="0"/>
          </a:p>
        </p:txBody>
      </p:sp>
      <p:sp>
        <p:nvSpPr>
          <p:cNvPr id="4" name="Slide Number Placeholder 3"/>
          <p:cNvSpPr>
            <a:spLocks noGrp="1"/>
          </p:cNvSpPr>
          <p:nvPr>
            <p:ph type="sldNum" sz="quarter" idx="10"/>
          </p:nvPr>
        </p:nvSpPr>
        <p:spPr/>
        <p:txBody>
          <a:bodyPr/>
          <a:lstStyle/>
          <a:p>
            <a:fld id="{72866E09-790D-44AE-AC5A-00B61AE74F3A}" type="slidenum">
              <a:rPr lang="en-CA" smtClean="0"/>
              <a:t>94</a:t>
            </a:fld>
            <a:endParaRPr lang="en-CA"/>
          </a:p>
        </p:txBody>
      </p:sp>
    </p:spTree>
    <p:extLst>
      <p:ext uri="{BB962C8B-B14F-4D97-AF65-F5344CB8AC3E}">
        <p14:creationId xmlns:p14="http://schemas.microsoft.com/office/powerpoint/2010/main" val="8841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 </a:t>
            </a:r>
            <a:r>
              <a:rPr lang="en-US" dirty="0" err="1"/>
              <a:t>Urquidi</a:t>
            </a:r>
            <a:r>
              <a:rPr lang="en-US" dirty="0"/>
              <a:t> (BC)</a:t>
            </a:r>
          </a:p>
        </p:txBody>
      </p:sp>
      <p:sp>
        <p:nvSpPr>
          <p:cNvPr id="4" name="Slide Number Placeholder 3"/>
          <p:cNvSpPr>
            <a:spLocks noGrp="1"/>
          </p:cNvSpPr>
          <p:nvPr>
            <p:ph type="sldNum" sz="quarter" idx="10"/>
          </p:nvPr>
        </p:nvSpPr>
        <p:spPr/>
        <p:txBody>
          <a:bodyPr/>
          <a:lstStyle/>
          <a:p>
            <a:fld id="{72866E09-790D-44AE-AC5A-00B61AE74F3A}" type="slidenum">
              <a:rPr lang="en-CA" smtClean="0"/>
              <a:t>96</a:t>
            </a:fld>
            <a:endParaRPr lang="en-CA"/>
          </a:p>
        </p:txBody>
      </p:sp>
    </p:spTree>
    <p:extLst>
      <p:ext uri="{BB962C8B-B14F-4D97-AF65-F5344CB8AC3E}">
        <p14:creationId xmlns:p14="http://schemas.microsoft.com/office/powerpoint/2010/main" val="169609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200" b="0" i="0" u="none" strike="noStrike" cap="none">
                <a:solidFill>
                  <a:schemeClr val="dk1"/>
                </a:solidFill>
                <a:latin typeface="Calibri"/>
                <a:ea typeface="Calibri"/>
                <a:cs typeface="Calibri"/>
                <a:sym typeface="Calibri"/>
              </a:rPr>
              <a:t>p23</a:t>
            </a:r>
          </a:p>
        </p:txBody>
      </p:sp>
      <p:sp>
        <p:nvSpPr>
          <p:cNvPr id="354" name="Shape 3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9740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79" name="Shape 8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10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Shape 8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4" name="Shape 89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895" name="Shape 89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109</a:t>
            </a:fld>
            <a:endParaRPr lang="en-CA"/>
          </a:p>
        </p:txBody>
      </p:sp>
    </p:spTree>
    <p:extLst>
      <p:ext uri="{BB962C8B-B14F-4D97-AF65-F5344CB8AC3E}">
        <p14:creationId xmlns:p14="http://schemas.microsoft.com/office/powerpoint/2010/main" val="243995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73" name="Shape 8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40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9" name="Shape 90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910" name="Shape 91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117</a:t>
            </a:fld>
            <a:endParaRPr lang="en-CA"/>
          </a:p>
        </p:txBody>
      </p:sp>
    </p:spTree>
    <p:extLst>
      <p:ext uri="{BB962C8B-B14F-4D97-AF65-F5344CB8AC3E}">
        <p14:creationId xmlns:p14="http://schemas.microsoft.com/office/powerpoint/2010/main" val="1820226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6" name="Shape 9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917" name="Shape 91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118</a:t>
            </a:fld>
            <a:endParaRPr lang="en-CA"/>
          </a:p>
        </p:txBody>
      </p:sp>
    </p:spTree>
    <p:extLst>
      <p:ext uri="{BB962C8B-B14F-4D97-AF65-F5344CB8AC3E}">
        <p14:creationId xmlns:p14="http://schemas.microsoft.com/office/powerpoint/2010/main" val="285974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2" name="Shape 92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923" name="Shape 92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119</a:t>
            </a:fld>
            <a:endParaRPr lang="en-CA"/>
          </a:p>
        </p:txBody>
      </p:sp>
    </p:spTree>
    <p:extLst>
      <p:ext uri="{BB962C8B-B14F-4D97-AF65-F5344CB8AC3E}">
        <p14:creationId xmlns:p14="http://schemas.microsoft.com/office/powerpoint/2010/main" val="2709273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Shape 9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8" name="Shape 92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929" name="Shape 929"/>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120</a:t>
            </a:fld>
            <a:endParaRPr lang="en-CA"/>
          </a:p>
        </p:txBody>
      </p:sp>
    </p:spTree>
    <p:extLst>
      <p:ext uri="{BB962C8B-B14F-4D97-AF65-F5344CB8AC3E}">
        <p14:creationId xmlns:p14="http://schemas.microsoft.com/office/powerpoint/2010/main" val="309221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200" b="0" i="0" u="none" strike="noStrike" cap="none" dirty="0">
                <a:solidFill>
                  <a:schemeClr val="dk1"/>
                </a:solidFill>
                <a:latin typeface="Calibri"/>
                <a:ea typeface="Calibri"/>
                <a:cs typeface="Calibri"/>
                <a:sym typeface="Calibri"/>
              </a:rPr>
              <a:t>Now judge </a:t>
            </a:r>
            <a:r>
              <a:rPr lang="en-CA" sz="1200" b="0" i="0" u="none" strike="noStrike" cap="none" dirty="0" err="1">
                <a:solidFill>
                  <a:schemeClr val="dk1"/>
                </a:solidFill>
                <a:latin typeface="Calibri"/>
                <a:ea typeface="Calibri"/>
                <a:cs typeface="Calibri"/>
                <a:sym typeface="Calibri"/>
              </a:rPr>
              <a:t>Saut</a:t>
            </a:r>
            <a:r>
              <a:rPr lang="en-CA" sz="1200" b="0" i="0" u="none" strike="noStrike" cap="none" dirty="0">
                <a:solidFill>
                  <a:schemeClr val="dk1"/>
                </a:solidFill>
                <a:latin typeface="Calibri"/>
                <a:ea typeface="Calibri"/>
                <a:cs typeface="Calibri"/>
                <a:sym typeface="Calibri"/>
              </a:rPr>
              <a:t>!</a:t>
            </a:r>
          </a:p>
        </p:txBody>
      </p:sp>
      <p:sp>
        <p:nvSpPr>
          <p:cNvPr id="488" name="Shape 4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44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37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Alexis </a:t>
            </a:r>
            <a:r>
              <a:rPr lang="en-US" dirty="0" err="1"/>
              <a:t>Didomizio</a:t>
            </a:r>
            <a:r>
              <a:rPr lang="en-US" dirty="0"/>
              <a:t> (ON)</a:t>
            </a:r>
          </a:p>
        </p:txBody>
      </p:sp>
      <p:sp>
        <p:nvSpPr>
          <p:cNvPr id="4" name="Slide Number Placeholder 3"/>
          <p:cNvSpPr>
            <a:spLocks noGrp="1"/>
          </p:cNvSpPr>
          <p:nvPr>
            <p:ph type="sldNum" sz="quarter" idx="10"/>
          </p:nvPr>
        </p:nvSpPr>
        <p:spPr/>
        <p:txBody>
          <a:bodyPr/>
          <a:lstStyle/>
          <a:p>
            <a:fld id="{72866E09-790D-44AE-AC5A-00B61AE74F3A}" type="slidenum">
              <a:rPr lang="en-CA" smtClean="0"/>
              <a:t>46</a:t>
            </a:fld>
            <a:endParaRPr lang="en-CA"/>
          </a:p>
        </p:txBody>
      </p:sp>
    </p:spTree>
    <p:extLst>
      <p:ext uri="{BB962C8B-B14F-4D97-AF65-F5344CB8AC3E}">
        <p14:creationId xmlns:p14="http://schemas.microsoft.com/office/powerpoint/2010/main" val="241336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35" name="Shape 6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45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0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0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43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866E09-790D-44AE-AC5A-00B61AE74F3A}" type="slidenum">
              <a:rPr lang="en-CA" smtClean="0"/>
              <a:t>66</a:t>
            </a:fld>
            <a:endParaRPr lang="en-CA"/>
          </a:p>
        </p:txBody>
      </p:sp>
    </p:spTree>
    <p:extLst>
      <p:ext uri="{BB962C8B-B14F-4D97-AF65-F5344CB8AC3E}">
        <p14:creationId xmlns:p14="http://schemas.microsoft.com/office/powerpoint/2010/main" val="379516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A1AD55-0481-48C9-919A-1EB77B13861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249262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1AD55-0481-48C9-919A-1EB77B13861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175165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1AD55-0481-48C9-919A-1EB77B13861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3052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1671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1AD55-0481-48C9-919A-1EB77B138614}"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364836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A1AD55-0481-48C9-919A-1EB77B13861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41924431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A1AD55-0481-48C9-919A-1EB77B138614}"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14680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A1AD55-0481-48C9-919A-1EB77B138614}"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323763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3206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1AD55-0481-48C9-919A-1EB77B13861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147080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1AD55-0481-48C9-919A-1EB77B138614}"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ECE4E-C292-4A03-8D6B-8FE49B479AFD}" type="slidenum">
              <a:rPr lang="en-US" smtClean="0"/>
              <a:t>‹#›</a:t>
            </a:fld>
            <a:endParaRPr lang="en-US"/>
          </a:p>
        </p:txBody>
      </p:sp>
    </p:spTree>
    <p:extLst>
      <p:ext uri="{BB962C8B-B14F-4D97-AF65-F5344CB8AC3E}">
        <p14:creationId xmlns:p14="http://schemas.microsoft.com/office/powerpoint/2010/main" val="115088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A1AD55-0481-48C9-919A-1EB77B138614}" type="datetimeFigureOut">
              <a:rPr lang="en-US" smtClean="0"/>
              <a:t>10/4/2019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9ECE4E-C292-4A03-8D6B-8FE49B479AFD}" type="slidenum">
              <a:rPr lang="en-US" smtClean="0"/>
              <a:t>‹#›</a:t>
            </a:fld>
            <a:endParaRPr lang="en-US"/>
          </a:p>
        </p:txBody>
      </p:sp>
    </p:spTree>
    <p:extLst>
      <p:ext uri="{BB962C8B-B14F-4D97-AF65-F5344CB8AC3E}">
        <p14:creationId xmlns:p14="http://schemas.microsoft.com/office/powerpoint/2010/main" val="2734677497"/>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tags" Target="../tags/tag368.xml"/><Relationship Id="rId7" Type="http://schemas.openxmlformats.org/officeDocument/2006/relationships/slideLayout" Target="../slideLayouts/slideLayout2.xm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s>
</file>

<file path=ppt/slides/_rels/slide10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image" Target="../media/image34.jpg"/><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image" Target="../media/image33.jpg"/><Relationship Id="rId5" Type="http://schemas.openxmlformats.org/officeDocument/2006/relationships/tags" Target="../tags/tag376.xml"/><Relationship Id="rId10" Type="http://schemas.openxmlformats.org/officeDocument/2006/relationships/image" Target="../media/image32.jpg"/><Relationship Id="rId4" Type="http://schemas.openxmlformats.org/officeDocument/2006/relationships/tags" Target="../tags/tag375.xml"/><Relationship Id="rId9" Type="http://schemas.openxmlformats.org/officeDocument/2006/relationships/image" Target="../media/image31.jpg"/></Relationships>
</file>

<file path=ppt/slides/_rels/slide102.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4"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4.xml"/><Relationship Id="rId7" Type="http://schemas.openxmlformats.org/officeDocument/2006/relationships/tags" Target="../tags/tag388.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s>
</file>

<file path=ppt/slides/_rels/slide10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s>
</file>

<file path=ppt/slides/_rels/slide10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s>
</file>

<file path=ppt/slides/_rels/slide106.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5" Type="http://schemas.openxmlformats.org/officeDocument/2006/relationships/tags" Target="../tags/tag407.xml"/><Relationship Id="rId4" Type="http://schemas.openxmlformats.org/officeDocument/2006/relationships/tags" Target="../tags/tag406.xml"/><Relationship Id="rId9"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8" Type="http://schemas.openxmlformats.org/officeDocument/2006/relationships/tags" Target="../tags/tag418.xml"/><Relationship Id="rId3" Type="http://schemas.openxmlformats.org/officeDocument/2006/relationships/tags" Target="../tags/tag413.xml"/><Relationship Id="rId7" Type="http://schemas.openxmlformats.org/officeDocument/2006/relationships/tags" Target="../tags/tag417.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9"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0.xml"/><Relationship Id="rId1" Type="http://schemas.openxmlformats.org/officeDocument/2006/relationships/tags" Target="../tags/tag419.xml"/><Relationship Id="rId4" Type="http://schemas.openxmlformats.org/officeDocument/2006/relationships/notesSlide" Target="../notesSlides/notesSlide20.xml"/></Relationships>
</file>

<file path=ppt/slides/_rels/slide109.xml.rels><?xml version="1.0" encoding="UTF-8" standalone="yes"?>
<Relationships xmlns="http://schemas.openxmlformats.org/package/2006/relationships"><Relationship Id="rId3" Type="http://schemas.openxmlformats.org/officeDocument/2006/relationships/tags" Target="../tags/tag423.xml"/><Relationship Id="rId7" Type="http://schemas.openxmlformats.org/officeDocument/2006/relationships/notesSlide" Target="../notesSlides/notesSlide21.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slideLayout" Target="../slideLayouts/slideLayout4.xml"/><Relationship Id="rId5" Type="http://schemas.openxmlformats.org/officeDocument/2006/relationships/tags" Target="../tags/tag425.xml"/><Relationship Id="rId4" Type="http://schemas.openxmlformats.org/officeDocument/2006/relationships/tags" Target="../tags/tag424.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5" Type="http://schemas.openxmlformats.org/officeDocument/2006/relationships/slideLayout" Target="../slideLayouts/slideLayout2.xml"/><Relationship Id="rId4" Type="http://schemas.openxmlformats.org/officeDocument/2006/relationships/tags" Target="../tags/tag429.xml"/></Relationships>
</file>

<file path=ppt/slides/_rels/slide111.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tags" Target="../tags/tag435.xml"/><Relationship Id="rId7" Type="http://schemas.openxmlformats.org/officeDocument/2006/relationships/slideLayout" Target="../slideLayouts/slideLayout2.xml"/><Relationship Id="rId2" Type="http://schemas.openxmlformats.org/officeDocument/2006/relationships/tags" Target="../tags/tag434.xml"/><Relationship Id="rId1" Type="http://schemas.openxmlformats.org/officeDocument/2006/relationships/tags" Target="../tags/tag433.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s>
</file>

<file path=ppt/slides/_rels/slide113.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5" Type="http://schemas.openxmlformats.org/officeDocument/2006/relationships/slideLayout" Target="../slideLayouts/slideLayout2.xml"/><Relationship Id="rId4" Type="http://schemas.openxmlformats.org/officeDocument/2006/relationships/tags" Target="../tags/tag442.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44.xml"/><Relationship Id="rId1" Type="http://schemas.openxmlformats.org/officeDocument/2006/relationships/tags" Target="../tags/tag443.xml"/><Relationship Id="rId4" Type="http://schemas.openxmlformats.org/officeDocument/2006/relationships/notesSlide" Target="../notesSlides/notesSlide22.xml"/></Relationships>
</file>

<file path=ppt/slides/_rels/slide115.xml.rels><?xml version="1.0" encoding="UTF-8" standalone="yes"?>
<Relationships xmlns="http://schemas.openxmlformats.org/package/2006/relationships"><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 Id="rId4"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5" Type="http://schemas.openxmlformats.org/officeDocument/2006/relationships/image" Target="../media/image36.jpg"/><Relationship Id="rId4"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2.xml"/><Relationship Id="rId1" Type="http://schemas.openxmlformats.org/officeDocument/2006/relationships/tags" Target="../tags/tag451.xml"/><Relationship Id="rId4" Type="http://schemas.openxmlformats.org/officeDocument/2006/relationships/notesSlide" Target="../notesSlides/notesSlide23.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453.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6.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2.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8.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s/_rels/slide1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image" Target="../media/image2.png"/><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sagym.org/PDFs/Women/Rules/J.O.%20Code%20of%20Points/appndx15_level810compguidelines_0729.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34.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3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38.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146.xml"/></Relationships>
</file>

<file path=ppt/slides/_rels/slide4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4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3.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49.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s>
</file>

<file path=ppt/slides/_rels/slide54.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s/_rels/slide56.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notesSlide" Target="../notesSlides/notesSlide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notesSlide" Target="../notesSlides/notesSlide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notesSlide" Target="../notesSlides/notesSlide8.xml"/></Relationships>
</file>

<file path=ppt/slides/_rels/slide64.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s>
</file>

<file path=ppt/slides/_rels/slide6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1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48.xml"/><Relationship Id="rId7" Type="http://schemas.openxmlformats.org/officeDocument/2006/relationships/image" Target="../media/image18.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249.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image" Target="../media/image21.jpg"/><Relationship Id="rId5" Type="http://schemas.openxmlformats.org/officeDocument/2006/relationships/tags" Target="../tags/tag254.xml"/><Relationship Id="rId10" Type="http://schemas.openxmlformats.org/officeDocument/2006/relationships/image" Target="../media/image20.jpeg"/><Relationship Id="rId4" Type="http://schemas.openxmlformats.org/officeDocument/2006/relationships/tags" Target="../tags/tag253.xml"/><Relationship Id="rId9" Type="http://schemas.openxmlformats.org/officeDocument/2006/relationships/notesSlide" Target="../notesSlides/notesSlide11.xml"/></Relationships>
</file>

<file path=ppt/slides/_rels/slide69.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image" Target="../media/image23.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slideLayout" Target="../slideLayouts/slideLayout2.xml"/><Relationship Id="rId4" Type="http://schemas.openxmlformats.org/officeDocument/2006/relationships/tags" Target="../tags/tag272.xml"/></Relationships>
</file>

<file path=ppt/slides/_rels/slide74.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4"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9" Type="http://schemas.openxmlformats.org/officeDocument/2006/relationships/notesSlide" Target="../notesSlides/notesSlide13.xml"/></Relationships>
</file>

<file path=ppt/slides/_rels/slide81.xml.rels><?xml version="1.0" encoding="UTF-8" standalone="yes"?>
<Relationships xmlns="http://schemas.openxmlformats.org/package/2006/relationships"><Relationship Id="rId8" Type="http://schemas.openxmlformats.org/officeDocument/2006/relationships/tags" Target="../tags/tag313.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9"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Layout" Target="../slideLayouts/slideLayout2.xml"/><Relationship Id="rId5" Type="http://schemas.openxmlformats.org/officeDocument/2006/relationships/tags" Target="../tags/tag326.xml"/><Relationship Id="rId4" Type="http://schemas.openxmlformats.org/officeDocument/2006/relationships/tags" Target="../tags/tag325.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8.xml"/><Relationship Id="rId1" Type="http://schemas.openxmlformats.org/officeDocument/2006/relationships/tags" Target="../tags/tag327.xml"/></Relationships>
</file>

<file path=ppt/slides/_rels/slide8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0.xml"/><Relationship Id="rId1" Type="http://schemas.openxmlformats.org/officeDocument/2006/relationships/tags" Target="../tags/tag329.xml"/><Relationship Id="rId4" Type="http://schemas.openxmlformats.org/officeDocument/2006/relationships/notesSlide" Target="../notesSlides/notesSlide1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notesSlide" Target="../notesSlides/notesSlide1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4.xml"/><Relationship Id="rId1" Type="http://schemas.openxmlformats.org/officeDocument/2006/relationships/tags" Target="../tags/tag333.xml"/><Relationship Id="rId4" Type="http://schemas.openxmlformats.org/officeDocument/2006/relationships/notesSlide" Target="../notesSlides/notesSlide17.xml"/></Relationships>
</file>

<file path=ppt/slides/_rels/slide89.xml.rels><?xml version="1.0" encoding="UTF-8" standalone="yes"?>
<Relationships xmlns="http://schemas.openxmlformats.org/package/2006/relationships"><Relationship Id="rId3" Type="http://schemas.openxmlformats.org/officeDocument/2006/relationships/tags" Target="../tags/tag337.xml"/><Relationship Id="rId7" Type="http://schemas.openxmlformats.org/officeDocument/2006/relationships/slideLayout" Target="../slideLayouts/slideLayout2.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2.xml"/><Relationship Id="rId1" Type="http://schemas.openxmlformats.org/officeDocument/2006/relationships/tags" Target="../tags/tag34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4.xml"/><Relationship Id="rId1" Type="http://schemas.openxmlformats.org/officeDocument/2006/relationships/tags" Target="../tags/tag343.xml"/></Relationships>
</file>

<file path=ppt/slides/_rels/slide92.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5" Type="http://schemas.openxmlformats.org/officeDocument/2006/relationships/slideLayout" Target="../slideLayouts/slideLayout2.xml"/><Relationship Id="rId4" Type="http://schemas.openxmlformats.org/officeDocument/2006/relationships/tags" Target="../tags/tag348.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0.xml"/><Relationship Id="rId1" Type="http://schemas.openxmlformats.org/officeDocument/2006/relationships/tags" Target="../tags/tag349.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 Id="rId5" Type="http://schemas.openxmlformats.org/officeDocument/2006/relationships/image" Target="../media/image28.jpeg"/><Relationship Id="rId4"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356.xml"/><Relationship Id="rId7" Type="http://schemas.openxmlformats.org/officeDocument/2006/relationships/image" Target="../media/image29.jpeg"/><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57.xml"/></Relationships>
</file>

<file path=ppt/slides/_rels/slide97.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2.xml"/><Relationship Id="rId1" Type="http://schemas.openxmlformats.org/officeDocument/2006/relationships/tags" Target="../tags/tag361.xml"/></Relationships>
</file>

<file path=ppt/slides/_rels/slide99.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custDataLst>
              <p:tags r:id="rId1"/>
            </p:custDataLst>
          </p:nvPr>
        </p:nvSpPr>
        <p:spPr>
          <a:xfrm>
            <a:off x="5145915" y="1527019"/>
            <a:ext cx="2626485" cy="477054"/>
          </a:xfrm>
          <a:prstGeom prst="rect">
            <a:avLst/>
          </a:prstGeom>
        </p:spPr>
        <p:txBody>
          <a:bodyPr vert="horz" wrap="square" lIns="0" tIns="0" rIns="0" bIns="0" rtlCol="0">
            <a:spAutoFit/>
          </a:bodyPr>
          <a:lstStyle/>
          <a:p>
            <a:pPr marL="819785" algn="ctr">
              <a:lnSpc>
                <a:spcPct val="100000"/>
              </a:lnSpc>
              <a:spcBef>
                <a:spcPts val="30"/>
              </a:spcBef>
            </a:pPr>
            <a:endParaRPr sz="3100" dirty="0">
              <a:latin typeface="Trebuchet MS"/>
              <a:cs typeface="Trebuchet MS"/>
            </a:endParaRPr>
          </a:p>
        </p:txBody>
      </p:sp>
      <p:sp>
        <p:nvSpPr>
          <p:cNvPr id="7" name="TextBox 6"/>
          <p:cNvSpPr txBox="1"/>
          <p:nvPr>
            <p:custDataLst>
              <p:tags r:id="rId2"/>
            </p:custDataLst>
          </p:nvPr>
        </p:nvSpPr>
        <p:spPr>
          <a:xfrm>
            <a:off x="5334000" y="1134305"/>
            <a:ext cx="3505200" cy="2246769"/>
          </a:xfrm>
          <a:prstGeom prst="rect">
            <a:avLst/>
          </a:prstGeom>
          <a:noFill/>
        </p:spPr>
        <p:txBody>
          <a:bodyPr wrap="square" rtlCol="0">
            <a:spAutoFit/>
          </a:bodyPr>
          <a:lstStyle/>
          <a:p>
            <a:pPr algn="ctr"/>
            <a:r>
              <a:rPr lang="en-CA" sz="3500" b="1" dirty="0">
                <a:solidFill>
                  <a:srgbClr val="90C126"/>
                </a:solidFill>
                <a:latin typeface="Trebuchet MS" panose="020B0603020202020204" pitchFamily="34" charset="0"/>
              </a:rPr>
              <a:t>Code de Points Junior Olympique</a:t>
            </a:r>
            <a:br>
              <a:rPr lang="en-CA" sz="3500" b="1" dirty="0">
                <a:solidFill>
                  <a:srgbClr val="90C126"/>
                </a:solidFill>
                <a:latin typeface="Trebuchet MS" panose="020B0603020202020204" pitchFamily="34" charset="0"/>
              </a:rPr>
            </a:br>
            <a:r>
              <a:rPr lang="en-CA" sz="3500" b="1" dirty="0" smtClean="0">
                <a:solidFill>
                  <a:srgbClr val="90C126"/>
                </a:solidFill>
                <a:latin typeface="Trebuchet MS" panose="020B0603020202020204" pitchFamily="34" charset="0"/>
              </a:rPr>
              <a:t>2018-2022</a:t>
            </a:r>
            <a:endParaRPr lang="en-CA" sz="3500" b="1" dirty="0">
              <a:solidFill>
                <a:srgbClr val="90C126"/>
              </a:solidFill>
              <a:latin typeface="Trebuchet MS" panose="020B0603020202020204" pitchFamily="34" charset="0"/>
            </a:endParaRPr>
          </a:p>
        </p:txBody>
      </p:sp>
      <p:pic>
        <p:nvPicPr>
          <p:cNvPr id="5" name="Picture 2" descr="https://i.imgur.com/dhW8z4C.jpg"/>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082940" y="285750"/>
            <a:ext cx="2996175" cy="4528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fr-CA" b="1" spc="-5" dirty="0"/>
              <a:t>Déductions générales</a:t>
            </a:r>
            <a:endParaRPr b="1" spc="-5" dirty="0"/>
          </a:p>
        </p:txBody>
      </p:sp>
      <p:sp>
        <p:nvSpPr>
          <p:cNvPr id="4" name="object 4"/>
          <p:cNvSpPr txBox="1"/>
          <p:nvPr>
            <p:custDataLst>
              <p:tags r:id="rId3"/>
            </p:custDataLst>
          </p:nvPr>
        </p:nvSpPr>
        <p:spPr>
          <a:xfrm>
            <a:off x="519385" y="774222"/>
            <a:ext cx="8105227" cy="3949799"/>
          </a:xfrm>
          <a:prstGeom prst="rect">
            <a:avLst/>
          </a:prstGeom>
        </p:spPr>
        <p:txBody>
          <a:bodyPr vert="horz" wrap="square" lIns="0" tIns="0" rIns="0" bIns="0" rtlCol="0">
            <a:spAutoFit/>
          </a:bodyPr>
          <a:lstStyle/>
          <a:p>
            <a:pPr marL="12700">
              <a:lnSpc>
                <a:spcPct val="100000"/>
              </a:lnSpc>
            </a:pPr>
            <a:r>
              <a:rPr lang="fr-CA" sz="2100" b="1" spc="-5" dirty="0">
                <a:solidFill>
                  <a:srgbClr val="90C126"/>
                </a:solidFill>
                <a:latin typeface="Trebuchet MS" panose="020B0603020202020204" pitchFamily="34" charset="0"/>
                <a:cs typeface="Trebuchet MS"/>
              </a:rPr>
              <a:t>Petites </a:t>
            </a:r>
            <a:r>
              <a:rPr lang="fr-CA" sz="2100" b="1" spc="-5" dirty="0" smtClean="0">
                <a:solidFill>
                  <a:srgbClr val="90C126"/>
                </a:solidFill>
                <a:latin typeface="Trebuchet MS" panose="020B0603020202020204" pitchFamily="34" charset="0"/>
                <a:cs typeface="Trebuchet MS"/>
              </a:rPr>
              <a:t>fautes</a:t>
            </a:r>
            <a:r>
              <a:rPr lang="fr-CA" sz="2100" b="1" spc="-5" dirty="0">
                <a:solidFill>
                  <a:srgbClr val="90C126"/>
                </a:solidFill>
                <a:latin typeface="Trebuchet MS" panose="020B0603020202020204" pitchFamily="34" charset="0"/>
                <a:cs typeface="Trebuchet MS"/>
              </a:rPr>
              <a:t> -</a:t>
            </a:r>
            <a:r>
              <a:rPr sz="2100" b="1" spc="-5" dirty="0">
                <a:solidFill>
                  <a:srgbClr val="90C126"/>
                </a:solidFill>
                <a:latin typeface="Trebuchet MS" panose="020B0603020202020204" pitchFamily="34" charset="0"/>
                <a:cs typeface="Trebuchet MS"/>
              </a:rPr>
              <a:t> 0.</a:t>
            </a:r>
            <a:r>
              <a:rPr lang="en-CA" sz="2100" b="1" spc="-5" dirty="0">
                <a:solidFill>
                  <a:srgbClr val="90C126"/>
                </a:solidFill>
                <a:latin typeface="Trebuchet MS" panose="020B0603020202020204" pitchFamily="34" charset="0"/>
                <a:cs typeface="Trebuchet MS"/>
              </a:rPr>
              <a:t>0</a:t>
            </a:r>
            <a:r>
              <a:rPr sz="2100" b="1" spc="-5" dirty="0">
                <a:solidFill>
                  <a:srgbClr val="90C126"/>
                </a:solidFill>
                <a:latin typeface="Trebuchet MS" panose="020B0603020202020204" pitchFamily="34" charset="0"/>
                <a:cs typeface="Trebuchet MS"/>
              </a:rPr>
              <a:t>5 </a:t>
            </a:r>
            <a:r>
              <a:rPr lang="fr-CA" sz="2100" b="1" spc="-5" dirty="0">
                <a:solidFill>
                  <a:srgbClr val="90C126"/>
                </a:solidFill>
                <a:latin typeface="Trebuchet MS" panose="020B0603020202020204" pitchFamily="34" charset="0"/>
                <a:cs typeface="Trebuchet MS"/>
              </a:rPr>
              <a:t>jusqu’à </a:t>
            </a:r>
            <a:r>
              <a:rPr sz="2100" b="1" spc="-5" dirty="0">
                <a:solidFill>
                  <a:srgbClr val="90C126"/>
                </a:solidFill>
                <a:latin typeface="Trebuchet MS" panose="020B0603020202020204" pitchFamily="34" charset="0"/>
                <a:cs typeface="Trebuchet MS"/>
              </a:rPr>
              <a:t>0.1</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Pieds non pointés/tournés vers l’intérieur pendant une VD –</a:t>
            </a:r>
            <a:r>
              <a:rPr sz="1200" spc="-5" dirty="0">
                <a:latin typeface="Trebuchet MS" panose="020B0603020202020204" pitchFamily="34" charset="0"/>
                <a:cs typeface="Trebuchet MS"/>
              </a:rPr>
              <a:t> </a:t>
            </a:r>
            <a:r>
              <a:rPr sz="1200" u="sng" spc="-5" dirty="0">
                <a:latin typeface="Trebuchet MS" panose="020B0603020202020204" pitchFamily="34" charset="0"/>
                <a:cs typeface="Trebuchet MS"/>
              </a:rPr>
              <a:t>0.05</a:t>
            </a:r>
            <a:endParaRPr sz="1200" u="sng" dirty="0">
              <a:latin typeface="Trebuchet MS" panose="020B0603020202020204" pitchFamily="34" charset="0"/>
              <a:cs typeface="Trebuchet MS"/>
            </a:endParaRPr>
          </a:p>
          <a:p>
            <a:pPr marL="387350">
              <a:lnSpc>
                <a:spcPct val="100000"/>
              </a:lnSpc>
              <a:spcBef>
                <a:spcPts val="1005"/>
              </a:spcBef>
              <a:tabLst>
                <a:tab pos="691515" algn="l"/>
              </a:tabLst>
            </a:pPr>
            <a:r>
              <a:rPr lang="en-CA"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Réception d’une sortie (barres/poutre) avec les pieds écartés à la largeur des hanches ou moins, mais les talons ne sont jamais collés </a:t>
            </a:r>
            <a:r>
              <a:rPr lang="en-CA" sz="1200" spc="-5" dirty="0">
                <a:latin typeface="Trebuchet MS" panose="020B0603020202020204" pitchFamily="34" charset="0"/>
                <a:cs typeface="Trebuchet MS"/>
              </a:rPr>
              <a:t>— </a:t>
            </a:r>
            <a:r>
              <a:rPr sz="1200" u="sng" spc="-5" dirty="0">
                <a:latin typeface="Trebuchet MS" panose="020B0603020202020204" pitchFamily="34" charset="0"/>
                <a:cs typeface="Trebuchet MS"/>
              </a:rPr>
              <a:t>0.05</a:t>
            </a:r>
            <a:endParaRPr sz="1200" u="sng" dirty="0">
              <a:latin typeface="Trebuchet MS" panose="020B0603020202020204" pitchFamily="34" charset="0"/>
              <a:cs typeface="Trebuchet MS"/>
            </a:endParaRPr>
          </a:p>
          <a:p>
            <a:pPr marL="406400">
              <a:spcBef>
                <a:spcPts val="1005"/>
              </a:spcBef>
              <a:tabLst>
                <a:tab pos="691515" algn="l"/>
              </a:tabLst>
            </a:pPr>
            <a:r>
              <a:rPr lang="en-CA"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Réception d’une sortie (barres/poutre) avec les pieds écartés, plus que la largeur des hanches </a:t>
            </a:r>
            <a:r>
              <a:rPr lang="en-US" sz="1200" spc="-5" dirty="0">
                <a:latin typeface="Trebuchet MS" panose="020B0603020202020204" pitchFamily="34" charset="0"/>
                <a:cs typeface="Trebuchet MS"/>
              </a:rPr>
              <a:t>– </a:t>
            </a:r>
            <a:r>
              <a:rPr lang="en-US" sz="1200" u="sng" spc="-5" dirty="0">
                <a:latin typeface="Trebuchet MS" panose="020B0603020202020204" pitchFamily="34" charset="0"/>
                <a:cs typeface="Trebuchet MS"/>
              </a:rPr>
              <a:t>0.1</a:t>
            </a:r>
          </a:p>
          <a:p>
            <a:pPr marL="406400">
              <a:spcBef>
                <a:spcPts val="1005"/>
              </a:spcBef>
              <a:tabLst>
                <a:tab pos="691515" algn="l"/>
              </a:tabLst>
            </a:pPr>
            <a:r>
              <a:rPr lang="en-CA"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Jambes croisées dans un élément avec vrille (VD)</a:t>
            </a:r>
          </a:p>
          <a:p>
            <a:pPr marL="406400">
              <a:spcBef>
                <a:spcPts val="1005"/>
              </a:spcBef>
              <a:tabLst>
                <a:tab pos="691515" algn="l"/>
              </a:tabLst>
            </a:pPr>
            <a:r>
              <a:rPr lang="en-CA"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Frôler/heurter le tapis ou l’agrès avec un ou les pieds</a:t>
            </a:r>
          </a:p>
          <a:p>
            <a:pPr marL="406400">
              <a:spcBef>
                <a:spcPts val="1005"/>
              </a:spcBef>
              <a:tabLst>
                <a:tab pos="691515" algn="l"/>
              </a:tabLst>
            </a:pPr>
            <a:r>
              <a:rPr sz="1200" spc="15" dirty="0">
                <a:latin typeface="Trebuchet MS" panose="020B0603020202020204" pitchFamily="34" charset="0"/>
                <a:cs typeface="MS PGothic"/>
              </a:rPr>
              <a:t>▶	</a:t>
            </a:r>
            <a:r>
              <a:rPr sz="1200" spc="-5" dirty="0">
                <a:latin typeface="Trebuchet MS" panose="020B0603020202020204" pitchFamily="34" charset="0"/>
                <a:cs typeface="Trebuchet MS"/>
              </a:rPr>
              <a:t>S</a:t>
            </a:r>
            <a:r>
              <a:rPr lang="fr-CA" sz="1200" spc="-5" dirty="0" err="1">
                <a:latin typeface="Trebuchet MS" panose="020B0603020202020204" pitchFamily="34" charset="0"/>
                <a:cs typeface="Trebuchet MS"/>
              </a:rPr>
              <a:t>ursaut</a:t>
            </a:r>
            <a:r>
              <a:rPr lang="fr-CA" sz="1200" spc="-5" dirty="0">
                <a:latin typeface="Trebuchet MS" panose="020B0603020202020204" pitchFamily="34" charset="0"/>
                <a:cs typeface="Trebuchet MS"/>
              </a:rPr>
              <a:t> ou petit ajustement des pieds a la réception</a:t>
            </a:r>
          </a:p>
          <a:p>
            <a:pPr marL="406400">
              <a:spcBef>
                <a:spcPts val="1005"/>
              </a:spcBef>
              <a:tabLst>
                <a:tab pos="691515" algn="l"/>
              </a:tabLst>
            </a:pPr>
            <a:r>
              <a:rPr lang="en-CA" sz="1200" spc="15" dirty="0">
                <a:latin typeface="Trebuchet MS" panose="020B0603020202020204" pitchFamily="34" charset="0"/>
                <a:cs typeface="MS PGothic"/>
              </a:rPr>
              <a:t>▶	</a:t>
            </a:r>
            <a:r>
              <a:rPr lang="fr-CA" sz="1200" spc="-5" dirty="0">
                <a:latin typeface="Trebuchet MS" panose="020B0603020202020204" pitchFamily="34" charset="0"/>
                <a:cs typeface="MS PGothic"/>
              </a:rPr>
              <a:t>Atterrissage avec pied décalé</a:t>
            </a:r>
            <a:endParaRPr sz="1200" dirty="0">
              <a:latin typeface="Trebuchet MS" panose="020B0603020202020204" pitchFamily="34" charset="0"/>
              <a:cs typeface="Trebuchet MS"/>
            </a:endParaRPr>
          </a:p>
          <a:p>
            <a:pPr marL="406400">
              <a:lnSpc>
                <a:spcPct val="100000"/>
              </a:lnSpc>
              <a:spcBef>
                <a:spcPts val="1005"/>
              </a:spcBef>
              <a:tabLst>
                <a:tab pos="691515" algn="l"/>
              </a:tabLst>
            </a:pPr>
            <a:r>
              <a:rPr sz="1200" spc="15" dirty="0">
                <a:latin typeface="Trebuchet MS" panose="020B0603020202020204" pitchFamily="34" charset="0"/>
                <a:cs typeface="MS PGothic"/>
              </a:rPr>
              <a:t>▶	</a:t>
            </a:r>
            <a:r>
              <a:rPr sz="1200" spc="-5" dirty="0">
                <a:latin typeface="Trebuchet MS" panose="020B0603020202020204" pitchFamily="34" charset="0"/>
                <a:cs typeface="Trebuchet MS"/>
              </a:rPr>
              <a:t> </a:t>
            </a:r>
            <a:r>
              <a:rPr lang="fr-CA" sz="1200" spc="-5" dirty="0">
                <a:latin typeface="Trebuchet MS" panose="020B0603020202020204" pitchFamily="34" charset="0"/>
                <a:cs typeface="Trebuchet MS"/>
              </a:rPr>
              <a:t>Déviation par rapport à l’axe à la réception</a:t>
            </a:r>
          </a:p>
          <a:p>
            <a:pPr marL="406400">
              <a:lnSpc>
                <a:spcPct val="100000"/>
              </a:lnSpc>
              <a:spcBef>
                <a:spcPts val="1005"/>
              </a:spcBef>
              <a:tabLst>
                <a:tab pos="691515" algn="l"/>
              </a:tabLst>
            </a:pPr>
            <a:r>
              <a:rPr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balancement des bras à l’atterrissage pour garder l’équilibre</a:t>
            </a:r>
            <a:endParaRPr sz="1200" dirty="0">
              <a:latin typeface="Trebuchet MS" panose="020B0603020202020204" pitchFamily="34" charset="0"/>
              <a:cs typeface="Trebuchet MS"/>
            </a:endParaRPr>
          </a:p>
          <a:p>
            <a:pPr marL="406400">
              <a:lnSpc>
                <a:spcPct val="100000"/>
              </a:lnSpc>
              <a:spcBef>
                <a:spcPts val="1005"/>
              </a:spcBef>
              <a:tabLst>
                <a:tab pos="691515" algn="l"/>
              </a:tabLst>
            </a:pPr>
            <a:r>
              <a:rPr sz="1200" spc="15" dirty="0">
                <a:latin typeface="Trebuchet MS" panose="020B0603020202020204" pitchFamily="34" charset="0"/>
                <a:cs typeface="MS PGothic"/>
              </a:rPr>
              <a:t>▶</a:t>
            </a:r>
            <a:r>
              <a:rPr lang="fr-CA" sz="1200" spc="15" dirty="0">
                <a:latin typeface="Trebuchet MS" panose="020B0603020202020204" pitchFamily="34" charset="0"/>
                <a:cs typeface="MS PGothic"/>
              </a:rPr>
              <a:t>	</a:t>
            </a:r>
            <a:r>
              <a:rPr lang="fr-CA" sz="1200" spc="-5" dirty="0">
                <a:latin typeface="Trebuchet MS" panose="020B0603020202020204" pitchFamily="34" charset="0"/>
                <a:cs typeface="Trebuchet MS"/>
              </a:rPr>
              <a:t>Pas supplémentaires à la réception (chaque pas 0.1 - max 4 pas)</a:t>
            </a:r>
            <a:endParaRPr sz="1200" dirty="0">
              <a:latin typeface="Trebuchet MS" panose="020B0603020202020204" pitchFamily="34" charset="0"/>
              <a:cs typeface="Trebuchet MS"/>
            </a:endParaRPr>
          </a:p>
          <a:p>
            <a:pPr marL="406400">
              <a:lnSpc>
                <a:spcPct val="100000"/>
              </a:lnSpc>
              <a:spcBef>
                <a:spcPts val="1005"/>
              </a:spcBef>
              <a:tabLst>
                <a:tab pos="691515" algn="l"/>
              </a:tabLst>
            </a:pP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Trebuchet MS"/>
              </a:rPr>
              <a:t>atterrir</a:t>
            </a:r>
            <a:r>
              <a:rPr lang="en-CA" sz="1200" spc="-5" dirty="0">
                <a:latin typeface="Trebuchet MS" panose="020B0603020202020204" pitchFamily="34" charset="0"/>
                <a:cs typeface="Trebuchet MS"/>
              </a:rPr>
              <a:t> trop </a:t>
            </a:r>
            <a:r>
              <a:rPr lang="en-CA" sz="1200" spc="-5" dirty="0" err="1">
                <a:latin typeface="Trebuchet MS" panose="020B0603020202020204" pitchFamily="34" charset="0"/>
                <a:cs typeface="Trebuchet MS"/>
              </a:rPr>
              <a:t>près</a:t>
            </a:r>
            <a:r>
              <a:rPr lang="en-CA" sz="1200" spc="-5" dirty="0">
                <a:latin typeface="Trebuchet MS" panose="020B0603020202020204" pitchFamily="34" charset="0"/>
                <a:cs typeface="Trebuchet MS"/>
              </a:rPr>
              <a:t> de </a:t>
            </a:r>
            <a:r>
              <a:rPr lang="en-CA" sz="1200" spc="-5" dirty="0" err="1">
                <a:latin typeface="Trebuchet MS" panose="020B0603020202020204" pitchFamily="34" charset="0"/>
                <a:cs typeface="Trebuchet MS"/>
              </a:rPr>
              <a:t>l’appareil</a:t>
            </a:r>
            <a:r>
              <a:rPr lang="en-CA" sz="1200" spc="-5" dirty="0">
                <a:latin typeface="Trebuchet MS" panose="020B0603020202020204" pitchFamily="34" charset="0"/>
                <a:cs typeface="Trebuchet MS"/>
              </a:rPr>
              <a:t> a la sortie des BA/</a:t>
            </a:r>
            <a:r>
              <a:rPr lang="en-CA" sz="1200" spc="-5" dirty="0" err="1">
                <a:latin typeface="Trebuchet MS" panose="020B0603020202020204" pitchFamily="34" charset="0"/>
                <a:cs typeface="Trebuchet MS"/>
              </a:rPr>
              <a:t>Poutre</a:t>
            </a:r>
            <a:r>
              <a:rPr lang="en-CA" sz="1200" spc="-5" dirty="0">
                <a:latin typeface="Trebuchet MS" panose="020B0603020202020204" pitchFamily="34" charset="0"/>
                <a:cs typeface="Trebuchet MS"/>
              </a:rPr>
              <a:t> — </a:t>
            </a:r>
            <a:r>
              <a:rPr lang="en-CA" sz="1200" u="sng" spc="-5" dirty="0">
                <a:latin typeface="Trebuchet MS" panose="020B0603020202020204" pitchFamily="34" charset="0"/>
                <a:cs typeface="Trebuchet MS"/>
              </a:rPr>
              <a:t>0.1</a:t>
            </a:r>
            <a:endParaRPr sz="1200" dirty="0">
              <a:latin typeface="Trebuchet MS" panose="020B0603020202020204" pitchFamily="34" charset="0"/>
              <a:cs typeface="Trebuchet M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15297"/>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22412" y="734198"/>
            <a:ext cx="4675095" cy="3344505"/>
          </a:xfrm>
          <a:prstGeom prst="rect">
            <a:avLst/>
          </a:prstGeom>
        </p:spPr>
        <p:txBody>
          <a:bodyPr vert="horz" wrap="square" lIns="0" tIns="0" rIns="0" bIns="0" rtlCol="0">
            <a:spAutoFit/>
          </a:bodyPr>
          <a:lstStyle/>
          <a:p>
            <a:pPr marL="12700" algn="ctr">
              <a:tabLst>
                <a:tab pos="409575" algn="l"/>
              </a:tabLst>
            </a:pPr>
            <a:r>
              <a:rPr lang="en-CA" sz="2000" b="1" spc="-10" dirty="0" err="1">
                <a:solidFill>
                  <a:srgbClr val="90C126"/>
                </a:solidFill>
                <a:latin typeface="Trebuchet MS" panose="020B0603020202020204" pitchFamily="34" charset="0"/>
                <a:cs typeface="MS PGothic"/>
              </a:rPr>
              <a:t>Réglementation</a:t>
            </a:r>
            <a:r>
              <a:rPr lang="en-CA" sz="2000" b="1" spc="-10" dirty="0">
                <a:solidFill>
                  <a:srgbClr val="90C126"/>
                </a:solidFill>
                <a:latin typeface="Trebuchet MS" panose="020B0603020202020204" pitchFamily="34" charset="0"/>
                <a:cs typeface="MS PGothic"/>
              </a:rPr>
              <a:t> </a:t>
            </a:r>
            <a:r>
              <a:rPr lang="en-CA" sz="2000" b="1" spc="-10" dirty="0" err="1">
                <a:solidFill>
                  <a:srgbClr val="90C126"/>
                </a:solidFill>
                <a:latin typeface="Trebuchet MS" panose="020B0603020202020204" pitchFamily="34" charset="0"/>
                <a:cs typeface="MS PGothic"/>
              </a:rPr>
              <a:t>concernant</a:t>
            </a:r>
            <a:r>
              <a:rPr lang="en-CA" sz="2000" b="1" spc="-10" dirty="0">
                <a:solidFill>
                  <a:srgbClr val="90C126"/>
                </a:solidFill>
                <a:latin typeface="Trebuchet MS" panose="020B0603020202020204" pitchFamily="34" charset="0"/>
                <a:cs typeface="MS PGothic"/>
              </a:rPr>
              <a:t> </a:t>
            </a:r>
            <a:r>
              <a:rPr lang="en-CA" sz="2000" b="1" spc="-10" dirty="0" err="1">
                <a:solidFill>
                  <a:srgbClr val="90C126"/>
                </a:solidFill>
                <a:latin typeface="Trebuchet MS" panose="020B0603020202020204" pitchFamily="34" charset="0"/>
                <a:cs typeface="MS PGothic"/>
              </a:rPr>
              <a:t>l’assistance</a:t>
            </a:r>
            <a:r>
              <a:rPr lang="en-CA" sz="2000" b="1" spc="-10" dirty="0">
                <a:solidFill>
                  <a:srgbClr val="90C126"/>
                </a:solidFill>
                <a:latin typeface="Trebuchet MS" panose="020B0603020202020204" pitchFamily="34" charset="0"/>
                <a:cs typeface="MS PGothic"/>
              </a:rPr>
              <a:t> </a:t>
            </a:r>
            <a:r>
              <a:rPr lang="en-CA" sz="2000" b="1" spc="-10" dirty="0" err="1">
                <a:solidFill>
                  <a:srgbClr val="90C126"/>
                </a:solidFill>
                <a:latin typeface="Trebuchet MS" panose="020B0603020202020204" pitchFamily="34" charset="0"/>
                <a:cs typeface="MS PGothic"/>
              </a:rPr>
              <a:t>manuelle</a:t>
            </a:r>
            <a:endParaRPr lang="en-CA" sz="14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a:t>
            </a:r>
            <a:r>
              <a:rPr lang="fr-CA" sz="1400" spc="-5" dirty="0" smtClean="0">
                <a:latin typeface="Trebuchet MS" panose="020B0603020202020204" pitchFamily="34" charset="0"/>
                <a:cs typeface="MS PGothic"/>
              </a:rPr>
              <a:t>ide </a:t>
            </a:r>
            <a:r>
              <a:rPr lang="fr-CA" sz="1400" spc="-5" dirty="0">
                <a:latin typeface="Trebuchet MS" panose="020B0603020202020204" pitchFamily="34" charset="0"/>
                <a:cs typeface="MS PGothic"/>
              </a:rPr>
              <a:t>la gymnaste pendant un élément</a:t>
            </a:r>
            <a:r>
              <a:rPr lang="en-CA" sz="1400" spc="20" dirty="0">
                <a:latin typeface="Trebuchet MS" panose="020B0603020202020204" pitchFamily="34" charset="0"/>
                <a:cs typeface="MS PGothic"/>
              </a:rPr>
              <a:t>	</a:t>
            </a:r>
            <a:endParaRPr lang="en-CA" sz="1400" spc="20" dirty="0" smtClean="0">
              <a:latin typeface="Trebuchet MS" panose="020B0603020202020204" pitchFamily="34" charset="0"/>
              <a:cs typeface="MS PGothic"/>
            </a:endParaRPr>
          </a:p>
          <a:p>
            <a:pPr marL="72390">
              <a:spcBef>
                <a:spcPts val="35"/>
              </a:spcBef>
              <a:tabLst>
                <a:tab pos="409575" algn="l"/>
              </a:tabLst>
            </a:pPr>
            <a:r>
              <a:rPr lang="en-CA" sz="1400" spc="20" dirty="0" smtClean="0">
                <a:latin typeface="Trebuchet MS" panose="020B0603020202020204" pitchFamily="34" charset="0"/>
                <a:cs typeface="MS PGothic"/>
              </a:rPr>
              <a:t>	▶    </a:t>
            </a:r>
            <a:r>
              <a:rPr lang="en-CA" sz="1400" spc="-5" dirty="0" err="1" smtClean="0">
                <a:latin typeface="Trebuchet MS" panose="020B0603020202020204" pitchFamily="34" charset="0"/>
                <a:cs typeface="MS PGothic"/>
              </a:rPr>
              <a:t>Déduire</a:t>
            </a:r>
            <a:r>
              <a:rPr lang="en-CA" sz="1400" spc="-5" dirty="0" smtClean="0">
                <a:latin typeface="Trebuchet MS" panose="020B0603020202020204" pitchFamily="34" charset="0"/>
                <a:cs typeface="MS PGothic"/>
              </a:rPr>
              <a:t> </a:t>
            </a:r>
            <a:r>
              <a:rPr lang="en-CA" sz="1400" u="sng" spc="-5" dirty="0">
                <a:latin typeface="Trebuchet MS" panose="020B0603020202020204" pitchFamily="34" charset="0"/>
                <a:cs typeface="MS PGothic"/>
              </a:rPr>
              <a:t>0.5</a:t>
            </a:r>
            <a:endParaRPr lang="en-CA" sz="1400" spc="-5" dirty="0">
              <a:latin typeface="Trebuchet MS" panose="020B0603020202020204" pitchFamily="34" charset="0"/>
              <a:cs typeface="MS PGothic"/>
            </a:endParaRPr>
          </a:p>
          <a:p>
            <a:pPr marL="72390">
              <a:spcBef>
                <a:spcPts val="3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Aucune </a:t>
            </a:r>
            <a:r>
              <a:rPr lang="fr-CA" sz="1400" spc="-5" dirty="0" smtClean="0">
                <a:latin typeface="Trebuchet MS" panose="020B0603020202020204" pitchFamily="34" charset="0"/>
                <a:cs typeface="MS PGothic"/>
              </a:rPr>
              <a:t>PV </a:t>
            </a:r>
            <a:r>
              <a:rPr lang="fr-CA" sz="1400" spc="-5" dirty="0">
                <a:latin typeface="Trebuchet MS" panose="020B0603020202020204" pitchFamily="34" charset="0"/>
                <a:cs typeface="MS PGothic"/>
              </a:rPr>
              <a:t>ou ÉS ne peut être accordée </a:t>
            </a: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a:t>
            </a:r>
            <a:r>
              <a:rPr lang="fr-CA" sz="1400" spc="-5" dirty="0" smtClean="0">
                <a:latin typeface="Trebuchet MS" panose="020B0603020202020204" pitchFamily="34" charset="0"/>
                <a:cs typeface="MS PGothic"/>
              </a:rPr>
              <a:t>ide </a:t>
            </a:r>
            <a:r>
              <a:rPr lang="fr-CA" sz="1400" spc="-5" dirty="0">
                <a:latin typeface="Trebuchet MS" panose="020B0603020202020204" pitchFamily="34" charset="0"/>
                <a:cs typeface="MS PGothic"/>
              </a:rPr>
              <a:t>la gymnaste à la réception d’un </a:t>
            </a:r>
            <a:r>
              <a:rPr lang="fr-CA" sz="1400" spc="-5" dirty="0" smtClean="0">
                <a:latin typeface="Trebuchet MS" panose="020B0603020202020204" pitchFamily="34" charset="0"/>
                <a:cs typeface="MS PGothic"/>
              </a:rPr>
              <a:t>élément</a:t>
            </a:r>
            <a:endParaRPr lang="fr-CA" sz="1400" spc="-5" dirty="0">
              <a:latin typeface="Trebuchet MS" panose="020B0603020202020204" pitchFamily="34" charset="0"/>
              <a:cs typeface="MS PGothic"/>
            </a:endParaRPr>
          </a:p>
          <a:p>
            <a:pPr marL="72390">
              <a:spcBef>
                <a:spcPts val="3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Déduire</a:t>
            </a:r>
            <a:r>
              <a:rPr lang="en-CA" sz="1400" spc="-5" dirty="0">
                <a:latin typeface="Trebuchet MS" panose="020B0603020202020204" pitchFamily="34" charset="0"/>
                <a:cs typeface="MS PGothic"/>
              </a:rPr>
              <a:t> </a:t>
            </a:r>
            <a:r>
              <a:rPr lang="en-CA" sz="1400" u="sng" spc="-5" dirty="0">
                <a:latin typeface="Trebuchet MS" panose="020B0603020202020204" pitchFamily="34" charset="0"/>
                <a:cs typeface="MS PGothic"/>
              </a:rPr>
              <a:t>0.5</a:t>
            </a:r>
            <a:endParaRPr lang="en-CA" sz="1400" spc="-5" dirty="0">
              <a:latin typeface="Trebuchet MS" panose="020B0603020202020204" pitchFamily="34" charset="0"/>
              <a:cs typeface="MS PGothic"/>
            </a:endParaRP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en-CA" sz="1400" spc="-5" dirty="0">
                <a:latin typeface="Trebuchet MS" panose="020B0603020202020204" pitchFamily="34" charset="0"/>
                <a:cs typeface="MS PGothic"/>
              </a:rPr>
              <a:t>Accorder la </a:t>
            </a:r>
            <a:r>
              <a:rPr lang="en-CA" sz="1400" spc="-5" dirty="0" smtClean="0">
                <a:latin typeface="Trebuchet MS" panose="020B0603020202020204" pitchFamily="34" charset="0"/>
                <a:cs typeface="MS PGothic"/>
              </a:rPr>
              <a:t>PV </a:t>
            </a:r>
            <a:r>
              <a:rPr lang="en-CA" sz="1400" spc="-5" dirty="0">
                <a:latin typeface="Trebuchet MS" panose="020B0603020202020204" pitchFamily="34" charset="0"/>
                <a:cs typeface="MS PGothic"/>
              </a:rPr>
              <a:t>et ÉS</a:t>
            </a:r>
          </a:p>
          <a:p>
            <a:pPr marL="409575" marR="5080" indent="-337185">
              <a:spcBef>
                <a:spcPts val="7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E</a:t>
            </a:r>
            <a:r>
              <a:rPr lang="fr-CA" sz="1400" spc="-5" dirty="0" smtClean="0">
                <a:latin typeface="Trebuchet MS" panose="020B0603020202020204" pitchFamily="34" charset="0"/>
                <a:cs typeface="MS PGothic"/>
              </a:rPr>
              <a:t>ntraineur </a:t>
            </a:r>
            <a:r>
              <a:rPr lang="fr-CA" sz="1400" spc="-5" dirty="0">
                <a:latin typeface="Trebuchet MS" panose="020B0603020202020204" pitchFamily="34" charset="0"/>
                <a:cs typeface="MS PGothic"/>
              </a:rPr>
              <a:t>ou coéquipière touche/pousse la gymnaste pour freiner son élan </a:t>
            </a: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D</a:t>
            </a:r>
            <a:r>
              <a:rPr lang="fr-CA" sz="1400" spc="-5" dirty="0" smtClean="0">
                <a:latin typeface="Trebuchet MS" panose="020B0603020202020204" pitchFamily="34" charset="0"/>
                <a:cs typeface="MS PGothic"/>
              </a:rPr>
              <a:t>éduire </a:t>
            </a:r>
            <a:r>
              <a:rPr lang="fr-CA" sz="1400" spc="-5" dirty="0">
                <a:latin typeface="Trebuchet MS" panose="020B0603020202020204" pitchFamily="34" charset="0"/>
                <a:cs typeface="MS PGothic"/>
              </a:rPr>
              <a:t>seulement </a:t>
            </a:r>
            <a:r>
              <a:rPr lang="fr-CA" sz="1400" u="sng" spc="-5" dirty="0">
                <a:latin typeface="Trebuchet MS" panose="020B0603020202020204" pitchFamily="34" charset="0"/>
                <a:cs typeface="MS PGothic"/>
              </a:rPr>
              <a:t>0.50 </a:t>
            </a:r>
            <a:r>
              <a:rPr lang="fr-CA" sz="1400" spc="-5" dirty="0">
                <a:latin typeface="Trebuchet MS" panose="020B0603020202020204" pitchFamily="34" charset="0"/>
                <a:cs typeface="MS PGothic"/>
              </a:rPr>
              <a:t>pour aide de 	l’entraîneur.</a:t>
            </a: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Si la gymnaste chute après l’assistance de </a:t>
            </a:r>
            <a:r>
              <a:rPr lang="fr-CA" sz="1400" spc="-5" dirty="0" smtClean="0">
                <a:latin typeface="Trebuchet MS" panose="020B0603020202020204" pitchFamily="34" charset="0"/>
                <a:cs typeface="MS PGothic"/>
              </a:rPr>
              <a:t>	l’entraîneur</a:t>
            </a:r>
            <a:r>
              <a:rPr lang="fr-CA" sz="1400" spc="-5" dirty="0">
                <a:latin typeface="Trebuchet MS" panose="020B0603020202020204" pitchFamily="34" charset="0"/>
                <a:cs typeface="MS PGothic"/>
              </a:rPr>
              <a:t>, ne pas déduire pour la chute.</a:t>
            </a:r>
            <a:endParaRPr lang="en-CA" sz="1400" spc="-5" dirty="0">
              <a:latin typeface="Trebuchet MS" panose="020B0603020202020204" pitchFamily="34" charset="0"/>
              <a:cs typeface="MS PGothic"/>
            </a:endParaRPr>
          </a:p>
        </p:txBody>
      </p:sp>
      <p:sp>
        <p:nvSpPr>
          <p:cNvPr id="6" name="TextBox 5"/>
          <p:cNvSpPr txBox="1"/>
          <p:nvPr>
            <p:custDataLst>
              <p:tags r:id="rId4"/>
            </p:custDataLst>
          </p:nvPr>
        </p:nvSpPr>
        <p:spPr>
          <a:xfrm>
            <a:off x="150159" y="4200062"/>
            <a:ext cx="4419600" cy="430887"/>
          </a:xfrm>
          <a:prstGeom prst="rect">
            <a:avLst/>
          </a:prstGeom>
          <a:noFill/>
        </p:spPr>
        <p:txBody>
          <a:bodyPr wrap="square" rtlCol="0">
            <a:spAutoFit/>
          </a:bodyPr>
          <a:lstStyle/>
          <a:p>
            <a:pPr algn="ctr"/>
            <a:r>
              <a:rPr lang="en-CA" sz="1100" i="1" dirty="0" smtClean="0">
                <a:latin typeface="Trebuchet MS" panose="020B0603020202020204" pitchFamily="34" charset="0"/>
              </a:rPr>
              <a:t>Si </a:t>
            </a:r>
            <a:r>
              <a:rPr lang="en-CA" sz="1100" i="1" dirty="0" err="1">
                <a:latin typeface="Trebuchet MS" panose="020B0603020202020204" pitchFamily="34" charset="0"/>
              </a:rPr>
              <a:t>une</a:t>
            </a:r>
            <a:r>
              <a:rPr lang="en-CA" sz="1100" i="1" dirty="0">
                <a:latin typeface="Trebuchet MS" panose="020B0603020202020204" pitchFamily="34" charset="0"/>
              </a:rPr>
              <a:t> </a:t>
            </a:r>
            <a:r>
              <a:rPr lang="en-CA" sz="1100" i="1" dirty="0" err="1">
                <a:latin typeface="Trebuchet MS" panose="020B0603020202020204" pitchFamily="34" charset="0"/>
              </a:rPr>
              <a:t>gymnaste</a:t>
            </a:r>
            <a:r>
              <a:rPr lang="en-CA" sz="1100" i="1" dirty="0">
                <a:latin typeface="Trebuchet MS" panose="020B0603020202020204" pitchFamily="34" charset="0"/>
              </a:rPr>
              <a:t> chute après </a:t>
            </a:r>
            <a:r>
              <a:rPr lang="en-CA" sz="1100" i="1" dirty="0" err="1">
                <a:latin typeface="Trebuchet MS" panose="020B0603020202020204" pitchFamily="34" charset="0"/>
              </a:rPr>
              <a:t>l’assistance</a:t>
            </a:r>
            <a:r>
              <a:rPr lang="en-CA" sz="1100" i="1" dirty="0">
                <a:latin typeface="Trebuchet MS" panose="020B0603020202020204" pitchFamily="34" charset="0"/>
              </a:rPr>
              <a:t> </a:t>
            </a:r>
            <a:r>
              <a:rPr lang="en-CA" sz="1100" i="1" dirty="0" err="1">
                <a:latin typeface="Trebuchet MS" panose="020B0603020202020204" pitchFamily="34" charset="0"/>
              </a:rPr>
              <a:t>manuelle</a:t>
            </a:r>
            <a:r>
              <a:rPr lang="en-CA" sz="1100" i="1" dirty="0">
                <a:latin typeface="Trebuchet MS" panose="020B0603020202020204" pitchFamily="34" charset="0"/>
              </a:rPr>
              <a:t>, </a:t>
            </a:r>
            <a:r>
              <a:rPr lang="en-CA" sz="1100" i="1" dirty="0" err="1">
                <a:latin typeface="Trebuchet MS" panose="020B0603020202020204" pitchFamily="34" charset="0"/>
              </a:rPr>
              <a:t>déduire</a:t>
            </a:r>
            <a:r>
              <a:rPr lang="en-CA" sz="1100" i="1" dirty="0">
                <a:latin typeface="Trebuchet MS" panose="020B0603020202020204" pitchFamily="34" charset="0"/>
              </a:rPr>
              <a:t> pour </a:t>
            </a:r>
            <a:r>
              <a:rPr lang="en-CA" sz="1100" i="1" dirty="0" err="1">
                <a:latin typeface="Trebuchet MS" panose="020B0603020202020204" pitchFamily="34" charset="0"/>
              </a:rPr>
              <a:t>l’assistance</a:t>
            </a:r>
            <a:r>
              <a:rPr lang="en-CA" sz="1100" i="1" dirty="0">
                <a:latin typeface="Trebuchet MS" panose="020B0603020202020204" pitchFamily="34" charset="0"/>
              </a:rPr>
              <a:t> </a:t>
            </a:r>
            <a:r>
              <a:rPr lang="en-CA" sz="1100" i="1" dirty="0" err="1">
                <a:latin typeface="Trebuchet MS" panose="020B0603020202020204" pitchFamily="34" charset="0"/>
              </a:rPr>
              <a:t>manuelle</a:t>
            </a:r>
            <a:r>
              <a:rPr lang="en-CA" sz="1100" i="1" dirty="0">
                <a:latin typeface="Trebuchet MS" panose="020B0603020202020204" pitchFamily="34" charset="0"/>
              </a:rPr>
              <a:t> et pour la chute.</a:t>
            </a:r>
          </a:p>
        </p:txBody>
      </p:sp>
      <p:sp>
        <p:nvSpPr>
          <p:cNvPr id="7" name="object 4"/>
          <p:cNvSpPr txBox="1"/>
          <p:nvPr>
            <p:custDataLst>
              <p:tags r:id="rId5"/>
            </p:custDataLst>
          </p:nvPr>
        </p:nvSpPr>
        <p:spPr>
          <a:xfrm>
            <a:off x="4406153" y="723443"/>
            <a:ext cx="4706470" cy="3424014"/>
          </a:xfrm>
          <a:prstGeom prst="rect">
            <a:avLst/>
          </a:prstGeom>
        </p:spPr>
        <p:txBody>
          <a:bodyPr vert="horz" wrap="square" lIns="0" tIns="0" rIns="0" bIns="0" rtlCol="0">
            <a:spAutoFit/>
          </a:bodyPr>
          <a:lstStyle/>
          <a:p>
            <a:pPr marL="12700" algn="ctr">
              <a:tabLst>
                <a:tab pos="409575" algn="l"/>
              </a:tabLst>
            </a:pPr>
            <a:r>
              <a:rPr lang="en-CA" sz="2000" b="1" spc="-10" dirty="0" err="1">
                <a:solidFill>
                  <a:srgbClr val="90C126"/>
                </a:solidFill>
                <a:latin typeface="Trebuchet MS" panose="020B0603020202020204" pitchFamily="34" charset="0"/>
                <a:cs typeface="MS PGothic"/>
              </a:rPr>
              <a:t>Présence</a:t>
            </a:r>
            <a:r>
              <a:rPr lang="en-CA" sz="2000" b="1" spc="-10" dirty="0">
                <a:solidFill>
                  <a:srgbClr val="90C126"/>
                </a:solidFill>
                <a:latin typeface="Trebuchet MS" panose="020B0603020202020204" pitchFamily="34" charset="0"/>
                <a:cs typeface="MS PGothic"/>
              </a:rPr>
              <a:t> de </a:t>
            </a:r>
            <a:r>
              <a:rPr lang="en-CA" sz="2000" b="1" spc="-10" dirty="0" err="1">
                <a:solidFill>
                  <a:srgbClr val="90C126"/>
                </a:solidFill>
                <a:latin typeface="Trebuchet MS" panose="020B0603020202020204" pitchFamily="34" charset="0"/>
                <a:cs typeface="MS PGothic"/>
              </a:rPr>
              <a:t>l’entraineur</a:t>
            </a:r>
            <a:r>
              <a:rPr lang="en-CA" sz="2000" b="1" spc="-10" dirty="0">
                <a:solidFill>
                  <a:srgbClr val="90C126"/>
                </a:solidFill>
                <a:latin typeface="Trebuchet MS" panose="020B0603020202020204" pitchFamily="34" charset="0"/>
                <a:cs typeface="MS PGothic"/>
              </a:rPr>
              <a:t> sur le </a:t>
            </a:r>
            <a:r>
              <a:rPr lang="en-CA" sz="2000" b="1" spc="-10" dirty="0" smtClean="0">
                <a:solidFill>
                  <a:srgbClr val="90C126"/>
                </a:solidFill>
                <a:latin typeface="Trebuchet MS" panose="020B0603020202020204" pitchFamily="34" charset="0"/>
                <a:cs typeface="MS PGothic"/>
              </a:rPr>
              <a:t>sol</a:t>
            </a:r>
          </a:p>
          <a:p>
            <a:pPr marL="12700" algn="ctr">
              <a:tabLst>
                <a:tab pos="409575" algn="l"/>
              </a:tabLst>
            </a:pPr>
            <a:endParaRPr lang="en-CA" sz="14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Aucune déduction — entraineur sur le sol </a:t>
            </a:r>
            <a:endParaRPr lang="en-CA" sz="1400" spc="-5" dirty="0">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     </a:t>
            </a:r>
            <a:r>
              <a:rPr lang="fr-CA" sz="1400" spc="-5" dirty="0">
                <a:latin typeface="Trebuchet MS" panose="020B0603020202020204" pitchFamily="34" charset="0"/>
                <a:cs typeface="MS PGothic"/>
              </a:rPr>
              <a:t>Pour placer, ajuster ou retirer un tapis 		</a:t>
            </a:r>
            <a:r>
              <a:rPr lang="fr-CA" sz="1400" spc="-5" dirty="0" smtClean="0">
                <a:latin typeface="Trebuchet MS" panose="020B0603020202020204" pitchFamily="34" charset="0"/>
                <a:cs typeface="MS PGothic"/>
              </a:rPr>
              <a:t>	supplémentaire</a:t>
            </a:r>
            <a:endParaRPr lang="fr-CA" sz="1400" spc="-5" dirty="0">
              <a:latin typeface="Trebuchet MS" panose="020B0603020202020204" pitchFamily="34" charset="0"/>
              <a:cs typeface="MS PGothic"/>
            </a:endParaRPr>
          </a:p>
          <a:p>
            <a:pPr marL="72390">
              <a:spcBef>
                <a:spcPts val="3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P</a:t>
            </a:r>
            <a:r>
              <a:rPr lang="fr-CA" sz="1400" spc="-5" dirty="0" smtClean="0">
                <a:latin typeface="Trebuchet MS" panose="020B0603020202020204" pitchFamily="34" charset="0"/>
                <a:cs typeface="MS PGothic"/>
              </a:rPr>
              <a:t>our </a:t>
            </a:r>
            <a:r>
              <a:rPr lang="fr-CA" sz="1400" spc="-5" dirty="0">
                <a:latin typeface="Trebuchet MS" panose="020B0603020202020204" pitchFamily="34" charset="0"/>
                <a:cs typeface="MS PGothic"/>
              </a:rPr>
              <a:t>retirer un objet quelconque qui peut 	</a:t>
            </a:r>
            <a:r>
              <a:rPr lang="fr-CA" sz="1400" spc="-5" dirty="0" smtClean="0">
                <a:latin typeface="Trebuchet MS" panose="020B0603020202020204" pitchFamily="34" charset="0"/>
                <a:cs typeface="MS PGothic"/>
              </a:rPr>
              <a:t>	</a:t>
            </a:r>
            <a:r>
              <a:rPr lang="fr-CA" sz="1400" spc="-5" dirty="0">
                <a:latin typeface="Trebuchet MS" panose="020B0603020202020204" pitchFamily="34" charset="0"/>
                <a:cs typeface="MS PGothic"/>
              </a:rPr>
              <a:t>	mettre la gymnaste en danger</a:t>
            </a:r>
          </a:p>
          <a:p>
            <a:pPr marL="72390">
              <a:spcBef>
                <a:spcPts val="35"/>
              </a:spcBef>
              <a:tabLst>
                <a:tab pos="409575" algn="l"/>
              </a:tabLst>
            </a:pP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Déduction</a:t>
            </a:r>
            <a:r>
              <a:rPr lang="en-CA" sz="1400" spc="-5" dirty="0">
                <a:latin typeface="Trebuchet MS" panose="020B0603020202020204" pitchFamily="34" charset="0"/>
                <a:cs typeface="MS PGothic"/>
              </a:rPr>
              <a:t> de </a:t>
            </a:r>
            <a:r>
              <a:rPr lang="en-CA" sz="1400" u="sng" spc="-5" dirty="0">
                <a:latin typeface="Trebuchet MS" panose="020B0603020202020204" pitchFamily="34" charset="0"/>
                <a:cs typeface="MS PGothic"/>
              </a:rPr>
              <a:t>0.5</a:t>
            </a:r>
            <a:endParaRPr lang="en-CA" sz="1400" spc="-5" dirty="0">
              <a:latin typeface="Trebuchet MS" panose="020B0603020202020204" pitchFamily="34" charset="0"/>
              <a:cs typeface="MS PGothic"/>
            </a:endParaRP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en-CA" sz="1400" spc="-5" dirty="0">
                <a:latin typeface="Trebuchet MS" panose="020B0603020202020204" pitchFamily="34" charset="0"/>
                <a:cs typeface="MS PGothic"/>
              </a:rPr>
              <a:t>Si </a:t>
            </a:r>
            <a:r>
              <a:rPr lang="en-CA" sz="1400" spc="-5" dirty="0" err="1">
                <a:latin typeface="Trebuchet MS" panose="020B0603020202020204" pitchFamily="34" charset="0"/>
                <a:cs typeface="MS PGothic"/>
              </a:rPr>
              <a:t>l’entraineur</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est</a:t>
            </a:r>
            <a:r>
              <a:rPr lang="en-CA" sz="1400" spc="-5" dirty="0">
                <a:latin typeface="Trebuchet MS" panose="020B0603020202020204" pitchFamily="34" charset="0"/>
                <a:cs typeface="MS PGothic"/>
              </a:rPr>
              <a:t> sur le sol pour tout 	</a:t>
            </a:r>
            <a:r>
              <a:rPr lang="en-CA" sz="1400" spc="-5" dirty="0" err="1">
                <a:latin typeface="Trebuchet MS" panose="020B0603020202020204" pitchFamily="34" charset="0"/>
                <a:cs typeface="MS PGothic"/>
              </a:rPr>
              <a:t>autre</a:t>
            </a:r>
            <a:r>
              <a:rPr lang="en-CA" sz="1400" spc="-5" dirty="0">
                <a:latin typeface="Trebuchet MS" panose="020B0603020202020204" pitchFamily="34" charset="0"/>
                <a:cs typeface="MS PGothic"/>
              </a:rPr>
              <a:t> raison</a:t>
            </a: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a:t>
            </a:r>
            <a:r>
              <a:rPr lang="fr-CA" sz="1400" spc="-5" dirty="0" smtClean="0">
                <a:latin typeface="Trebuchet MS" panose="020B0603020202020204" pitchFamily="34" charset="0"/>
                <a:cs typeface="MS PGothic"/>
              </a:rPr>
              <a:t>ppliquée </a:t>
            </a:r>
            <a:r>
              <a:rPr lang="fr-CA" sz="1400" spc="-5" dirty="0">
                <a:latin typeface="Trebuchet MS" panose="020B0603020202020204" pitchFamily="34" charset="0"/>
                <a:cs typeface="MS PGothic"/>
              </a:rPr>
              <a:t>sur la note moyenne par le 	juge-arbitre.</a:t>
            </a: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Appliquée une (1) seule fois, 	indépendamment du nombre de fois où 	l’entraineur a monté sur le sol. </a:t>
            </a:r>
            <a:endParaRPr lang="en-CA" sz="1400" spc="-5" dirty="0">
              <a:latin typeface="Trebuchet MS" panose="020B0603020202020204" pitchFamily="34" charset="0"/>
              <a:cs typeface="MS PGothic"/>
            </a:endParaRPr>
          </a:p>
        </p:txBody>
      </p:sp>
      <p:sp>
        <p:nvSpPr>
          <p:cNvPr id="8" name="TextBox 7"/>
          <p:cNvSpPr txBox="1"/>
          <p:nvPr>
            <p:custDataLst>
              <p:tags r:id="rId6"/>
            </p:custDataLst>
          </p:nvPr>
        </p:nvSpPr>
        <p:spPr>
          <a:xfrm>
            <a:off x="4580965" y="4181639"/>
            <a:ext cx="4419600" cy="938719"/>
          </a:xfrm>
          <a:prstGeom prst="rect">
            <a:avLst/>
          </a:prstGeom>
          <a:noFill/>
        </p:spPr>
        <p:txBody>
          <a:bodyPr wrap="square" rtlCol="0">
            <a:spAutoFit/>
          </a:bodyPr>
          <a:lstStyle/>
          <a:p>
            <a:pPr algn="ctr"/>
            <a:r>
              <a:rPr lang="fr-CA" sz="1100" i="1" dirty="0">
                <a:latin typeface="Trebuchet MS" panose="020B0603020202020204" pitchFamily="34" charset="0"/>
              </a:rPr>
              <a:t>S</a:t>
            </a:r>
            <a:r>
              <a:rPr lang="fr-CA" sz="1100" i="1" dirty="0" smtClean="0">
                <a:latin typeface="Trebuchet MS" panose="020B0603020202020204" pitchFamily="34" charset="0"/>
              </a:rPr>
              <a:t>e </a:t>
            </a:r>
            <a:r>
              <a:rPr lang="fr-CA" sz="1100" i="1" dirty="0">
                <a:latin typeface="Trebuchet MS" panose="020B0603020202020204" pitchFamily="34" charset="0"/>
              </a:rPr>
              <a:t>tenir debout autour du sol pour encourager la gymnaste Ils ne doivent pas obstruer pas la visibilité des juges ou des spectateurs en cas d’obstruction, Le juge-arbitre donne un avertissement. Si l’obstruction persiste, une déduction de 0.20 pou « comportement antisportif » est appliquée par le juge-arbitre.</a:t>
            </a:r>
          </a:p>
        </p:txBody>
      </p:sp>
    </p:spTree>
    <p:extLst>
      <p:ext uri="{BB962C8B-B14F-4D97-AF65-F5344CB8AC3E}">
        <p14:creationId xmlns:p14="http://schemas.microsoft.com/office/powerpoint/2010/main" val="7171370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228601" y="779534"/>
            <a:ext cx="8549724" cy="3670236"/>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Reconnaissance des </a:t>
            </a:r>
            <a:r>
              <a:rPr lang="en-CA" sz="2300" b="1" spc="-10" dirty="0" smtClean="0">
                <a:solidFill>
                  <a:srgbClr val="90C126"/>
                </a:solidFill>
                <a:latin typeface="Trebuchet MS" panose="020B0603020202020204" pitchFamily="34" charset="0"/>
                <a:cs typeface="MS PGothic"/>
              </a:rPr>
              <a:t>parties de </a:t>
            </a:r>
            <a:r>
              <a:rPr lang="en-CA" sz="2300" b="1" spc="-10" dirty="0" err="1" smtClean="0">
                <a:solidFill>
                  <a:srgbClr val="90C126"/>
                </a:solidFill>
                <a:latin typeface="Trebuchet MS" panose="020B0603020202020204" pitchFamily="34" charset="0"/>
                <a:cs typeface="MS PGothic"/>
              </a:rPr>
              <a:t>valeur</a:t>
            </a:r>
            <a:endParaRPr lang="en-CA" sz="2300" b="1" spc="-10" dirty="0">
              <a:solidFill>
                <a:srgbClr val="90C126"/>
              </a:solidFill>
              <a:latin typeface="Trebuchet MS" panose="020B0603020202020204" pitchFamily="34" charset="0"/>
              <a:cs typeface="MS PGothic"/>
            </a:endParaRPr>
          </a:p>
          <a:p>
            <a:pPr marL="72390">
              <a:spcBef>
                <a:spcPts val="35"/>
              </a:spcBef>
              <a:tabLst>
                <a:tab pos="409575" algn="l"/>
              </a:tabLst>
            </a:pPr>
            <a:endParaRPr lang="en-CA" sz="15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Si un saut exécuté ne fait pas partie du Code de pointage JO, </a:t>
            </a:r>
            <a:r>
              <a:rPr lang="en-CA" sz="1600" spc="-5" dirty="0" err="1">
                <a:latin typeface="Trebuchet MS" panose="020B0603020202020204" pitchFamily="34" charset="0"/>
                <a:cs typeface="MS PGothic"/>
              </a:rPr>
              <a:t>il</a:t>
            </a:r>
            <a:r>
              <a:rPr lang="en-CA" sz="1600" spc="-5" dirty="0">
                <a:latin typeface="Trebuchet MS" panose="020B0603020202020204" pitchFamily="34" charset="0"/>
                <a:cs typeface="MS PGothic"/>
              </a:rPr>
              <a:t> p</a:t>
            </a:r>
            <a:r>
              <a:rPr lang="fr-CA" sz="1600" spc="-5" dirty="0">
                <a:latin typeface="Trebuchet MS" panose="020B0603020202020204" pitchFamily="34" charset="0"/>
                <a:cs typeface="MS PGothic"/>
              </a:rPr>
              <a:t>eut recevoir une </a:t>
            </a:r>
            <a:r>
              <a:rPr lang="fr-CA" sz="1600" spc="-5" dirty="0" smtClean="0">
                <a:latin typeface="Trebuchet MS" panose="020B0603020202020204" pitchFamily="34" charset="0"/>
                <a:cs typeface="MS PGothic"/>
              </a:rPr>
              <a:t>	partie de valeur comparable </a:t>
            </a:r>
            <a:r>
              <a:rPr lang="fr-CA" sz="1600" spc="-5" dirty="0">
                <a:latin typeface="Trebuchet MS" panose="020B0603020202020204" pitchFamily="34" charset="0"/>
                <a:cs typeface="MS PGothic"/>
              </a:rPr>
              <a:t>à un mouvement de la même famille.</a:t>
            </a:r>
            <a:r>
              <a:rPr lang="en-CA" sz="1600" spc="-5" dirty="0">
                <a:latin typeface="Trebuchet MS" panose="020B0603020202020204" pitchFamily="34" charset="0"/>
                <a:cs typeface="MS PGothic"/>
              </a:rPr>
              <a:t> Il </a:t>
            </a:r>
            <a:r>
              <a:rPr lang="fr-CA" sz="1600" spc="-5" dirty="0">
                <a:latin typeface="Trebuchet MS" panose="020B0603020202020204" pitchFamily="34" charset="0"/>
                <a:cs typeface="MS PGothic"/>
              </a:rPr>
              <a:t>peut avoir des </a:t>
            </a:r>
            <a:r>
              <a:rPr lang="fr-CA" sz="1600" spc="-5" dirty="0" smtClean="0">
                <a:latin typeface="Trebuchet MS" panose="020B0603020202020204" pitchFamily="34" charset="0"/>
                <a:cs typeface="MS PGothic"/>
              </a:rPr>
              <a:t>	variations </a:t>
            </a:r>
            <a:r>
              <a:rPr lang="fr-CA" sz="1600" spc="-5" dirty="0">
                <a:latin typeface="Trebuchet MS" panose="020B0603020202020204" pitchFamily="34" charset="0"/>
                <a:cs typeface="MS PGothic"/>
              </a:rPr>
              <a:t>de position des jambes ou de position de réception. </a:t>
            </a:r>
          </a:p>
          <a:p>
            <a:pPr marL="72390">
              <a:spcBef>
                <a:spcPts val="3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Pour la reconnaissance des valeurs de difficulté, les séries </a:t>
            </a:r>
            <a:r>
              <a:rPr lang="fr-CA" sz="1600" u="sng" spc="-5" dirty="0">
                <a:latin typeface="Trebuchet MS" panose="020B0603020202020204" pitchFamily="34" charset="0"/>
                <a:cs typeface="MS PGothic"/>
              </a:rPr>
              <a:t>ne sont différentes </a:t>
            </a:r>
            <a:r>
              <a:rPr lang="fr-CA" sz="1600" spc="-5" dirty="0" smtClean="0">
                <a:latin typeface="Trebuchet MS" panose="020B0603020202020204" pitchFamily="34" charset="0"/>
                <a:cs typeface="MS PGothic"/>
              </a:rPr>
              <a:t>	</a:t>
            </a:r>
            <a:r>
              <a:rPr lang="fr-CA" sz="1600" u="sng" spc="-5" dirty="0" smtClean="0">
                <a:latin typeface="Trebuchet MS" panose="020B0603020202020204" pitchFamily="34" charset="0"/>
                <a:cs typeface="MS PGothic"/>
              </a:rPr>
              <a:t>qu’avec</a:t>
            </a:r>
            <a:r>
              <a:rPr lang="fr-CA" sz="1600" spc="-5" dirty="0" smtClean="0">
                <a:latin typeface="Trebuchet MS" panose="020B0603020202020204" pitchFamily="34" charset="0"/>
                <a:cs typeface="MS PGothic"/>
              </a:rPr>
              <a:t> </a:t>
            </a:r>
            <a:r>
              <a:rPr lang="fr-CA" sz="1600" spc="-5" dirty="0">
                <a:latin typeface="Trebuchet MS" panose="020B0603020202020204" pitchFamily="34" charset="0"/>
                <a:cs typeface="MS PGothic"/>
              </a:rPr>
              <a:t>l’ajout ou le retrait de saltos, d’éléments </a:t>
            </a:r>
            <a:r>
              <a:rPr lang="fr-CA" sz="1600" spc="-5" dirty="0" err="1">
                <a:latin typeface="Trebuchet MS" panose="020B0603020202020204" pitchFamily="34" charset="0"/>
                <a:cs typeface="MS PGothic"/>
              </a:rPr>
              <a:t>acro</a:t>
            </a:r>
            <a:r>
              <a:rPr lang="fr-CA" sz="1600" spc="-5" dirty="0">
                <a:latin typeface="Trebuchet MS" panose="020B0603020202020204" pitchFamily="34" charset="0"/>
                <a:cs typeface="MS PGothic"/>
              </a:rPr>
              <a:t> sans appui des mains </a:t>
            </a:r>
            <a:r>
              <a:rPr lang="fr-CA" sz="1600" spc="-5" dirty="0" smtClean="0">
                <a:latin typeface="Trebuchet MS" panose="020B0603020202020204" pitchFamily="34" charset="0"/>
                <a:cs typeface="MS PGothic"/>
              </a:rPr>
              <a:t>	(</a:t>
            </a:r>
            <a:r>
              <a:rPr lang="fr-CA" sz="1600" spc="-5" dirty="0">
                <a:latin typeface="Trebuchet MS" panose="020B0603020202020204" pitchFamily="34" charset="0"/>
                <a:cs typeface="MS PGothic"/>
              </a:rPr>
              <a:t>renversements libres) ou d’éléments </a:t>
            </a:r>
            <a:r>
              <a:rPr lang="fr-CA" sz="1600" spc="-5" dirty="0" err="1">
                <a:latin typeface="Trebuchet MS" panose="020B0603020202020204" pitchFamily="34" charset="0"/>
                <a:cs typeface="MS PGothic"/>
              </a:rPr>
              <a:t>acro</a:t>
            </a:r>
            <a:r>
              <a:rPr lang="fr-CA" sz="1600" spc="-5" dirty="0">
                <a:latin typeface="Trebuchet MS" panose="020B0603020202020204" pitchFamily="34" charset="0"/>
                <a:cs typeface="MS PGothic"/>
              </a:rPr>
              <a:t> B avec envol (et appui des mains) </a:t>
            </a:r>
            <a:r>
              <a:rPr lang="en-CA" sz="1600" i="1" spc="-5" dirty="0">
                <a:latin typeface="Trebuchet MS" panose="020B0603020202020204" pitchFamily="34" charset="0"/>
                <a:cs typeface="MS PGothic"/>
              </a:rPr>
              <a:t>(</a:t>
            </a:r>
            <a:r>
              <a:rPr lang="en-CA" sz="1600" i="1" spc="-5" dirty="0" err="1">
                <a:latin typeface="Trebuchet MS" panose="020B0603020202020204" pitchFamily="34" charset="0"/>
                <a:cs typeface="MS PGothic"/>
              </a:rPr>
              <a:t>voir</a:t>
            </a:r>
            <a:r>
              <a:rPr lang="en-CA" sz="1600" i="1" spc="-5" dirty="0">
                <a:latin typeface="Trebuchet MS" panose="020B0603020202020204" pitchFamily="34" charset="0"/>
                <a:cs typeface="MS PGothic"/>
              </a:rPr>
              <a:t> p. 7)</a:t>
            </a:r>
          </a:p>
          <a:p>
            <a:pPr marL="72390">
              <a:spcBef>
                <a:spcPts val="35"/>
              </a:spcBef>
              <a:tabLst>
                <a:tab pos="409575" algn="l"/>
              </a:tabLst>
            </a:pPr>
            <a:r>
              <a:rPr lang="en-CA" sz="1600" i="1" spc="-5" dirty="0">
                <a:latin typeface="Trebuchet MS" panose="020B0603020202020204" pitchFamily="34" charset="0"/>
                <a:cs typeface="MS PGothic"/>
              </a:rPr>
              <a:t>			      </a:t>
            </a:r>
            <a:r>
              <a:rPr lang="en-CA" sz="2800" spc="-5" dirty="0">
                <a:latin typeface="Trebuchet MS" panose="020B0603020202020204" pitchFamily="34" charset="0"/>
                <a:cs typeface="MS PGothic"/>
              </a:rPr>
              <a:t>≠</a:t>
            </a:r>
            <a:r>
              <a:rPr lang="en-CA" sz="1600" spc="-5" dirty="0">
                <a:latin typeface="Trebuchet MS" panose="020B0603020202020204" pitchFamily="34" charset="0"/>
                <a:cs typeface="MS PGothic"/>
              </a:rPr>
              <a:t>			</a:t>
            </a:r>
            <a:r>
              <a:rPr lang="fr-CA" sz="900" spc="-5" dirty="0">
                <a:latin typeface="Trebuchet MS" panose="020B0603020202020204" pitchFamily="34" charset="0"/>
                <a:cs typeface="MS PGothic"/>
              </a:rPr>
              <a:t>Les deux (2) séries sont différentes à cause de l’ajout du flic avant (élément 						</a:t>
            </a:r>
            <a:r>
              <a:rPr lang="fr-CA" sz="900" spc="-5" dirty="0" err="1">
                <a:latin typeface="Trebuchet MS" panose="020B0603020202020204" pitchFamily="34" charset="0"/>
                <a:cs typeface="MS PGothic"/>
              </a:rPr>
              <a:t>acro</a:t>
            </a:r>
            <a:r>
              <a:rPr lang="fr-CA" sz="900" spc="-5" dirty="0">
                <a:latin typeface="Trebuchet MS" panose="020B0603020202020204" pitchFamily="34" charset="0"/>
                <a:cs typeface="MS PGothic"/>
              </a:rPr>
              <a:t> B avec envol et appui des mains). </a:t>
            </a:r>
            <a:endParaRPr lang="en-CA" spc="-5" dirty="0">
              <a:latin typeface="Trebuchet MS" panose="020B0603020202020204" pitchFamily="34" charset="0"/>
              <a:cs typeface="MS PGothic"/>
            </a:endParaRPr>
          </a:p>
          <a:p>
            <a:pPr marL="409575" marR="5080" indent="-337185">
              <a:spcBef>
                <a:spcPts val="7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L’ajout ou le retrait d’un élément </a:t>
            </a:r>
            <a:r>
              <a:rPr lang="fr-CA" sz="1600" spc="-5" dirty="0" err="1">
                <a:latin typeface="Trebuchet MS" panose="020B0603020202020204" pitchFamily="34" charset="0"/>
                <a:cs typeface="MS PGothic"/>
              </a:rPr>
              <a:t>acro</a:t>
            </a:r>
            <a:r>
              <a:rPr lang="fr-CA" sz="1600" spc="-5" dirty="0">
                <a:latin typeface="Trebuchet MS" panose="020B0603020202020204" pitchFamily="34" charset="0"/>
                <a:cs typeface="MS PGothic"/>
              </a:rPr>
              <a:t> A (en avant ou en arrière avec envol et appui des mains) ne </a:t>
            </a:r>
            <a:r>
              <a:rPr lang="fr-CA" sz="1600" u="sng" spc="-5" dirty="0">
                <a:latin typeface="Trebuchet MS" panose="020B0603020202020204" pitchFamily="34" charset="0"/>
                <a:cs typeface="MS PGothic"/>
              </a:rPr>
              <a:t>change pas </a:t>
            </a:r>
            <a:r>
              <a:rPr lang="fr-CA" sz="1600" spc="-5" dirty="0">
                <a:latin typeface="Trebuchet MS" panose="020B0603020202020204" pitchFamily="34" charset="0"/>
                <a:cs typeface="MS PGothic"/>
              </a:rPr>
              <a:t>la série. </a:t>
            </a:r>
            <a:r>
              <a:rPr lang="en-CA" sz="1600" i="1" spc="-5" dirty="0">
                <a:latin typeface="Trebuchet MS" panose="020B0603020202020204" pitchFamily="34" charset="0"/>
                <a:cs typeface="MS PGothic"/>
              </a:rPr>
              <a:t>(</a:t>
            </a:r>
            <a:r>
              <a:rPr lang="en-CA" sz="1600" i="1" spc="-5" dirty="0" err="1">
                <a:latin typeface="Trebuchet MS" panose="020B0603020202020204" pitchFamily="34" charset="0"/>
                <a:cs typeface="MS PGothic"/>
              </a:rPr>
              <a:t>voir</a:t>
            </a:r>
            <a:r>
              <a:rPr lang="en-CA" sz="1600" i="1" spc="-5" dirty="0">
                <a:latin typeface="Trebuchet MS" panose="020B0603020202020204" pitchFamily="34" charset="0"/>
                <a:cs typeface="MS PGothic"/>
              </a:rPr>
              <a:t> p. 8)</a:t>
            </a:r>
            <a:endParaRPr lang="en-CA" sz="1600" spc="-5" dirty="0">
              <a:latin typeface="Trebuchet MS" panose="020B0603020202020204" pitchFamily="34" charset="0"/>
              <a:cs typeface="MS PGothic"/>
            </a:endParaRPr>
          </a:p>
          <a:p>
            <a:pPr marL="409575" marR="5080" indent="-337185">
              <a:spcBef>
                <a:spcPts val="75"/>
              </a:spcBef>
              <a:tabLst>
                <a:tab pos="409575" algn="l"/>
              </a:tabLst>
            </a:pPr>
            <a:endParaRPr lang="en-CA" sz="1600" spc="-5" dirty="0">
              <a:latin typeface="Trebuchet MS" panose="020B0603020202020204" pitchFamily="34" charset="0"/>
              <a:cs typeface="MS PGothic"/>
            </a:endParaRPr>
          </a:p>
          <a:p>
            <a:pPr marL="409575" marR="5080" indent="-337185">
              <a:spcBef>
                <a:spcPts val="75"/>
              </a:spcBef>
              <a:tabLst>
                <a:tab pos="409575" algn="l"/>
              </a:tabLst>
            </a:pPr>
            <a:r>
              <a:rPr lang="fr-CA" sz="1600" spc="-5" dirty="0">
                <a:latin typeface="Trebuchet MS" panose="020B0603020202020204" pitchFamily="34" charset="0"/>
                <a:cs typeface="MS PGothic"/>
              </a:rPr>
              <a:t>			     </a:t>
            </a:r>
            <a:r>
              <a:rPr lang="fr-CA" spc="-5" dirty="0">
                <a:latin typeface="Trebuchet MS" panose="020B0603020202020204" pitchFamily="34" charset="0"/>
                <a:cs typeface="MS PGothic"/>
              </a:rPr>
              <a:t>=			</a:t>
            </a:r>
            <a:r>
              <a:rPr lang="fr-CA" sz="1100" spc="-5" dirty="0">
                <a:latin typeface="Trebuchet MS" panose="020B0603020202020204" pitchFamily="34" charset="0"/>
              </a:rPr>
              <a:t>Ces deux séries sont Identiques. Ne changera pas la série</a:t>
            </a:r>
            <a:endParaRPr lang="en-CA" sz="1400" spc="-5" dirty="0">
              <a:latin typeface="Trebuchet MS" panose="020B0603020202020204" pitchFamily="34" charset="0"/>
              <a:cs typeface="MS PGothic"/>
            </a:endParaRP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829350" y="3008947"/>
            <a:ext cx="1252728" cy="402336"/>
          </a:xfrm>
          <a:prstGeom prst="rect">
            <a:avLst/>
          </a:prstGeom>
        </p:spPr>
      </p:pic>
      <p:pic>
        <p:nvPicPr>
          <p:cNvPr id="6" name="Picture 5"/>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903263" y="3008947"/>
            <a:ext cx="1600200" cy="406908"/>
          </a:xfrm>
          <a:prstGeom prst="rect">
            <a:avLst/>
          </a:prstGeom>
        </p:spPr>
      </p:pic>
      <p:pic>
        <p:nvPicPr>
          <p:cNvPr id="7" name="Picture 6"/>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015278" y="4247933"/>
            <a:ext cx="1066800" cy="476827"/>
          </a:xfrm>
          <a:prstGeom prst="rect">
            <a:avLst/>
          </a:prstGeom>
        </p:spPr>
      </p:pic>
      <p:pic>
        <p:nvPicPr>
          <p:cNvPr id="8" name="Picture 7"/>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903263" y="4279613"/>
            <a:ext cx="865692" cy="413465"/>
          </a:xfrm>
          <a:prstGeom prst="rect">
            <a:avLst/>
          </a:prstGeom>
        </p:spPr>
      </p:pic>
    </p:spTree>
    <p:extLst>
      <p:ext uri="{BB962C8B-B14F-4D97-AF65-F5344CB8AC3E}">
        <p14:creationId xmlns:p14="http://schemas.microsoft.com/office/powerpoint/2010/main" val="5883106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190499" y="769142"/>
            <a:ext cx="8763000" cy="4185761"/>
          </a:xfrm>
          <a:prstGeom prst="rect">
            <a:avLst/>
          </a:prstGeom>
        </p:spPr>
        <p:txBody>
          <a:bodyPr vert="horz" wrap="square" lIns="0" tIns="0" rIns="0" bIns="0" rtlCol="0">
            <a:spAutoFit/>
          </a:bodyPr>
          <a:lstStyle/>
          <a:p>
            <a:pPr marL="12700">
              <a:tabLst>
                <a:tab pos="409575" algn="l"/>
              </a:tabLst>
            </a:pPr>
            <a:r>
              <a:rPr lang="fr-CA" sz="2300" b="1" spc="-10" dirty="0">
                <a:solidFill>
                  <a:srgbClr val="90C126"/>
                </a:solidFill>
                <a:latin typeface="Trebuchet MS" panose="020B0603020202020204" pitchFamily="34" charset="0"/>
                <a:cs typeface="MS PGothic"/>
              </a:rPr>
              <a:t>Technique requise pour la reconnaissance des valeurs de difficulté</a:t>
            </a:r>
          </a:p>
          <a:p>
            <a:pPr marL="12700">
              <a:tabLst>
                <a:tab pos="409575" algn="l"/>
              </a:tabLst>
            </a:pPr>
            <a:endParaRPr lang="en-CA" sz="15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Voir</a:t>
            </a:r>
            <a:r>
              <a:rPr lang="en-CA" sz="1700" spc="-5" dirty="0">
                <a:latin typeface="Trebuchet MS" panose="020B0603020202020204" pitchFamily="34" charset="0"/>
                <a:cs typeface="MS PGothic"/>
              </a:rPr>
              <a:t> p. 9</a:t>
            </a: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a:p>
            <a:pPr marL="12700">
              <a:tabLst>
                <a:tab pos="409575" algn="l"/>
              </a:tabLst>
            </a:pPr>
            <a:r>
              <a:rPr lang="fr-CA" sz="2300" b="1" spc="-10" dirty="0">
                <a:solidFill>
                  <a:srgbClr val="90C126"/>
                </a:solidFill>
                <a:latin typeface="Trebuchet MS" panose="020B0603020202020204" pitchFamily="34" charset="0"/>
                <a:cs typeface="MS PGothic"/>
              </a:rPr>
              <a:t>Clarifications techniques concernant certains éléments spécifiques</a:t>
            </a:r>
          </a:p>
          <a:p>
            <a:pPr marL="12700">
              <a:tabLst>
                <a:tab pos="409575" algn="l"/>
              </a:tabLst>
            </a:pPr>
            <a:endParaRPr lang="en-CA" sz="15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Voir</a:t>
            </a:r>
            <a:r>
              <a:rPr lang="en-CA" sz="1700" spc="-5" dirty="0">
                <a:latin typeface="Trebuchet MS" panose="020B0603020202020204" pitchFamily="34" charset="0"/>
                <a:cs typeface="MS PGothic"/>
              </a:rPr>
              <a:t> p. 10-12</a:t>
            </a: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a:p>
            <a:pPr marL="12700">
              <a:tabLst>
                <a:tab pos="409575" algn="l"/>
              </a:tabLst>
            </a:pPr>
            <a:r>
              <a:rPr lang="en-CA" sz="2300" b="1" spc="-10" dirty="0">
                <a:solidFill>
                  <a:srgbClr val="90C126"/>
                </a:solidFill>
                <a:latin typeface="Trebuchet MS" panose="020B0603020202020204" pitchFamily="34" charset="0"/>
                <a:cs typeface="MS PGothic"/>
              </a:rPr>
              <a:t>Clarifications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les </a:t>
            </a:r>
            <a:r>
              <a:rPr lang="en-CA" sz="2300" b="1" spc="-10" dirty="0" err="1">
                <a:solidFill>
                  <a:srgbClr val="90C126"/>
                </a:solidFill>
                <a:latin typeface="Trebuchet MS" panose="020B0603020202020204" pitchFamily="34" charset="0"/>
                <a:cs typeface="MS PGothic"/>
              </a:rPr>
              <a:t>séries</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2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Voir</a:t>
            </a:r>
            <a:r>
              <a:rPr lang="en-CA" sz="1700" spc="-5" dirty="0">
                <a:latin typeface="Trebuchet MS" panose="020B0603020202020204" pitchFamily="34" charset="0"/>
                <a:cs typeface="MS PGothic"/>
              </a:rPr>
              <a:t> p. 22</a:t>
            </a:r>
          </a:p>
          <a:p>
            <a:pPr marL="72390">
              <a:spcBef>
                <a:spcPts val="35"/>
              </a:spcBef>
              <a:tabLst>
                <a:tab pos="409575" algn="l"/>
              </a:tabLst>
            </a:pPr>
            <a:r>
              <a:rPr lang="en-CA" sz="1500" spc="20" dirty="0">
                <a:latin typeface="Trebuchet MS" panose="020B0603020202020204" pitchFamily="34" charset="0"/>
                <a:cs typeface="MS PGothic"/>
              </a:rPr>
              <a:t>	▶    </a:t>
            </a:r>
            <a:r>
              <a:rPr lang="fr-CA" sz="1500" spc="-5" dirty="0">
                <a:latin typeface="Trebuchet MS" panose="020B0603020202020204" pitchFamily="34" charset="0"/>
                <a:cs typeface="MS PGothic"/>
              </a:rPr>
              <a:t>U</a:t>
            </a:r>
            <a:r>
              <a:rPr lang="fr-CA" sz="1500" spc="-5" dirty="0" smtClean="0">
                <a:latin typeface="Trebuchet MS" panose="020B0603020202020204" pitchFamily="34" charset="0"/>
                <a:cs typeface="MS PGothic"/>
              </a:rPr>
              <a:t>n </a:t>
            </a:r>
            <a:r>
              <a:rPr lang="fr-CA" sz="1500" spc="-5" dirty="0">
                <a:latin typeface="Trebuchet MS" panose="020B0603020202020204" pitchFamily="34" charset="0"/>
                <a:cs typeface="MS PGothic"/>
              </a:rPr>
              <a:t>élément gymnique inclus dans une série acrobatique interrompt la liaison </a:t>
            </a:r>
            <a:r>
              <a:rPr lang="fr-CA" sz="1500" spc="-5" dirty="0" err="1">
                <a:latin typeface="Trebuchet MS" panose="020B0603020202020204" pitchFamily="34" charset="0"/>
                <a:cs typeface="MS PGothic"/>
              </a:rPr>
              <a:t>acro</a:t>
            </a:r>
            <a:r>
              <a:rPr lang="fr-CA" sz="1500" spc="-5" dirty="0">
                <a:latin typeface="Trebuchet MS" panose="020B0603020202020204" pitchFamily="34" charset="0"/>
                <a:cs typeface="MS PGothic"/>
              </a:rPr>
              <a:t> indirecte. </a:t>
            </a:r>
          </a:p>
          <a:p>
            <a:pPr marL="72390">
              <a:spcBef>
                <a:spcPts val="35"/>
              </a:spcBef>
              <a:tabLst>
                <a:tab pos="409575" algn="l"/>
              </a:tabLst>
            </a:pPr>
            <a:r>
              <a:rPr lang="en-CA" sz="1500" spc="20" dirty="0">
                <a:latin typeface="Trebuchet MS" panose="020B0603020202020204" pitchFamily="34" charset="0"/>
                <a:cs typeface="MS PGothic"/>
              </a:rPr>
              <a:t>	▶    </a:t>
            </a:r>
            <a:r>
              <a:rPr lang="fr-CA" sz="1500" spc="-5" dirty="0">
                <a:latin typeface="Trebuchet MS" panose="020B0603020202020204" pitchFamily="34" charset="0"/>
                <a:cs typeface="MS PGothic"/>
              </a:rPr>
              <a:t>U</a:t>
            </a:r>
            <a:r>
              <a:rPr lang="fr-CA" sz="1500" spc="-5" dirty="0" smtClean="0">
                <a:latin typeface="Trebuchet MS" panose="020B0603020202020204" pitchFamily="34" charset="0"/>
                <a:cs typeface="MS PGothic"/>
              </a:rPr>
              <a:t>n </a:t>
            </a:r>
            <a:r>
              <a:rPr lang="fr-CA" sz="1500" spc="-5" dirty="0">
                <a:latin typeface="Trebuchet MS" panose="020B0603020202020204" pitchFamily="34" charset="0"/>
                <a:cs typeface="MS PGothic"/>
              </a:rPr>
              <a:t>élément acrobatique ne peut pas être exécuté entre les éléments du passage gymnique.</a:t>
            </a:r>
            <a:endParaRPr lang="en-CA" sz="1500" spc="-5" dirty="0">
              <a:latin typeface="Trebuchet MS" panose="020B0603020202020204" pitchFamily="34" charset="0"/>
              <a:cs typeface="MS PGothic"/>
            </a:endParaRPr>
          </a:p>
        </p:txBody>
      </p:sp>
    </p:spTree>
    <p:extLst>
      <p:ext uri="{BB962C8B-B14F-4D97-AF65-F5344CB8AC3E}">
        <p14:creationId xmlns:p14="http://schemas.microsoft.com/office/powerpoint/2010/main" val="20541724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18992" y="480613"/>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429173" y="1180363"/>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6 (p. 20)</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3777468395"/>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err="1" smtClean="0">
                          <a:latin typeface="Trebuchet MS" panose="020B0603020202020204" pitchFamily="34" charset="0"/>
                        </a:rPr>
                        <a:t>Exigences</a:t>
                      </a:r>
                      <a:r>
                        <a:rPr lang="en-CA" sz="1500" b="1" baseline="0" dirty="0" smtClean="0">
                          <a:latin typeface="Trebuchet MS" panose="020B0603020202020204" pitchFamily="34" charset="0"/>
                        </a:rPr>
                        <a:t> de parties de </a:t>
                      </a:r>
                      <a:r>
                        <a:rPr lang="en-CA" sz="1500" b="1" baseline="0" dirty="0" err="1" smtClean="0">
                          <a:latin typeface="Trebuchet MS" panose="020B0603020202020204" pitchFamily="34" charset="0"/>
                        </a:rPr>
                        <a:t>valeur</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5 A</a:t>
                      </a:r>
                    </a:p>
                    <a:p>
                      <a:pPr marL="0" indent="0" algn="ctr">
                        <a:buNone/>
                      </a:pPr>
                      <a:r>
                        <a:rPr lang="en-CA" sz="1300" b="0" baseline="0" dirty="0">
                          <a:latin typeface="Trebuchet MS" panose="020B0603020202020204" pitchFamily="34" charset="0"/>
                        </a:rPr>
                        <a:t>1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673938957"/>
              </p:ext>
            </p:extLst>
          </p:nvPr>
        </p:nvGraphicFramePr>
        <p:xfrm>
          <a:off x="2895600" y="1357334"/>
          <a:ext cx="3124199" cy="3576616"/>
        </p:xfrm>
        <a:graphic>
          <a:graphicData uri="http://schemas.openxmlformats.org/drawingml/2006/table">
            <a:tbl>
              <a:tblPr>
                <a:tableStyleId>{69C7853C-536D-4A76-A0AE-DD22124D55A5}</a:tableStyleId>
              </a:tblPr>
              <a:tblGrid>
                <a:gridCol w="3124199">
                  <a:extLst>
                    <a:ext uri="{9D8B030D-6E8A-4147-A177-3AD203B41FA5}">
                      <a16:colId xmlns="" xmlns:a16="http://schemas.microsoft.com/office/drawing/2014/main" val="20000"/>
                    </a:ext>
                  </a:extLst>
                </a:gridCol>
              </a:tblGrid>
              <a:tr h="3576616">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ligne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avec minimum trois (3) éléments directement liés, dont deux (2) avec envol.</a:t>
                      </a:r>
                    </a:p>
                    <a:p>
                      <a:pPr marL="342900" indent="-342900" algn="l">
                        <a:buAutoNum type="arabicPeriod"/>
                      </a:pPr>
                      <a:r>
                        <a:rPr lang="fr-CA" sz="1300" b="0" i="0" baseline="0" dirty="0">
                          <a:latin typeface="Trebuchet MS" panose="020B0603020202020204" pitchFamily="34" charset="0"/>
                        </a:rPr>
                        <a:t>Un (1) salto ou renversement libre (avant, arrière ou latéral), isolé ou dans une deuxième série</a:t>
                      </a:r>
                    </a:p>
                    <a:p>
                      <a:pPr marL="342900" indent="-342900" algn="l">
                        <a:buAutoNum type="arabicPeriod"/>
                      </a:pPr>
                      <a:r>
                        <a:rPr lang="fr-CA" sz="1300" b="0" i="0" baseline="0" dirty="0">
                          <a:latin typeface="Trebuchet MS" panose="020B0603020202020204" pitchFamily="34" charset="0"/>
                        </a:rPr>
                        <a:t>Passage gymnique avec minimum deux (2) sauts différents issus du groupe 1 liés directement ou indirectement, dont un (1) saut appel un pied avec un écart de 180° en position transversale ou latérale.</a:t>
                      </a:r>
                    </a:p>
                    <a:p>
                      <a:pPr marL="342900" indent="-342900" algn="l">
                        <a:buAutoNum type="arabicPeriod"/>
                      </a:pPr>
                      <a:r>
                        <a:rPr lang="fr-CA" sz="1300" b="0" i="0" baseline="0" dirty="0">
                          <a:latin typeface="Trebuchet MS" panose="020B0603020202020204" pitchFamily="34" charset="0"/>
                        </a:rPr>
                        <a:t> Tour minimum 360° sur un (1) pied.</a:t>
                      </a: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2328428624"/>
              </p:ext>
            </p:extLst>
          </p:nvPr>
        </p:nvGraphicFramePr>
        <p:xfrm>
          <a:off x="6172200" y="1733551"/>
          <a:ext cx="2743200" cy="114300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14299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smtClean="0">
                          <a:solidFill>
                            <a:srgbClr val="000000"/>
                          </a:solidFill>
                          <a:latin typeface="Trebuchet MS" panose="020B0603020202020204" pitchFamily="34" charset="0"/>
                          <a:cs typeface="MS PGothic"/>
                        </a:rPr>
                        <a:t>Tout</a:t>
                      </a:r>
                      <a:r>
                        <a:rPr lang="en-CA" sz="1300" i="0" spc="-5" baseline="0" dirty="0" smtClean="0">
                          <a:solidFill>
                            <a:srgbClr val="000000"/>
                          </a:solidFill>
                          <a:latin typeface="Trebuchet MS" panose="020B0603020202020204" pitchFamily="34" charset="0"/>
                          <a:cs typeface="MS PGothic"/>
                        </a:rPr>
                        <a:t> </a:t>
                      </a:r>
                      <a:r>
                        <a:rPr lang="en-CA" sz="1300" i="0" spc="-5" baseline="0" dirty="0" err="1" smtClean="0">
                          <a:solidFill>
                            <a:srgbClr val="000000"/>
                          </a:solidFill>
                          <a:latin typeface="Trebuchet MS" panose="020B0603020202020204" pitchFamily="34" charset="0"/>
                          <a:cs typeface="MS PGothic"/>
                        </a:rPr>
                        <a:t>élément</a:t>
                      </a:r>
                      <a:r>
                        <a:rPr lang="en-CA" sz="1300" i="0" spc="-5" baseline="0"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en-CA" sz="1300" i="0" spc="-5" dirty="0" err="1" smtClean="0">
                          <a:solidFill>
                            <a:srgbClr val="000000"/>
                          </a:solidFill>
                          <a:latin typeface="Trebuchet MS" panose="020B0603020202020204" pitchFamily="34" charset="0"/>
                          <a:cs typeface="MS PGothic"/>
                        </a:rPr>
                        <a:t>exécuté</a:t>
                      </a:r>
                      <a:r>
                        <a:rPr lang="en-CA" sz="1300" i="0" spc="-5" dirty="0" smtClean="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6172200" y="3088306"/>
            <a:ext cx="2776591" cy="1338828"/>
          </a:xfrm>
          <a:prstGeom prst="rect">
            <a:avLst/>
          </a:prstGeom>
          <a:noFill/>
        </p:spPr>
        <p:txBody>
          <a:bodyPr wrap="square" rtlCol="0">
            <a:spAutoFit/>
          </a:bodyPr>
          <a:lstStyle/>
          <a:p>
            <a:r>
              <a:rPr lang="en-CA" sz="900" i="1" dirty="0">
                <a:latin typeface="Trebuchet MS" panose="020B0603020202020204" pitchFamily="34" charset="0"/>
              </a:rPr>
              <a:t>ÉS #1 and #2:</a:t>
            </a:r>
            <a:r>
              <a:rPr lang="fr-CA" sz="900" i="1" dirty="0">
                <a:latin typeface="Trebuchet MS" panose="020B0603020202020204" pitchFamily="34" charset="0"/>
              </a:rPr>
              <a:t>Les éléments </a:t>
            </a:r>
            <a:r>
              <a:rPr lang="fr-CA" sz="900" i="1" dirty="0" err="1">
                <a:latin typeface="Trebuchet MS" panose="020B0603020202020204" pitchFamily="34" charset="0"/>
              </a:rPr>
              <a:t>acro</a:t>
            </a:r>
            <a:r>
              <a:rPr lang="fr-CA" sz="900" i="1" dirty="0">
                <a:latin typeface="Trebuchet MS" panose="020B0603020202020204" pitchFamily="34" charset="0"/>
              </a:rPr>
              <a:t> avec ou sans envol peuvent provenir des groupes 5, 6, 7 ou 8</a:t>
            </a:r>
          </a:p>
          <a:p>
            <a:r>
              <a:rPr lang="fr-CA" sz="900" i="1" dirty="0">
                <a:latin typeface="Trebuchet MS" panose="020B0603020202020204" pitchFamily="34" charset="0"/>
              </a:rPr>
              <a:t>Un salto/renversement libre utilisé dans la série #1 ne peut pas remplir l’exigence spécifique #2.</a:t>
            </a:r>
            <a:r>
              <a:rPr lang="en-CA" sz="900" i="1" dirty="0">
                <a:latin typeface="Trebuchet MS" panose="020B0603020202020204" pitchFamily="34" charset="0"/>
              </a:rPr>
              <a:t> ÉS #2 </a:t>
            </a:r>
          </a:p>
          <a:p>
            <a:pPr marL="171450" indent="-171450">
              <a:buFontTx/>
              <a:buChar char="-"/>
            </a:pPr>
            <a:r>
              <a:rPr lang="fr-CA" sz="900" i="1" dirty="0">
                <a:latin typeface="Trebuchet MS" panose="020B0603020202020204" pitchFamily="34" charset="0"/>
              </a:rPr>
              <a:t>Un salto ou renversement libre (arrière/avant/latéral), isolé ou dans une 2e connexion </a:t>
            </a:r>
            <a:endParaRPr lang="en-CA" sz="900" i="1" dirty="0">
              <a:latin typeface="Trebuchet MS" panose="020B0603020202020204" pitchFamily="34" charset="0"/>
            </a:endParaRPr>
          </a:p>
          <a:p>
            <a:r>
              <a:rPr lang="en-CA" sz="900" i="1" dirty="0">
                <a:latin typeface="Trebuchet MS" panose="020B0603020202020204" pitchFamily="34" charset="0"/>
              </a:rPr>
              <a:t>ÉS #3: </a:t>
            </a:r>
            <a:r>
              <a:rPr lang="en-CA" sz="900" i="1" dirty="0" err="1">
                <a:latin typeface="Trebuchet MS" panose="020B0603020202020204" pitchFamily="34" charset="0"/>
              </a:rPr>
              <a:t>voir</a:t>
            </a:r>
            <a:r>
              <a:rPr lang="en-CA" sz="900" i="1" dirty="0">
                <a:latin typeface="Trebuchet MS" panose="020B0603020202020204" pitchFamily="34" charset="0"/>
              </a:rPr>
              <a:t> p. 16-17 pour plus </a:t>
            </a:r>
            <a:r>
              <a:rPr lang="en-CA" sz="900" i="1" dirty="0" err="1">
                <a:latin typeface="Trebuchet MS" panose="020B0603020202020204" pitchFamily="34" charset="0"/>
              </a:rPr>
              <a:t>d’information</a:t>
            </a:r>
            <a:endParaRPr lang="en-CA" sz="900" i="1" dirty="0">
              <a:latin typeface="Trebuchet MS" panose="020B0603020202020204" pitchFamily="34" charset="0"/>
            </a:endParaRPr>
          </a:p>
        </p:txBody>
      </p:sp>
    </p:spTree>
    <p:extLst>
      <p:ext uri="{BB962C8B-B14F-4D97-AF65-F5344CB8AC3E}">
        <p14:creationId xmlns:p14="http://schemas.microsoft.com/office/powerpoint/2010/main" val="39487418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429173" y="1180363"/>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7 (p. 19)</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966782779"/>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err="1" smtClean="0">
                          <a:latin typeface="Trebuchet MS" panose="020B0603020202020204" pitchFamily="34" charset="0"/>
                        </a:rPr>
                        <a:t>Exigences</a:t>
                      </a:r>
                      <a:r>
                        <a:rPr lang="en-CA" sz="1500" b="1" baseline="0" dirty="0" smtClean="0">
                          <a:latin typeface="Trebuchet MS" panose="020B0603020202020204" pitchFamily="34" charset="0"/>
                        </a:rPr>
                        <a:t>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5 A</a:t>
                      </a:r>
                    </a:p>
                    <a:p>
                      <a:pPr marL="0" indent="0" algn="ctr">
                        <a:buNone/>
                      </a:pPr>
                      <a:r>
                        <a:rPr lang="en-CA" sz="1300" b="0" baseline="0" dirty="0">
                          <a:latin typeface="Trebuchet MS" panose="020B0603020202020204" pitchFamily="34" charset="0"/>
                        </a:rPr>
                        <a:t>2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921583982"/>
              </p:ext>
            </p:extLst>
          </p:nvPr>
        </p:nvGraphicFramePr>
        <p:xfrm>
          <a:off x="2928991" y="1060962"/>
          <a:ext cx="3057417" cy="3886200"/>
        </p:xfrm>
        <a:graphic>
          <a:graphicData uri="http://schemas.openxmlformats.org/drawingml/2006/table">
            <a:tbl>
              <a:tblPr>
                <a:tableStyleId>{69C7853C-536D-4A76-A0AE-DD22124D55A5}</a:tableStyleId>
              </a:tblPr>
              <a:tblGrid>
                <a:gridCol w="3057417">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ligne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(minimum trois (3) éléments avec envol directement liés) dont un (1) salto arrière tendu réceptionne deux (2) pieds.</a:t>
                      </a:r>
                    </a:p>
                    <a:p>
                      <a:pPr marL="342900" indent="-342900" algn="l">
                        <a:buAutoNum type="arabicPeriod"/>
                      </a:pPr>
                      <a:r>
                        <a:rPr lang="fr-CA" sz="1300" b="0" i="0" baseline="0" dirty="0">
                          <a:latin typeface="Trebuchet MS" panose="020B0603020202020204" pitchFamily="34" charset="0"/>
                        </a:rPr>
                        <a:t>Liaison directe de minimum deux (2) éléments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en avant avec envol, dont un (1) salto ou renversement libre.</a:t>
                      </a:r>
                    </a:p>
                    <a:p>
                      <a:pPr marL="342900" indent="-342900" algn="l">
                        <a:buAutoNum type="arabicPeriod"/>
                      </a:pPr>
                      <a:r>
                        <a:rPr lang="fr-CA" sz="1300" b="0" i="0" baseline="0" dirty="0">
                          <a:latin typeface="Trebuchet MS" panose="020B0603020202020204" pitchFamily="34" charset="0"/>
                        </a:rPr>
                        <a:t>Passage gymnique avec minimum deux (2) sauts différents issus du groupe 1 liés directement ou indirectement, dont un (1) saut appel un pied avec un écart de 180° en position transversale ou latérale.</a:t>
                      </a:r>
                    </a:p>
                    <a:p>
                      <a:pPr marL="342900" indent="-342900" algn="l">
                        <a:buAutoNum type="arabicPeriod"/>
                      </a:pPr>
                      <a:r>
                        <a:rPr lang="fr-CA" sz="1300" b="0" i="0" baseline="0" dirty="0">
                          <a:latin typeface="Trebuchet MS" panose="020B0603020202020204" pitchFamily="34" charset="0"/>
                        </a:rPr>
                        <a:t>Tour minimum 360° sur un pied.</a:t>
                      </a: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677133076"/>
              </p:ext>
            </p:extLst>
          </p:nvPr>
        </p:nvGraphicFramePr>
        <p:xfrm>
          <a:off x="6172200" y="1733551"/>
          <a:ext cx="2743200" cy="156972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142999">
                <a:tc>
                  <a:txBody>
                    <a:bodyPr/>
                    <a:lstStyle/>
                    <a:p>
                      <a:pPr algn="ctr"/>
                      <a:r>
                        <a:rPr lang="en-CA" sz="1500" b="1" baseline="0" dirty="0">
                          <a:solidFill>
                            <a:srgbClr val="000000"/>
                          </a:solidFill>
                          <a:latin typeface="Trebuchet MS" panose="020B0603020202020204" pitchFamily="34" charset="0"/>
                        </a:rPr>
                        <a:t>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fr-CA" sz="1300" b="0" u="none" baseline="0" dirty="0">
                          <a:latin typeface="Trebuchet MS" panose="020B0603020202020204" pitchFamily="34" charset="0"/>
                        </a:rPr>
                        <a:t>1 élément C. </a:t>
                      </a:r>
                      <a:r>
                        <a:rPr lang="fr-CA" sz="1300" b="0" u="none" baseline="0" dirty="0" smtClean="0">
                          <a:latin typeface="Trebuchet MS" panose="020B0603020202020204" pitchFamily="34" charset="0"/>
                        </a:rPr>
                        <a:t>crédité comme B</a:t>
                      </a:r>
                      <a:endParaRPr lang="fr-CA" sz="1300" b="0" u="none" baseline="0" dirty="0">
                        <a:latin typeface="Trebuchet MS" panose="020B0603020202020204" pitchFamily="34" charset="0"/>
                      </a:endParaRPr>
                    </a:p>
                    <a:p>
                      <a:pPr algn="ctr"/>
                      <a:endParaRPr lang="en-CA" sz="1500" b="1"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smtClean="0">
                          <a:solidFill>
                            <a:srgbClr val="000000"/>
                          </a:solidFill>
                          <a:latin typeface="Trebuchet MS" panose="020B0603020202020204" pitchFamily="34" charset="0"/>
                          <a:cs typeface="MS PGothic"/>
                        </a:rPr>
                        <a:t>Tout </a:t>
                      </a:r>
                      <a:r>
                        <a:rPr lang="en-CA" sz="1300" i="0" spc="-5" dirty="0" err="1" smtClean="0">
                          <a:solidFill>
                            <a:srgbClr val="000000"/>
                          </a:solidFill>
                          <a:latin typeface="Trebuchet MS" panose="020B0603020202020204" pitchFamily="34" charset="0"/>
                          <a:cs typeface="MS PGothic"/>
                        </a:rPr>
                        <a:t>élément</a:t>
                      </a:r>
                      <a:r>
                        <a:rPr lang="en-CA" sz="1300" i="0" spc="-5"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en-CA" sz="1300" i="0" spc="-5" dirty="0" err="1" smtClean="0">
                          <a:solidFill>
                            <a:srgbClr val="000000"/>
                          </a:solidFill>
                          <a:latin typeface="Trebuchet MS" panose="020B0603020202020204" pitchFamily="34" charset="0"/>
                          <a:cs typeface="MS PGothic"/>
                        </a:rPr>
                        <a:t>exécuté</a:t>
                      </a:r>
                      <a:r>
                        <a:rPr lang="en-CA" sz="1300" i="0" spc="-5" dirty="0" smtClean="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52400" y="3202182"/>
            <a:ext cx="2776591" cy="923330"/>
          </a:xfrm>
          <a:prstGeom prst="rect">
            <a:avLst/>
          </a:prstGeom>
          <a:noFill/>
        </p:spPr>
        <p:txBody>
          <a:bodyPr wrap="square" rtlCol="0">
            <a:spAutoFit/>
          </a:bodyPr>
          <a:lstStyle/>
          <a:p>
            <a:r>
              <a:rPr lang="en-CA" sz="900" i="1" dirty="0">
                <a:latin typeface="Trebuchet MS" panose="020B0603020202020204" pitchFamily="34" charset="0"/>
              </a:rPr>
              <a:t>ÉS #2:</a:t>
            </a:r>
          </a:p>
          <a:p>
            <a:pPr marL="171450" indent="-171450">
              <a:buFontTx/>
              <a:buChar char="-"/>
            </a:pPr>
            <a:r>
              <a:rPr lang="en-CA" sz="900" i="1" dirty="0">
                <a:latin typeface="Trebuchet MS" panose="020B0603020202020204" pitchFamily="34" charset="0"/>
              </a:rPr>
              <a:t>Les </a:t>
            </a:r>
            <a:r>
              <a:rPr lang="en-CA" sz="900" i="1" dirty="0" err="1">
                <a:latin typeface="Trebuchet MS" panose="020B0603020202020204" pitchFamily="34" charset="0"/>
              </a:rPr>
              <a:t>éléments</a:t>
            </a:r>
            <a:r>
              <a:rPr lang="en-CA" sz="900" i="1" dirty="0">
                <a:latin typeface="Trebuchet MS" panose="020B0603020202020204" pitchFamily="34" charset="0"/>
              </a:rPr>
              <a:t> </a:t>
            </a:r>
            <a:r>
              <a:rPr lang="en-CA" sz="900" i="1" dirty="0" err="1">
                <a:latin typeface="Trebuchet MS" panose="020B0603020202020204" pitchFamily="34" charset="0"/>
              </a:rPr>
              <a:t>doivent</a:t>
            </a:r>
            <a:r>
              <a:rPr lang="en-CA" sz="900" i="1" dirty="0">
                <a:latin typeface="Trebuchet MS" panose="020B0603020202020204" pitchFamily="34" charset="0"/>
              </a:rPr>
              <a:t> </a:t>
            </a:r>
            <a:r>
              <a:rPr lang="en-CA" sz="900" i="1" dirty="0" err="1">
                <a:latin typeface="Trebuchet MS" panose="020B0603020202020204" pitchFamily="34" charset="0"/>
              </a:rPr>
              <a:t>venur</a:t>
            </a:r>
            <a:r>
              <a:rPr lang="en-CA" sz="900" i="1" dirty="0">
                <a:latin typeface="Trebuchet MS" panose="020B0603020202020204" pitchFamily="34" charset="0"/>
              </a:rPr>
              <a:t> du Groupe 5/6</a:t>
            </a:r>
          </a:p>
          <a:p>
            <a:pPr marL="171450" indent="-171450">
              <a:buFontTx/>
              <a:buChar char="-"/>
            </a:pPr>
            <a:r>
              <a:rPr lang="fr-CA" sz="900" i="1" dirty="0">
                <a:latin typeface="Trebuchet MS" panose="020B0603020202020204" pitchFamily="34" charset="0"/>
              </a:rPr>
              <a:t>La ligne </a:t>
            </a:r>
            <a:r>
              <a:rPr lang="fr-CA" sz="900" i="1" dirty="0" err="1">
                <a:latin typeface="Trebuchet MS" panose="020B0603020202020204" pitchFamily="34" charset="0"/>
              </a:rPr>
              <a:t>acro</a:t>
            </a:r>
            <a:r>
              <a:rPr lang="fr-CA" sz="900" i="1" dirty="0">
                <a:latin typeface="Trebuchet MS" panose="020B0603020202020204" pitchFamily="34" charset="0"/>
              </a:rPr>
              <a:t> en avant peut inclure d’autres éléments pourvu que deux éléments acrobatiques avant soient liés directement.</a:t>
            </a:r>
            <a:endParaRPr lang="en-CA" sz="900" i="1" dirty="0">
              <a:latin typeface="Trebuchet MS" panose="020B0603020202020204" pitchFamily="34" charset="0"/>
            </a:endParaRPr>
          </a:p>
          <a:p>
            <a:r>
              <a:rPr lang="en-CA" sz="900" i="1" dirty="0">
                <a:latin typeface="Trebuchet MS" panose="020B0603020202020204" pitchFamily="34" charset="0"/>
              </a:rPr>
              <a:t>ÉS #3:  </a:t>
            </a:r>
            <a:r>
              <a:rPr lang="en-CA" sz="900" i="1" dirty="0" err="1">
                <a:latin typeface="Trebuchet MS" panose="020B0603020202020204" pitchFamily="34" charset="0"/>
              </a:rPr>
              <a:t>voir</a:t>
            </a:r>
            <a:r>
              <a:rPr lang="en-CA" sz="900" i="1" dirty="0">
                <a:latin typeface="Trebuchet MS" panose="020B0603020202020204" pitchFamily="34" charset="0"/>
              </a:rPr>
              <a:t>  p. 16-17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p:txBody>
      </p:sp>
    </p:spTree>
    <p:extLst>
      <p:ext uri="{BB962C8B-B14F-4D97-AF65-F5344CB8AC3E}">
        <p14:creationId xmlns:p14="http://schemas.microsoft.com/office/powerpoint/2010/main" val="37370363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429173" y="849918"/>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8 (p. 13-18)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491204311"/>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err="1" smtClean="0">
                          <a:latin typeface="Trebuchet MS" panose="020B0603020202020204" pitchFamily="34" charset="0"/>
                        </a:rPr>
                        <a:t>Exigences</a:t>
                      </a:r>
                      <a:r>
                        <a:rPr lang="en-CA" sz="1500" b="1" baseline="0" dirty="0" smtClean="0">
                          <a:latin typeface="Trebuchet MS" panose="020B0603020202020204" pitchFamily="34" charset="0"/>
                        </a:rPr>
                        <a:t>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4 A</a:t>
                      </a:r>
                    </a:p>
                    <a:p>
                      <a:pPr marL="0" indent="0" algn="ctr">
                        <a:buNone/>
                      </a:pPr>
                      <a:r>
                        <a:rPr lang="en-CA" sz="1300" b="0" baseline="0" dirty="0">
                          <a:latin typeface="Trebuchet MS" panose="020B0603020202020204" pitchFamily="34" charset="0"/>
                        </a:rPr>
                        <a:t>4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543551485"/>
              </p:ext>
            </p:extLst>
          </p:nvPr>
        </p:nvGraphicFramePr>
        <p:xfrm>
          <a:off x="2808811" y="1305475"/>
          <a:ext cx="3351566" cy="3322320"/>
        </p:xfrm>
        <a:graphic>
          <a:graphicData uri="http://schemas.openxmlformats.org/drawingml/2006/table">
            <a:tbl>
              <a:tblPr>
                <a:tableStyleId>{69C7853C-536D-4A76-A0AE-DD22124D55A5}</a:tableStyleId>
              </a:tblPr>
              <a:tblGrid>
                <a:gridCol w="3351566">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série acrobatique avec deux saltos OU 2 saltos directement liés (semblables ou différents)</a:t>
                      </a:r>
                    </a:p>
                    <a:p>
                      <a:pPr marL="342900" indent="-342900" algn="l">
                        <a:buAutoNum type="arabicPeriod"/>
                      </a:pPr>
                      <a:r>
                        <a:rPr lang="fr-CA" sz="1300" b="0" i="0" baseline="0" dirty="0">
                          <a:latin typeface="Trebuchet MS" panose="020B0603020202020204" pitchFamily="34" charset="0"/>
                        </a:rPr>
                        <a:t>Trois (3) saltos différents (pas de renversements libres) dans l’exercice</a:t>
                      </a:r>
                    </a:p>
                    <a:p>
                      <a:pPr marL="342900" indent="-342900" algn="l">
                        <a:buAutoNum type="arabicPeriod"/>
                      </a:pPr>
                      <a:r>
                        <a:rPr lang="fr-CA" sz="1300" b="0" i="0" baseline="0" dirty="0">
                          <a:latin typeface="Trebuchet MS" panose="020B0603020202020204" pitchFamily="34" charset="0"/>
                        </a:rPr>
                        <a:t>Passage gymnique avec minimum 2 sauts différents issus du groupe 1 (sauts liés directement ou indirectement), dont un saut appel un pied avec écart de 180° en position transversale ou latérale</a:t>
                      </a:r>
                    </a:p>
                    <a:p>
                      <a:pPr marL="342900" indent="-342900" algn="l">
                        <a:buAutoNum type="arabicPeriod"/>
                      </a:pPr>
                      <a:r>
                        <a:rPr lang="fr-CA" sz="1300" b="0" i="0" baseline="0" dirty="0">
                          <a:latin typeface="Trebuchet MS" panose="020B0603020202020204" pitchFamily="34" charset="0"/>
                        </a:rPr>
                        <a:t>Le dernier salto isolé ou dans une ligne acrobatique doit être : salto minimum A</a:t>
                      </a: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1965707342"/>
              </p:ext>
            </p:extLst>
          </p:nvPr>
        </p:nvGraphicFramePr>
        <p:xfrm>
          <a:off x="6225988" y="1698458"/>
          <a:ext cx="2743200" cy="17678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142999">
                <a:tc>
                  <a:txBody>
                    <a:bodyPr/>
                    <a:lstStyle/>
                    <a:p>
                      <a:pPr algn="ctr"/>
                      <a:r>
                        <a:rPr lang="en-CA" sz="1500" b="1" baseline="0" dirty="0">
                          <a:solidFill>
                            <a:srgbClr val="000000"/>
                          </a:solidFill>
                          <a:latin typeface="Trebuchet MS" panose="020B0603020202020204" pitchFamily="34" charset="0"/>
                        </a:rPr>
                        <a:t> 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fr-CA" sz="1300" b="0" u="none" baseline="0" dirty="0" smtClean="0">
                          <a:latin typeface="Trebuchet MS" panose="020B0603020202020204" pitchFamily="34" charset="0"/>
                        </a:rPr>
                        <a:t>Tout gymnique </a:t>
                      </a:r>
                      <a:r>
                        <a:rPr lang="fr-CA" sz="1300" b="0" u="none" baseline="0" dirty="0">
                          <a:latin typeface="Trebuchet MS" panose="020B0603020202020204" pitchFamily="34" charset="0"/>
                        </a:rPr>
                        <a:t>C</a:t>
                      </a:r>
                    </a:p>
                    <a:p>
                      <a:pPr algn="ctr"/>
                      <a:r>
                        <a:rPr lang="fr-CA" sz="1300" b="0" u="none" baseline="0" dirty="0">
                          <a:latin typeface="Trebuchet MS" panose="020B0603020202020204" pitchFamily="34" charset="0"/>
                        </a:rPr>
                        <a:t>1 </a:t>
                      </a:r>
                      <a:r>
                        <a:rPr lang="fr-CA" sz="1300" b="0" u="none" baseline="0" dirty="0" err="1">
                          <a:latin typeface="Trebuchet MS" panose="020B0603020202020204" pitchFamily="34" charset="0"/>
                        </a:rPr>
                        <a:t>Acro</a:t>
                      </a:r>
                      <a:r>
                        <a:rPr lang="fr-CA" sz="1300" b="0" u="none" baseline="0" dirty="0">
                          <a:latin typeface="Trebuchet MS" panose="020B0603020202020204" pitchFamily="34" charset="0"/>
                        </a:rPr>
                        <a:t> C, </a:t>
                      </a:r>
                      <a:r>
                        <a:rPr lang="fr-CA" sz="1300" b="0" u="none" baseline="0" dirty="0" smtClean="0">
                          <a:latin typeface="Trebuchet MS" panose="020B0603020202020204" pitchFamily="34" charset="0"/>
                        </a:rPr>
                        <a:t>crédité comme B</a:t>
                      </a:r>
                      <a:endParaRPr lang="fr-CA" sz="1300" b="0" u="none" baseline="0" dirty="0">
                        <a:latin typeface="Trebuchet MS" panose="020B0603020202020204" pitchFamily="34" charset="0"/>
                      </a:endParaRPr>
                    </a:p>
                    <a:p>
                      <a:pPr algn="ctr"/>
                      <a:endParaRPr lang="en-CA" sz="1500" b="1"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smtClean="0">
                          <a:solidFill>
                            <a:srgbClr val="000000"/>
                          </a:solidFill>
                          <a:latin typeface="Trebuchet MS" panose="020B0603020202020204" pitchFamily="34" charset="0"/>
                          <a:cs typeface="MS PGothic"/>
                        </a:rPr>
                        <a:t>Tout </a:t>
                      </a:r>
                      <a:r>
                        <a:rPr lang="en-CA" sz="1300" i="0" spc="-5" dirty="0" err="1">
                          <a:solidFill>
                            <a:srgbClr val="000000"/>
                          </a:solidFill>
                          <a:latin typeface="Trebuchet MS" panose="020B0603020202020204" pitchFamily="34" charset="0"/>
                          <a:cs typeface="MS PGothic"/>
                        </a:rPr>
                        <a:t>élément</a:t>
                      </a:r>
                      <a:r>
                        <a:rPr lang="en-CA" sz="1300" i="0" spc="-5" baseline="0" dirty="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en-CA" sz="1300" i="0" spc="-5" dirty="0" err="1">
                          <a:solidFill>
                            <a:srgbClr val="000000"/>
                          </a:solidFill>
                          <a:latin typeface="Trebuchet MS" panose="020B0603020202020204" pitchFamily="34" charset="0"/>
                          <a:cs typeface="MS PGothic"/>
                        </a:rPr>
                        <a:t>exécuté</a:t>
                      </a: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63596" y="3087011"/>
            <a:ext cx="2776591" cy="1061829"/>
          </a:xfrm>
          <a:prstGeom prst="rect">
            <a:avLst/>
          </a:prstGeom>
          <a:noFill/>
        </p:spPr>
        <p:txBody>
          <a:bodyPr wrap="square" rtlCol="0">
            <a:spAutoFit/>
          </a:bodyPr>
          <a:lstStyle/>
          <a:p>
            <a:r>
              <a:rPr lang="en-CA" sz="900" i="1" dirty="0">
                <a:latin typeface="Trebuchet MS" panose="020B0603020202020204" pitchFamily="34" charset="0"/>
              </a:rPr>
              <a:t>ÉS #1 </a:t>
            </a:r>
            <a:r>
              <a:rPr lang="en-CA" sz="900" i="1" dirty="0" err="1">
                <a:latin typeface="Trebuchet MS" panose="020B0603020202020204" pitchFamily="34" charset="0"/>
              </a:rPr>
              <a:t>er</a:t>
            </a:r>
            <a:r>
              <a:rPr lang="en-CA" sz="900" i="1" dirty="0">
                <a:latin typeface="Trebuchet MS" panose="020B0603020202020204" pitchFamily="34" charset="0"/>
              </a:rPr>
              <a:t> #2:</a:t>
            </a:r>
          </a:p>
          <a:p>
            <a:pPr marL="171450" indent="-171450">
              <a:buFontTx/>
              <a:buChar char="-"/>
            </a:pPr>
            <a:r>
              <a:rPr lang="en-CA" sz="900" i="1" dirty="0" err="1">
                <a:latin typeface="Trebuchet MS" panose="020B0603020202020204" pitchFamily="34" charset="0"/>
              </a:rPr>
              <a:t>Doit</a:t>
            </a:r>
            <a:r>
              <a:rPr lang="en-CA" sz="900" i="1" dirty="0">
                <a:latin typeface="Trebuchet MS" panose="020B0603020202020204" pitchFamily="34" charset="0"/>
              </a:rPr>
              <a:t> </a:t>
            </a:r>
            <a:r>
              <a:rPr lang="en-CA" sz="900" i="1" dirty="0" err="1">
                <a:latin typeface="Trebuchet MS" panose="020B0603020202020204" pitchFamily="34" charset="0"/>
              </a:rPr>
              <a:t>être</a:t>
            </a:r>
            <a:r>
              <a:rPr lang="en-CA" sz="900" i="1" dirty="0">
                <a:latin typeface="Trebuchet MS" panose="020B0603020202020204" pitchFamily="34" charset="0"/>
              </a:rPr>
              <a:t> </a:t>
            </a:r>
            <a:r>
              <a:rPr lang="en-CA" sz="900" i="1" dirty="0" err="1">
                <a:latin typeface="Trebuchet MS" panose="020B0603020202020204" pitchFamily="34" charset="0"/>
              </a:rPr>
              <a:t>salto</a:t>
            </a:r>
            <a:r>
              <a:rPr lang="en-CA" sz="900" i="1" dirty="0">
                <a:latin typeface="Trebuchet MS" panose="020B0603020202020204" pitchFamily="34" charset="0"/>
              </a:rPr>
              <a:t> (pas de </a:t>
            </a:r>
            <a:r>
              <a:rPr lang="en-CA" sz="900" i="1" dirty="0" err="1">
                <a:latin typeface="Trebuchet MS" panose="020B0603020202020204" pitchFamily="34" charset="0"/>
              </a:rPr>
              <a:t>renversement</a:t>
            </a:r>
            <a:r>
              <a:rPr lang="en-CA" sz="900" i="1" dirty="0">
                <a:latin typeface="Trebuchet MS" panose="020B0603020202020204" pitchFamily="34" charset="0"/>
              </a:rPr>
              <a:t>-libre)</a:t>
            </a:r>
          </a:p>
          <a:p>
            <a:pPr marL="171450" indent="-171450">
              <a:buFontTx/>
              <a:buChar char="-"/>
            </a:pPr>
            <a:r>
              <a:rPr lang="en-CA" sz="900" i="1" dirty="0" err="1">
                <a:latin typeface="Trebuchet MS" panose="020B0603020202020204" pitchFamily="34" charset="0"/>
              </a:rPr>
              <a:t>Voir</a:t>
            </a:r>
            <a:r>
              <a:rPr lang="en-CA" sz="900" i="1" dirty="0">
                <a:latin typeface="Trebuchet MS" panose="020B0603020202020204" pitchFamily="34" charset="0"/>
              </a:rPr>
              <a:t>  p. 14-16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a:p>
            <a:pPr marL="171450" indent="-171450">
              <a:buFontTx/>
              <a:buChar char="-"/>
            </a:pPr>
            <a:endParaRPr lang="en-CA" sz="900" i="1" dirty="0">
              <a:latin typeface="Trebuchet MS" panose="020B0603020202020204" pitchFamily="34" charset="0"/>
            </a:endParaRPr>
          </a:p>
          <a:p>
            <a:r>
              <a:rPr lang="en-CA" sz="900" i="1" dirty="0">
                <a:latin typeface="Trebuchet MS" panose="020B0603020202020204" pitchFamily="34" charset="0"/>
              </a:rPr>
              <a:t>ÉS #3: </a:t>
            </a:r>
            <a:r>
              <a:rPr lang="en-CA" sz="900" i="1" dirty="0" err="1">
                <a:latin typeface="Trebuchet MS" panose="020B0603020202020204" pitchFamily="34" charset="0"/>
              </a:rPr>
              <a:t>voir</a:t>
            </a:r>
            <a:r>
              <a:rPr lang="en-CA" sz="900" i="1" dirty="0">
                <a:latin typeface="Trebuchet MS" panose="020B0603020202020204" pitchFamily="34" charset="0"/>
              </a:rPr>
              <a:t>  p. 16-17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ÉS #4: </a:t>
            </a:r>
            <a:r>
              <a:rPr lang="en-CA" sz="900" i="1" dirty="0" err="1">
                <a:latin typeface="Trebuchet MS" panose="020B0603020202020204" pitchFamily="34" charset="0"/>
              </a:rPr>
              <a:t>voir</a:t>
            </a:r>
            <a:r>
              <a:rPr lang="en-CA" sz="900" i="1" dirty="0">
                <a:latin typeface="Trebuchet MS" panose="020B0603020202020204" pitchFamily="34" charset="0"/>
              </a:rPr>
              <a:t>  p. 18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p:txBody>
      </p:sp>
    </p:spTree>
    <p:extLst>
      <p:ext uri="{BB962C8B-B14F-4D97-AF65-F5344CB8AC3E}">
        <p14:creationId xmlns:p14="http://schemas.microsoft.com/office/powerpoint/2010/main" val="11942012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365674" y="936871"/>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9 (p. 13-18)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2899604175"/>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err="1" smtClean="0">
                          <a:latin typeface="Trebuchet MS" panose="020B0603020202020204" pitchFamily="34" charset="0"/>
                        </a:rPr>
                        <a:t>Exigences</a:t>
                      </a:r>
                      <a:r>
                        <a:rPr lang="en-CA" sz="1500" b="1" baseline="0" dirty="0" smtClean="0">
                          <a:latin typeface="Trebuchet MS" panose="020B0603020202020204" pitchFamily="34" charset="0"/>
                        </a:rPr>
                        <a:t>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3 A</a:t>
                      </a:r>
                    </a:p>
                    <a:p>
                      <a:pPr marL="0" indent="0" algn="ctr">
                        <a:buNone/>
                      </a:pPr>
                      <a:r>
                        <a:rPr lang="en-CA" sz="1300" b="0" baseline="0" dirty="0">
                          <a:latin typeface="Trebuchet MS" panose="020B0603020202020204" pitchFamily="34" charset="0"/>
                        </a:rPr>
                        <a:t>4 B</a:t>
                      </a:r>
                    </a:p>
                    <a:p>
                      <a:pPr marL="0" indent="0" algn="ctr">
                        <a:buNone/>
                      </a:pPr>
                      <a:r>
                        <a:rPr lang="en-CA" sz="1300" b="0" baseline="0" dirty="0">
                          <a:latin typeface="Trebuchet MS" panose="020B0603020202020204" pitchFamily="34" charset="0"/>
                        </a:rPr>
                        <a:t>1 </a:t>
                      </a:r>
                      <a:r>
                        <a:rPr lang="en-CA" sz="1300" b="0" baseline="0" dirty="0" smtClean="0">
                          <a:latin typeface="Trebuchet MS" panose="020B0603020202020204" pitchFamily="34" charset="0"/>
                        </a:rPr>
                        <a:t>C</a:t>
                      </a: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4172390583"/>
              </p:ext>
            </p:extLst>
          </p:nvPr>
        </p:nvGraphicFramePr>
        <p:xfrm>
          <a:off x="2836095" y="1502152"/>
          <a:ext cx="3243209" cy="3291840"/>
        </p:xfrm>
        <a:graphic>
          <a:graphicData uri="http://schemas.openxmlformats.org/drawingml/2006/table">
            <a:tbl>
              <a:tblPr>
                <a:tableStyleId>{69C7853C-536D-4A76-A0AE-DD22124D55A5}</a:tableStyleId>
              </a:tblPr>
              <a:tblGrid>
                <a:gridCol w="3243209">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série acrobatique avec deux saltos OU 2 saltos directement liés (semblables ou différents)</a:t>
                      </a:r>
                    </a:p>
                    <a:p>
                      <a:pPr marL="342900" indent="-342900" algn="l">
                        <a:buAutoNum type="arabicPeriod"/>
                      </a:pPr>
                      <a:r>
                        <a:rPr lang="fr-CA" sz="1300" b="0" i="0" baseline="0" dirty="0">
                          <a:latin typeface="Trebuchet MS" panose="020B0603020202020204" pitchFamily="34" charset="0"/>
                        </a:rPr>
                        <a:t>Trois (3) saltos différents (pas de renversements libres) dans l’exercice</a:t>
                      </a:r>
                    </a:p>
                    <a:p>
                      <a:pPr marL="342900" indent="-342900" algn="l">
                        <a:buAutoNum type="arabicPeriod"/>
                      </a:pPr>
                      <a:r>
                        <a:rPr lang="fr-CA" sz="1300" b="0" i="0" baseline="0" dirty="0">
                          <a:latin typeface="Trebuchet MS" panose="020B0603020202020204" pitchFamily="34" charset="0"/>
                        </a:rPr>
                        <a:t>Passage gymnique avec minimum 2 sauts différents issus du groupe 1 (sauts liés directement ou indirectement), dont un saut appel un pied avec écart de 180° en position transversale ou latérale</a:t>
                      </a:r>
                    </a:p>
                    <a:p>
                      <a:pPr marL="342900" indent="-342900" algn="l">
                        <a:buAutoNum type="arabicPeriod"/>
                      </a:pPr>
                      <a:r>
                        <a:rPr lang="fr-CA" sz="1300" b="0" i="0" baseline="0" dirty="0">
                          <a:latin typeface="Trebuchet MS" panose="020B0603020202020204" pitchFamily="34" charset="0"/>
                        </a:rPr>
                        <a:t>Le dernier salto isolé ou dans une ligne acrobatique doit être salto minimum B</a:t>
                      </a: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1689111150"/>
              </p:ext>
            </p:extLst>
          </p:nvPr>
        </p:nvGraphicFramePr>
        <p:xfrm>
          <a:off x="6172200" y="1443135"/>
          <a:ext cx="2743200" cy="898054"/>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898054">
                <a:tc>
                  <a:txBody>
                    <a:bodyPr/>
                    <a:lstStyle/>
                    <a:p>
                      <a:pPr algn="ctr"/>
                      <a:r>
                        <a:rPr lang="en-CA" sz="1500" b="1" dirty="0">
                          <a:solidFill>
                            <a:srgbClr val="000000"/>
                          </a:solidFill>
                          <a:latin typeface="Trebuchet MS" panose="020B0603020202020204" pitchFamily="34" charset="0"/>
                        </a:rPr>
                        <a:t>Bonus (</a:t>
                      </a:r>
                      <a:r>
                        <a:rPr lang="en-CA" sz="1500" b="1" dirty="0" err="1">
                          <a:solidFill>
                            <a:srgbClr val="000000"/>
                          </a:solidFill>
                          <a:latin typeface="Trebuchet MS" panose="020B0603020202020204" pitchFamily="34" charset="0"/>
                        </a:rPr>
                        <a:t>jusqu’à</a:t>
                      </a:r>
                      <a:r>
                        <a:rPr lang="en-CA" sz="1500" b="1" dirty="0">
                          <a:solidFill>
                            <a:srgbClr val="000000"/>
                          </a:solidFill>
                          <a:latin typeface="Trebuchet MS" panose="020B0603020202020204" pitchFamily="34" charset="0"/>
                        </a:rPr>
                        <a:t> 0.3)</a:t>
                      </a:r>
                    </a:p>
                    <a:p>
                      <a:pPr marL="285750" indent="-285750" algn="l">
                        <a:buFont typeface="Arial" panose="020B0604020202020204" pitchFamily="34" charset="0"/>
                        <a:buChar char="•"/>
                      </a:pPr>
                      <a:r>
                        <a:rPr lang="fr-CA" sz="1500" b="0" baseline="0" dirty="0">
                          <a:solidFill>
                            <a:srgbClr val="000000"/>
                          </a:solidFill>
                          <a:latin typeface="Trebuchet MS" panose="020B0603020202020204" pitchFamily="34" charset="0"/>
                        </a:rPr>
                        <a:t>Max</a:t>
                      </a:r>
                      <a:r>
                        <a:rPr lang="en-CA" sz="1500" b="0" baseline="0" dirty="0">
                          <a:solidFill>
                            <a:srgbClr val="000000"/>
                          </a:solidFill>
                          <a:latin typeface="Trebuchet MS" panose="020B0603020202020204" pitchFamily="34" charset="0"/>
                        </a:rPr>
                        <a:t> 0.2 de VL</a:t>
                      </a:r>
                    </a:p>
                    <a:p>
                      <a:pPr marL="285750" indent="-285750" algn="l">
                        <a:buFont typeface="Arial" panose="020B0604020202020204" pitchFamily="34" charset="0"/>
                        <a:buChar char="•"/>
                      </a:pPr>
                      <a:r>
                        <a:rPr lang="fr-CA" sz="1500" b="0" baseline="0" dirty="0">
                          <a:solidFill>
                            <a:srgbClr val="000000"/>
                          </a:solidFill>
                          <a:latin typeface="Trebuchet MS" panose="020B0603020202020204" pitchFamily="34" charset="0"/>
                        </a:rPr>
                        <a:t>Max </a:t>
                      </a:r>
                      <a:r>
                        <a:rPr lang="en-CA" sz="1500" b="0" baseline="0" dirty="0">
                          <a:solidFill>
                            <a:srgbClr val="000000"/>
                          </a:solidFill>
                          <a:latin typeface="Trebuchet MS" panose="020B0603020202020204" pitchFamily="34" charset="0"/>
                        </a:rPr>
                        <a:t>0.1 de D/E </a:t>
                      </a:r>
                      <a:r>
                        <a:rPr lang="en-CA" sz="1500" b="0" baseline="0" dirty="0">
                          <a:solidFill>
                            <a:srgbClr val="FF0000"/>
                          </a:solidFill>
                          <a:latin typeface="Trebuchet MS" panose="020B0603020202020204" pitchFamily="34" charset="0"/>
                        </a:rPr>
                        <a:t>(CJO)</a:t>
                      </a:r>
                      <a:endParaRPr lang="en-CA" sz="1300" baseline="0" dirty="0">
                        <a:solidFill>
                          <a:srgbClr val="FF0000"/>
                        </a:solidFill>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52400" y="3148072"/>
            <a:ext cx="2776591" cy="1061829"/>
          </a:xfrm>
          <a:prstGeom prst="rect">
            <a:avLst/>
          </a:prstGeom>
          <a:noFill/>
        </p:spPr>
        <p:txBody>
          <a:bodyPr wrap="square" rtlCol="0">
            <a:spAutoFit/>
          </a:bodyPr>
          <a:lstStyle/>
          <a:p>
            <a:r>
              <a:rPr lang="en-CA" sz="900" i="1" dirty="0">
                <a:latin typeface="Trebuchet MS" panose="020B0603020202020204" pitchFamily="34" charset="0"/>
              </a:rPr>
              <a:t>ÉS #1 </a:t>
            </a:r>
            <a:r>
              <a:rPr lang="en-CA" sz="900" i="1" dirty="0" err="1">
                <a:latin typeface="Trebuchet MS" panose="020B0603020202020204" pitchFamily="34" charset="0"/>
              </a:rPr>
              <a:t>er</a:t>
            </a:r>
            <a:r>
              <a:rPr lang="en-CA" sz="900" i="1" dirty="0">
                <a:latin typeface="Trebuchet MS" panose="020B0603020202020204" pitchFamily="34" charset="0"/>
              </a:rPr>
              <a:t> #2:</a:t>
            </a:r>
          </a:p>
          <a:p>
            <a:pPr marL="171450" indent="-171450">
              <a:buFontTx/>
              <a:buChar char="-"/>
            </a:pPr>
            <a:r>
              <a:rPr lang="en-CA" sz="900" i="1" dirty="0" err="1">
                <a:latin typeface="Trebuchet MS" panose="020B0603020202020204" pitchFamily="34" charset="0"/>
              </a:rPr>
              <a:t>Doit</a:t>
            </a:r>
            <a:r>
              <a:rPr lang="en-CA" sz="900" i="1" dirty="0">
                <a:latin typeface="Trebuchet MS" panose="020B0603020202020204" pitchFamily="34" charset="0"/>
              </a:rPr>
              <a:t> </a:t>
            </a:r>
            <a:r>
              <a:rPr lang="en-CA" sz="900" i="1" dirty="0" err="1">
                <a:latin typeface="Trebuchet MS" panose="020B0603020202020204" pitchFamily="34" charset="0"/>
              </a:rPr>
              <a:t>être</a:t>
            </a:r>
            <a:r>
              <a:rPr lang="en-CA" sz="900" i="1" dirty="0">
                <a:latin typeface="Trebuchet MS" panose="020B0603020202020204" pitchFamily="34" charset="0"/>
              </a:rPr>
              <a:t> </a:t>
            </a:r>
            <a:r>
              <a:rPr lang="en-CA" sz="900" i="1" dirty="0" err="1">
                <a:latin typeface="Trebuchet MS" panose="020B0603020202020204" pitchFamily="34" charset="0"/>
              </a:rPr>
              <a:t>salto</a:t>
            </a:r>
            <a:r>
              <a:rPr lang="en-CA" sz="900" i="1" dirty="0">
                <a:latin typeface="Trebuchet MS" panose="020B0603020202020204" pitchFamily="34" charset="0"/>
              </a:rPr>
              <a:t> (pas de </a:t>
            </a:r>
            <a:r>
              <a:rPr lang="en-CA" sz="900" i="1" dirty="0" err="1">
                <a:latin typeface="Trebuchet MS" panose="020B0603020202020204" pitchFamily="34" charset="0"/>
              </a:rPr>
              <a:t>renversement</a:t>
            </a:r>
            <a:r>
              <a:rPr lang="en-CA" sz="900" i="1" dirty="0">
                <a:latin typeface="Trebuchet MS" panose="020B0603020202020204" pitchFamily="34" charset="0"/>
              </a:rPr>
              <a:t>-libre)</a:t>
            </a:r>
          </a:p>
          <a:p>
            <a:pPr marL="171450" indent="-171450">
              <a:buFontTx/>
              <a:buChar char="-"/>
            </a:pPr>
            <a:r>
              <a:rPr lang="en-CA" sz="900" i="1" dirty="0" err="1">
                <a:latin typeface="Trebuchet MS" panose="020B0603020202020204" pitchFamily="34" charset="0"/>
              </a:rPr>
              <a:t>Voir</a:t>
            </a:r>
            <a:r>
              <a:rPr lang="en-CA" sz="900" i="1" dirty="0">
                <a:latin typeface="Trebuchet MS" panose="020B0603020202020204" pitchFamily="34" charset="0"/>
              </a:rPr>
              <a:t>  p. 14-16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a:p>
            <a:pPr marL="171450" indent="-171450">
              <a:buFontTx/>
              <a:buChar char="-"/>
            </a:pPr>
            <a:endParaRPr lang="en-CA" sz="900" i="1" dirty="0">
              <a:latin typeface="Trebuchet MS" panose="020B0603020202020204" pitchFamily="34" charset="0"/>
            </a:endParaRPr>
          </a:p>
          <a:p>
            <a:r>
              <a:rPr lang="en-CA" sz="900" i="1" dirty="0">
                <a:latin typeface="Trebuchet MS" panose="020B0603020202020204" pitchFamily="34" charset="0"/>
              </a:rPr>
              <a:t>ÉS #3: </a:t>
            </a:r>
            <a:r>
              <a:rPr lang="en-CA" sz="900" i="1" dirty="0" err="1">
                <a:latin typeface="Trebuchet MS" panose="020B0603020202020204" pitchFamily="34" charset="0"/>
              </a:rPr>
              <a:t>voir</a:t>
            </a:r>
            <a:r>
              <a:rPr lang="en-CA" sz="900" i="1" dirty="0">
                <a:latin typeface="Trebuchet MS" panose="020B0603020202020204" pitchFamily="34" charset="0"/>
              </a:rPr>
              <a:t>  p. 16-17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ÉS #4: </a:t>
            </a:r>
            <a:r>
              <a:rPr lang="en-CA" sz="900" i="1" dirty="0" err="1">
                <a:latin typeface="Trebuchet MS" panose="020B0603020202020204" pitchFamily="34" charset="0"/>
              </a:rPr>
              <a:t>voir</a:t>
            </a:r>
            <a:r>
              <a:rPr lang="en-CA" sz="900" i="1" dirty="0">
                <a:latin typeface="Trebuchet MS" panose="020B0603020202020204" pitchFamily="34" charset="0"/>
              </a:rPr>
              <a:t>  p. 18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p:txBody>
      </p:sp>
      <p:graphicFrame>
        <p:nvGraphicFramePr>
          <p:cNvPr id="9" name="Table 8">
            <a:extLst>
              <a:ext uri="{FF2B5EF4-FFF2-40B4-BE49-F238E27FC236}">
                <a16:creationId xmlns="" xmlns:a16="http://schemas.microsoft.com/office/drawing/2014/main" id="{BB5C3313-D72D-42D4-9B4B-59F71BE9C0D7}"/>
              </a:ext>
            </a:extLst>
          </p:cNvPr>
          <p:cNvGraphicFramePr>
            <a:graphicFrameLocks noGrp="1"/>
          </p:cNvGraphicFramePr>
          <p:nvPr>
            <p:custDataLst>
              <p:tags r:id="rId8"/>
            </p:custDataLst>
            <p:extLst>
              <p:ext uri="{D42A27DB-BD31-4B8C-83A1-F6EECF244321}">
                <p14:modId xmlns:p14="http://schemas.microsoft.com/office/powerpoint/2010/main" val="2081655594"/>
              </p:ext>
            </p:extLst>
          </p:nvPr>
        </p:nvGraphicFramePr>
        <p:xfrm>
          <a:off x="6172200" y="2463715"/>
          <a:ext cx="2743200" cy="196596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142999">
                <a:tc>
                  <a:txBody>
                    <a:bodyPr/>
                    <a:lstStyle/>
                    <a:p>
                      <a:pPr algn="ctr"/>
                      <a:r>
                        <a:rPr lang="en-CA" sz="1500" b="1" baseline="0" dirty="0">
                          <a:solidFill>
                            <a:srgbClr val="000000"/>
                          </a:solidFill>
                          <a:latin typeface="Trebuchet MS" panose="020B0603020202020204" pitchFamily="34" charset="0"/>
                        </a:rPr>
                        <a:t>D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fr-CA" sz="1300" b="0" u="sng" baseline="0" dirty="0">
                          <a:latin typeface="Trebuchet MS" panose="020B0603020202020204" pitchFamily="34" charset="0"/>
                        </a:rPr>
                        <a:t>D/E </a:t>
                      </a:r>
                      <a:r>
                        <a:rPr lang="fr-CA" sz="1300" b="0" u="sng" baseline="0" dirty="0" smtClean="0">
                          <a:latin typeface="Trebuchet MS" panose="020B0603020202020204" pitchFamily="34" charset="0"/>
                        </a:rPr>
                        <a:t>gymnique</a:t>
                      </a:r>
                      <a:endParaRPr lang="fr-CA" sz="1300" b="0" u="sng" baseline="0" dirty="0">
                        <a:latin typeface="Trebuchet MS" panose="020B0603020202020204" pitchFamily="34" charset="0"/>
                      </a:endParaRPr>
                    </a:p>
                    <a:p>
                      <a:pPr algn="ctr"/>
                      <a:r>
                        <a:rPr lang="fr-CA" sz="1300" b="0" u="sng" baseline="0" dirty="0">
                          <a:latin typeface="Trebuchet MS" panose="020B0603020202020204" pitchFamily="34" charset="0"/>
                        </a:rPr>
                        <a:t>1 </a:t>
                      </a:r>
                      <a:r>
                        <a:rPr lang="fr-CA" sz="1300" b="0" u="sng" baseline="0" dirty="0" err="1">
                          <a:latin typeface="Trebuchet MS" panose="020B0603020202020204" pitchFamily="34" charset="0"/>
                        </a:rPr>
                        <a:t>acro</a:t>
                      </a:r>
                      <a:r>
                        <a:rPr lang="fr-CA" sz="1300" b="0" u="sng" baseline="0" dirty="0">
                          <a:latin typeface="Trebuchet MS" panose="020B0603020202020204" pitchFamily="34" charset="0"/>
                        </a:rPr>
                        <a:t> D/E, </a:t>
                      </a:r>
                      <a:r>
                        <a:rPr lang="fr-CA" sz="1300" b="0" u="sng" baseline="0" dirty="0" smtClean="0">
                          <a:latin typeface="Trebuchet MS" panose="020B0603020202020204" pitchFamily="34" charset="0"/>
                        </a:rPr>
                        <a:t>crédité comme C</a:t>
                      </a:r>
                      <a:endParaRPr lang="fr-CA" sz="1300" b="0" u="sng" baseline="0" dirty="0">
                        <a:latin typeface="Trebuchet MS" panose="020B0603020202020204" pitchFamily="34" charset="0"/>
                      </a:endParaRPr>
                    </a:p>
                    <a:p>
                      <a:pPr marL="0" indent="0" algn="ctr">
                        <a:buFontTx/>
                        <a:buNone/>
                      </a:pPr>
                      <a:r>
                        <a:rPr lang="en-CA" sz="1300" i="1" baseline="0" dirty="0">
                          <a:solidFill>
                            <a:srgbClr val="000000"/>
                          </a:solidFill>
                          <a:latin typeface="Trebuchet MS" panose="020B0603020202020204" pitchFamily="34" charset="0"/>
                        </a:rPr>
                        <a:t>VD, ÉS </a:t>
                      </a:r>
                      <a:r>
                        <a:rPr lang="en-CA" sz="1300" i="1" baseline="0" dirty="0">
                          <a:solidFill>
                            <a:srgbClr val="FF0000"/>
                          </a:solidFill>
                          <a:latin typeface="Trebuchet MS" panose="020B0603020202020204" pitchFamily="34" charset="0"/>
                        </a:rPr>
                        <a:t>et Bonus</a:t>
                      </a:r>
                      <a:r>
                        <a:rPr lang="en-CA" sz="1300" i="1" baseline="0" dirty="0">
                          <a:solidFill>
                            <a:srgbClr val="000000"/>
                          </a:solidFill>
                          <a:latin typeface="Trebuchet MS" panose="020B0603020202020204" pitchFamily="34" charset="0"/>
                        </a:rPr>
                        <a:t>, </a:t>
                      </a:r>
                      <a:r>
                        <a:rPr lang="en-CA" sz="1300" i="1" baseline="0" dirty="0" err="1">
                          <a:solidFill>
                            <a:srgbClr val="000000"/>
                          </a:solidFill>
                          <a:latin typeface="Trebuchet MS" panose="020B0603020202020204" pitchFamily="34" charset="0"/>
                        </a:rPr>
                        <a:t>si</a:t>
                      </a:r>
                      <a:r>
                        <a:rPr lang="en-CA" sz="1300" i="1" baseline="0" dirty="0">
                          <a:solidFill>
                            <a:srgbClr val="000000"/>
                          </a:solidFill>
                          <a:latin typeface="Trebuchet MS" panose="020B0603020202020204" pitchFamily="34" charset="0"/>
                        </a:rPr>
                        <a:t> applicable</a:t>
                      </a:r>
                      <a:endParaRPr lang="en-CA" sz="1300" i="1" dirty="0">
                        <a:solidFill>
                          <a:srgbClr val="000000"/>
                        </a:solidFill>
                        <a:latin typeface="Trebuchet MS" panose="020B0603020202020204" pitchFamily="34" charset="0"/>
                      </a:endParaRPr>
                    </a:p>
                    <a:p>
                      <a:pPr algn="ctr"/>
                      <a:endParaRPr lang="en-CA" sz="1500" b="1"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Deuxième</a:t>
                      </a:r>
                      <a:r>
                        <a:rPr lang="en-CA" sz="1300" i="0" spc="-5" baseline="0" dirty="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Acro D/E </a:t>
                      </a:r>
                      <a:r>
                        <a:rPr lang="en-CA" sz="1300" i="0" spc="-5" dirty="0" err="1">
                          <a:solidFill>
                            <a:srgbClr val="000000"/>
                          </a:solidFill>
                          <a:latin typeface="Trebuchet MS" panose="020B0603020202020204" pitchFamily="34" charset="0"/>
                          <a:cs typeface="MS PGothic"/>
                        </a:rPr>
                        <a:t>exécuté</a:t>
                      </a: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9325573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328885" y="760207"/>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10 (p. 13-18)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888655865"/>
              </p:ext>
            </p:extLst>
          </p:nvPr>
        </p:nvGraphicFramePr>
        <p:xfrm>
          <a:off x="168729" y="1548508"/>
          <a:ext cx="2590800" cy="156972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err="1" smtClean="0">
                          <a:latin typeface="Trebuchet MS" panose="020B0603020202020204" pitchFamily="34" charset="0"/>
                        </a:rPr>
                        <a:t>Exigences</a:t>
                      </a:r>
                      <a:r>
                        <a:rPr lang="en-CA" sz="1500" b="1" baseline="0" dirty="0" smtClean="0">
                          <a:latin typeface="Trebuchet MS" panose="020B0603020202020204" pitchFamily="34" charset="0"/>
                        </a:rPr>
                        <a:t>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3 A</a:t>
                      </a:r>
                    </a:p>
                    <a:p>
                      <a:pPr marL="0" indent="0" algn="ctr">
                        <a:buNone/>
                      </a:pPr>
                      <a:r>
                        <a:rPr lang="en-CA" sz="1300" b="0" baseline="0" dirty="0">
                          <a:latin typeface="Trebuchet MS" panose="020B0603020202020204" pitchFamily="34" charset="0"/>
                        </a:rPr>
                        <a:t>3 B</a:t>
                      </a:r>
                    </a:p>
                    <a:p>
                      <a:pPr marL="0" indent="0" algn="ctr">
                        <a:buNone/>
                      </a:pPr>
                      <a:r>
                        <a:rPr lang="en-CA" sz="1300" b="0" baseline="0" dirty="0">
                          <a:latin typeface="Trebuchet MS" panose="020B0603020202020204" pitchFamily="34" charset="0"/>
                        </a:rPr>
                        <a:t>2 C</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475728581"/>
              </p:ext>
            </p:extLst>
          </p:nvPr>
        </p:nvGraphicFramePr>
        <p:xfrm>
          <a:off x="2928258" y="1174584"/>
          <a:ext cx="3058151" cy="3886200"/>
        </p:xfrm>
        <a:graphic>
          <a:graphicData uri="http://schemas.openxmlformats.org/drawingml/2006/table">
            <a:tbl>
              <a:tblPr>
                <a:tableStyleId>{69C7853C-536D-4A76-A0AE-DD22124D55A5}</a:tableStyleId>
              </a:tblPr>
              <a:tblGrid>
                <a:gridCol w="3058151">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série acrobatique avec deux saltos OU 2 saltos directement liés (semblables ou différents)</a:t>
                      </a:r>
                    </a:p>
                    <a:p>
                      <a:pPr marL="342900" indent="-342900" algn="l">
                        <a:buAutoNum type="arabicPeriod"/>
                      </a:pPr>
                      <a:r>
                        <a:rPr lang="fr-CA" sz="1300" b="0" i="0" baseline="0" dirty="0">
                          <a:latin typeface="Trebuchet MS" panose="020B0603020202020204" pitchFamily="34" charset="0"/>
                        </a:rPr>
                        <a:t>Trois (3) saltos différents (pas de renversements libres) dans l’exercice</a:t>
                      </a:r>
                    </a:p>
                    <a:p>
                      <a:pPr marL="342900" indent="-342900" algn="l">
                        <a:buAutoNum type="arabicPeriod"/>
                      </a:pPr>
                      <a:r>
                        <a:rPr lang="fr-CA" sz="1300" b="0" i="0" baseline="0" dirty="0">
                          <a:latin typeface="Trebuchet MS" panose="020B0603020202020204" pitchFamily="34" charset="0"/>
                        </a:rPr>
                        <a:t>Passage gymnique avec minimum 2 sauts différents issus du groupe 1 (sauts liés directement ou indirectement), dont un saut appel un pied avec écart de 180° en position transversale ou latérale</a:t>
                      </a:r>
                    </a:p>
                    <a:p>
                      <a:pPr marL="342900" indent="-342900" algn="l">
                        <a:buAutoNum type="arabicPeriod"/>
                      </a:pPr>
                      <a:r>
                        <a:rPr lang="fr-CA" sz="1300" b="0" i="0" baseline="0" dirty="0">
                          <a:latin typeface="Trebuchet MS" panose="020B0603020202020204" pitchFamily="34" charset="0"/>
                        </a:rPr>
                        <a:t>Le dernier salto isolé ou dans une ligne acrobatique doit être salto minimum C</a:t>
                      </a: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2980402990"/>
              </p:ext>
            </p:extLst>
          </p:nvPr>
        </p:nvGraphicFramePr>
        <p:xfrm>
          <a:off x="6215743" y="4072346"/>
          <a:ext cx="2743200" cy="353943"/>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3539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Aucun</a:t>
                      </a:r>
                      <a:r>
                        <a:rPr lang="en-CA" sz="1500" b="1" i="0" spc="-5" dirty="0">
                          <a:solidFill>
                            <a:srgbClr val="000000"/>
                          </a:solidFill>
                          <a:latin typeface="Trebuchet MS" panose="020B0603020202020204" pitchFamily="34" charset="0"/>
                          <a:cs typeface="MS PGothic"/>
                        </a:rPr>
                        <a:t> </a:t>
                      </a:r>
                      <a:r>
                        <a:rPr lang="en-CA" sz="1500" b="1" i="0" spc="-5" dirty="0" err="1" smtClean="0">
                          <a:solidFill>
                            <a:srgbClr val="000000"/>
                          </a:solidFill>
                          <a:latin typeface="Trebuchet MS" panose="020B0603020202020204" pitchFamily="34" charset="0"/>
                          <a:cs typeface="MS PGothic"/>
                        </a:rPr>
                        <a:t>élément</a:t>
                      </a:r>
                      <a:r>
                        <a:rPr lang="en-CA" sz="1500" b="1" i="0" spc="-5" dirty="0" smtClean="0">
                          <a:solidFill>
                            <a:srgbClr val="000000"/>
                          </a:solidFill>
                          <a:latin typeface="Trebuchet MS" panose="020B0603020202020204" pitchFamily="34" charset="0"/>
                          <a:cs typeface="MS PGothic"/>
                        </a:rPr>
                        <a:t> </a:t>
                      </a:r>
                      <a:r>
                        <a:rPr lang="en-CA" sz="1500" b="1" i="0" spc="-5" dirty="0" err="1" smtClean="0">
                          <a:solidFill>
                            <a:srgbClr val="000000"/>
                          </a:solidFill>
                          <a:latin typeface="Trebuchet MS" panose="020B0603020202020204" pitchFamily="34" charset="0"/>
                          <a:cs typeface="MS PGothic"/>
                        </a:rPr>
                        <a:t>interdit</a:t>
                      </a:r>
                      <a:endParaRPr lang="en-CA" sz="1500" b="1" i="0" spc="-5" dirty="0">
                        <a:solidFill>
                          <a:srgbClr val="000000"/>
                        </a:solidFill>
                        <a:latin typeface="Trebuchet MS" panose="020B0603020202020204" pitchFamily="34" charset="0"/>
                        <a:cs typeface="MS PGothic"/>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52400" y="3148072"/>
            <a:ext cx="2776591" cy="1061829"/>
          </a:xfrm>
          <a:prstGeom prst="rect">
            <a:avLst/>
          </a:prstGeom>
          <a:noFill/>
        </p:spPr>
        <p:txBody>
          <a:bodyPr wrap="square" rtlCol="0">
            <a:spAutoFit/>
          </a:bodyPr>
          <a:lstStyle/>
          <a:p>
            <a:r>
              <a:rPr lang="en-CA" sz="900" i="1" dirty="0">
                <a:latin typeface="Trebuchet MS" panose="020B0603020202020204" pitchFamily="34" charset="0"/>
              </a:rPr>
              <a:t>ÉS #1 </a:t>
            </a:r>
            <a:r>
              <a:rPr lang="en-CA" sz="900" i="1" dirty="0" err="1">
                <a:latin typeface="Trebuchet MS" panose="020B0603020202020204" pitchFamily="34" charset="0"/>
              </a:rPr>
              <a:t>er</a:t>
            </a:r>
            <a:r>
              <a:rPr lang="en-CA" sz="900" i="1" dirty="0">
                <a:latin typeface="Trebuchet MS" panose="020B0603020202020204" pitchFamily="34" charset="0"/>
              </a:rPr>
              <a:t> #2:</a:t>
            </a:r>
          </a:p>
          <a:p>
            <a:pPr marL="171450" indent="-171450">
              <a:buFontTx/>
              <a:buChar char="-"/>
            </a:pPr>
            <a:r>
              <a:rPr lang="en-CA" sz="900" i="1" dirty="0" err="1">
                <a:latin typeface="Trebuchet MS" panose="020B0603020202020204" pitchFamily="34" charset="0"/>
              </a:rPr>
              <a:t>Doit</a:t>
            </a:r>
            <a:r>
              <a:rPr lang="en-CA" sz="900" i="1" dirty="0">
                <a:latin typeface="Trebuchet MS" panose="020B0603020202020204" pitchFamily="34" charset="0"/>
              </a:rPr>
              <a:t> </a:t>
            </a:r>
            <a:r>
              <a:rPr lang="en-CA" sz="900" i="1" dirty="0" err="1">
                <a:latin typeface="Trebuchet MS" panose="020B0603020202020204" pitchFamily="34" charset="0"/>
              </a:rPr>
              <a:t>être</a:t>
            </a:r>
            <a:r>
              <a:rPr lang="en-CA" sz="900" i="1" dirty="0">
                <a:latin typeface="Trebuchet MS" panose="020B0603020202020204" pitchFamily="34" charset="0"/>
              </a:rPr>
              <a:t> </a:t>
            </a:r>
            <a:r>
              <a:rPr lang="en-CA" sz="900" i="1" dirty="0" err="1">
                <a:latin typeface="Trebuchet MS" panose="020B0603020202020204" pitchFamily="34" charset="0"/>
              </a:rPr>
              <a:t>salto</a:t>
            </a:r>
            <a:r>
              <a:rPr lang="en-CA" sz="900" i="1" dirty="0">
                <a:latin typeface="Trebuchet MS" panose="020B0603020202020204" pitchFamily="34" charset="0"/>
              </a:rPr>
              <a:t> (pas de </a:t>
            </a:r>
            <a:r>
              <a:rPr lang="en-CA" sz="900" i="1" dirty="0" err="1">
                <a:latin typeface="Trebuchet MS" panose="020B0603020202020204" pitchFamily="34" charset="0"/>
              </a:rPr>
              <a:t>renversement</a:t>
            </a:r>
            <a:r>
              <a:rPr lang="en-CA" sz="900" i="1" dirty="0">
                <a:latin typeface="Trebuchet MS" panose="020B0603020202020204" pitchFamily="34" charset="0"/>
              </a:rPr>
              <a:t>-libre)</a:t>
            </a:r>
          </a:p>
          <a:p>
            <a:pPr marL="171450" indent="-171450">
              <a:buFontTx/>
              <a:buChar char="-"/>
            </a:pPr>
            <a:r>
              <a:rPr lang="en-CA" sz="900" i="1" dirty="0" err="1">
                <a:latin typeface="Trebuchet MS" panose="020B0603020202020204" pitchFamily="34" charset="0"/>
              </a:rPr>
              <a:t>Voir</a:t>
            </a:r>
            <a:r>
              <a:rPr lang="en-CA" sz="900" i="1" dirty="0">
                <a:latin typeface="Trebuchet MS" panose="020B0603020202020204" pitchFamily="34" charset="0"/>
              </a:rPr>
              <a:t>  p. 14-16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a:p>
            <a:pPr marL="171450" indent="-171450">
              <a:buFontTx/>
              <a:buChar char="-"/>
            </a:pPr>
            <a:endParaRPr lang="en-CA" sz="900" i="1" dirty="0">
              <a:latin typeface="Trebuchet MS" panose="020B0603020202020204" pitchFamily="34" charset="0"/>
            </a:endParaRPr>
          </a:p>
          <a:p>
            <a:r>
              <a:rPr lang="en-CA" sz="900" i="1" dirty="0">
                <a:latin typeface="Trebuchet MS" panose="020B0603020202020204" pitchFamily="34" charset="0"/>
              </a:rPr>
              <a:t>ÉS #3: </a:t>
            </a:r>
            <a:r>
              <a:rPr lang="en-CA" sz="900" i="1" dirty="0" err="1">
                <a:latin typeface="Trebuchet MS" panose="020B0603020202020204" pitchFamily="34" charset="0"/>
              </a:rPr>
              <a:t>voir</a:t>
            </a:r>
            <a:r>
              <a:rPr lang="en-CA" sz="900" i="1" dirty="0">
                <a:latin typeface="Trebuchet MS" panose="020B0603020202020204" pitchFamily="34" charset="0"/>
              </a:rPr>
              <a:t>  p. 16-17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ÉS #4: </a:t>
            </a:r>
            <a:r>
              <a:rPr lang="en-CA" sz="900" i="1" dirty="0" err="1">
                <a:latin typeface="Trebuchet MS" panose="020B0603020202020204" pitchFamily="34" charset="0"/>
              </a:rPr>
              <a:t>voir</a:t>
            </a:r>
            <a:r>
              <a:rPr lang="en-CA" sz="900" i="1" dirty="0">
                <a:latin typeface="Trebuchet MS" panose="020B0603020202020204" pitchFamily="34" charset="0"/>
              </a:rPr>
              <a:t>  p. 18 pour </a:t>
            </a:r>
            <a:r>
              <a:rPr lang="en-CA" sz="900" i="1" dirty="0" err="1">
                <a:latin typeface="Trebuchet MS" panose="020B0603020202020204" pitchFamily="34" charset="0"/>
              </a:rPr>
              <a:t>informations</a:t>
            </a:r>
            <a:endParaRPr lang="en-CA" sz="900" i="1" dirty="0">
              <a:latin typeface="Trebuchet MS" panose="020B0603020202020204" pitchFamily="34" charset="0"/>
            </a:endParaRPr>
          </a:p>
        </p:txBody>
      </p:sp>
      <p:graphicFrame>
        <p:nvGraphicFramePr>
          <p:cNvPr id="9" name="Table 8">
            <a:extLst>
              <a:ext uri="{FF2B5EF4-FFF2-40B4-BE49-F238E27FC236}">
                <a16:creationId xmlns="" xmlns:a16="http://schemas.microsoft.com/office/drawing/2014/main" id="{57E4D899-0F05-4E48-830B-92BCE2DE1BED}"/>
              </a:ext>
            </a:extLst>
          </p:cNvPr>
          <p:cNvGraphicFramePr>
            <a:graphicFrameLocks noGrp="1"/>
          </p:cNvGraphicFramePr>
          <p:nvPr>
            <p:custDataLst>
              <p:tags r:id="rId8"/>
            </p:custDataLst>
            <p:extLst>
              <p:ext uri="{D42A27DB-BD31-4B8C-83A1-F6EECF244321}">
                <p14:modId xmlns:p14="http://schemas.microsoft.com/office/powerpoint/2010/main" val="1288309244"/>
              </p:ext>
            </p:extLst>
          </p:nvPr>
        </p:nvGraphicFramePr>
        <p:xfrm>
          <a:off x="6172200" y="1229662"/>
          <a:ext cx="2743200" cy="228600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2097461">
                <a:tc>
                  <a:txBody>
                    <a:bodyPr/>
                    <a:lstStyle/>
                    <a:p>
                      <a:pPr algn="ctr"/>
                      <a:r>
                        <a:rPr lang="en-CA" sz="1500" b="1" dirty="0">
                          <a:solidFill>
                            <a:srgbClr val="000000"/>
                          </a:solidFill>
                          <a:latin typeface="Trebuchet MS" panose="020B0603020202020204" pitchFamily="34" charset="0"/>
                        </a:rPr>
                        <a:t>Bonus (</a:t>
                      </a:r>
                      <a:r>
                        <a:rPr lang="en-CA" sz="1500" b="1" dirty="0" err="1">
                          <a:solidFill>
                            <a:srgbClr val="000000"/>
                          </a:solidFill>
                          <a:latin typeface="Trebuchet MS" panose="020B0603020202020204" pitchFamily="34" charset="0"/>
                        </a:rPr>
                        <a:t>jusqu’à</a:t>
                      </a:r>
                      <a:r>
                        <a:rPr lang="en-CA" sz="1500" b="1" dirty="0">
                          <a:solidFill>
                            <a:srgbClr val="000000"/>
                          </a:solidFill>
                          <a:latin typeface="Trebuchet MS" panose="020B0603020202020204" pitchFamily="34" charset="0"/>
                        </a:rPr>
                        <a:t> 0.5)</a:t>
                      </a:r>
                    </a:p>
                    <a:p>
                      <a:pPr marL="285750" indent="-285750" algn="l">
                        <a:buFont typeface="Arial" panose="020B0604020202020204" pitchFamily="34" charset="0"/>
                        <a:buChar char="•"/>
                      </a:pPr>
                      <a:r>
                        <a:rPr lang="en-CA" sz="1500" b="0" baseline="0" noProof="0" dirty="0">
                          <a:solidFill>
                            <a:srgbClr val="000000"/>
                          </a:solidFill>
                          <a:latin typeface="Trebuchet MS" panose="020B0603020202020204" pitchFamily="34" charset="0"/>
                        </a:rPr>
                        <a:t>Min 0.1 de VL</a:t>
                      </a:r>
                    </a:p>
                    <a:p>
                      <a:pPr marL="285750" indent="-285750" algn="l">
                        <a:buFont typeface="Arial" panose="020B0604020202020204" pitchFamily="34" charset="0"/>
                        <a:buChar char="•"/>
                      </a:pPr>
                      <a:r>
                        <a:rPr lang="en-CA" sz="1500" b="0" baseline="0" noProof="0" dirty="0">
                          <a:solidFill>
                            <a:srgbClr val="000000"/>
                          </a:solidFill>
                          <a:latin typeface="Trebuchet MS" panose="020B0603020202020204" pitchFamily="34" charset="0"/>
                        </a:rPr>
                        <a:t>Min 0.1 de D/E</a:t>
                      </a:r>
                    </a:p>
                    <a:p>
                      <a:pPr marL="0" indent="0" algn="l">
                        <a:buFont typeface="Arial" panose="020B0604020202020204" pitchFamily="34" charset="0"/>
                        <a:buNone/>
                      </a:pPr>
                      <a:endParaRPr lang="en-CA" sz="1500" b="0" baseline="0" noProof="0" dirty="0">
                        <a:solidFill>
                          <a:srgbClr val="000000"/>
                        </a:solidFill>
                        <a:latin typeface="Trebuchet MS" panose="020B0603020202020204" pitchFamily="34" charset="0"/>
                      </a:endParaRPr>
                    </a:p>
                    <a:p>
                      <a:pPr marL="0" indent="0" algn="l">
                        <a:buFont typeface="Arial" panose="020B0604020202020204" pitchFamily="34" charset="0"/>
                        <a:buNone/>
                      </a:pPr>
                      <a:r>
                        <a:rPr lang="en-CA" sz="1400" b="1" baseline="0" noProof="0" dirty="0">
                          <a:solidFill>
                            <a:srgbClr val="000000"/>
                          </a:solidFill>
                          <a:latin typeface="Trebuchet MS" panose="020B0603020202020204" pitchFamily="34" charset="0"/>
                        </a:rPr>
                        <a:t>Bonus de 0.1 (</a:t>
                      </a:r>
                      <a:r>
                        <a:rPr lang="en-CA" sz="1400" b="1" baseline="0" noProof="0" dirty="0" err="1">
                          <a:solidFill>
                            <a:srgbClr val="000000"/>
                          </a:solidFill>
                          <a:latin typeface="Trebuchet MS" panose="020B0603020202020204" pitchFamily="34" charset="0"/>
                        </a:rPr>
                        <a:t>n’inclus</a:t>
                      </a:r>
                      <a:r>
                        <a:rPr lang="en-CA" sz="1400" b="1" baseline="0" noProof="0" dirty="0">
                          <a:solidFill>
                            <a:srgbClr val="000000"/>
                          </a:solidFill>
                          <a:latin typeface="Trebuchet MS" panose="020B0603020202020204" pitchFamily="34" charset="0"/>
                        </a:rPr>
                        <a:t> pas  </a:t>
                      </a:r>
                      <a:r>
                        <a:rPr lang="en-CA" sz="1400" b="1" baseline="0" noProof="0" dirty="0" err="1">
                          <a:solidFill>
                            <a:srgbClr val="000000"/>
                          </a:solidFill>
                          <a:latin typeface="Trebuchet MS" panose="020B0603020202020204" pitchFamily="34" charset="0"/>
                        </a:rPr>
                        <a:t>l’ÉS</a:t>
                      </a:r>
                      <a:r>
                        <a:rPr lang="en-CA" sz="1400" b="1" baseline="0" noProof="0" dirty="0">
                          <a:solidFill>
                            <a:srgbClr val="000000"/>
                          </a:solidFill>
                          <a:latin typeface="Trebuchet MS" panose="020B0603020202020204" pitchFamily="34" charset="0"/>
                        </a:rPr>
                        <a:t>) </a:t>
                      </a:r>
                      <a:r>
                        <a:rPr lang="en-CA" sz="1400" b="1" baseline="0" noProof="0" dirty="0" err="1">
                          <a:solidFill>
                            <a:srgbClr val="000000"/>
                          </a:solidFill>
                          <a:latin typeface="Trebuchet MS" panose="020B0603020202020204" pitchFamily="34" charset="0"/>
                        </a:rPr>
                        <a:t>si</a:t>
                      </a:r>
                      <a:r>
                        <a:rPr lang="en-CA" sz="1400" b="1" baseline="0" noProof="0" dirty="0">
                          <a:solidFill>
                            <a:srgbClr val="000000"/>
                          </a:solidFill>
                          <a:latin typeface="Trebuchet MS" panose="020B0603020202020204" pitchFamily="34" charset="0"/>
                        </a:rPr>
                        <a:t> : </a:t>
                      </a:r>
                    </a:p>
                    <a:p>
                      <a:pPr marL="285750" indent="-285750" algn="l">
                        <a:buFont typeface="Arial" panose="020B0604020202020204" pitchFamily="34" charset="0"/>
                        <a:buChar char="•"/>
                      </a:pPr>
                      <a:r>
                        <a:rPr lang="en-CA" sz="1400" b="0" baseline="0" noProof="0" dirty="0" err="1">
                          <a:solidFill>
                            <a:srgbClr val="000000"/>
                          </a:solidFill>
                          <a:latin typeface="Trebuchet MS" panose="020B0603020202020204" pitchFamily="34" charset="0"/>
                        </a:rPr>
                        <a:t>L’exercice</a:t>
                      </a:r>
                      <a:r>
                        <a:rPr lang="en-CA" sz="1400" b="0" baseline="0" noProof="0" dirty="0">
                          <a:solidFill>
                            <a:srgbClr val="000000"/>
                          </a:solidFill>
                          <a:latin typeface="Trebuchet MS" panose="020B0603020202020204" pitchFamily="34" charset="0"/>
                        </a:rPr>
                        <a:t> a </a:t>
                      </a:r>
                      <a:r>
                        <a:rPr lang="en-CA" sz="1400" b="0" baseline="0" noProof="0" dirty="0" err="1">
                          <a:solidFill>
                            <a:srgbClr val="000000"/>
                          </a:solidFill>
                          <a:latin typeface="Trebuchet MS" panose="020B0603020202020204" pitchFamily="34" charset="0"/>
                        </a:rPr>
                        <a:t>une</a:t>
                      </a:r>
                      <a:r>
                        <a:rPr lang="en-CA" sz="1400" b="0" baseline="0" noProof="0" dirty="0">
                          <a:solidFill>
                            <a:srgbClr val="000000"/>
                          </a:solidFill>
                          <a:latin typeface="Trebuchet MS" panose="020B0603020202020204" pitchFamily="34" charset="0"/>
                        </a:rPr>
                        <a:t> ND de 10.0 </a:t>
                      </a:r>
                    </a:p>
                    <a:p>
                      <a:pPr marL="285750" indent="-285750" algn="l">
                        <a:buFont typeface="Arial" panose="020B0604020202020204" pitchFamily="34" charset="0"/>
                        <a:buChar char="•"/>
                      </a:pPr>
                      <a:r>
                        <a:rPr lang="en-CA" sz="1400" b="0" baseline="0" noProof="0" dirty="0">
                          <a:solidFill>
                            <a:srgbClr val="000000"/>
                          </a:solidFill>
                          <a:latin typeface="Trebuchet MS" panose="020B0603020202020204" pitchFamily="34" charset="0"/>
                        </a:rPr>
                        <a:t>Les bonus </a:t>
                      </a:r>
                      <a:r>
                        <a:rPr lang="en-CA" sz="1400" b="0" baseline="0" noProof="0" dirty="0" err="1">
                          <a:solidFill>
                            <a:srgbClr val="000000"/>
                          </a:solidFill>
                          <a:latin typeface="Trebuchet MS" panose="020B0603020202020204" pitchFamily="34" charset="0"/>
                        </a:rPr>
                        <a:t>sont</a:t>
                      </a:r>
                      <a:r>
                        <a:rPr lang="en-CA" sz="1400" b="0" baseline="0" noProof="0" dirty="0">
                          <a:solidFill>
                            <a:srgbClr val="000000"/>
                          </a:solidFill>
                          <a:latin typeface="Trebuchet MS" panose="020B0603020202020204" pitchFamily="34" charset="0"/>
                        </a:rPr>
                        <a:t> de +0.6 </a:t>
                      </a:r>
                      <a:r>
                        <a:rPr lang="en-CA" sz="1400" b="0" baseline="0" noProof="0" dirty="0" err="1">
                          <a:solidFill>
                            <a:srgbClr val="000000"/>
                          </a:solidFill>
                          <a:latin typeface="Trebuchet MS" panose="020B0603020202020204" pitchFamily="34" charset="0"/>
                        </a:rPr>
                        <a:t>ou</a:t>
                      </a:r>
                      <a:r>
                        <a:rPr lang="en-CA" sz="1400" b="0" baseline="0" noProof="0" dirty="0">
                          <a:solidFill>
                            <a:srgbClr val="000000"/>
                          </a:solidFill>
                          <a:latin typeface="Trebuchet MS" panose="020B0603020202020204" pitchFamily="34" charset="0"/>
                        </a:rPr>
                        <a:t> plus</a:t>
                      </a:r>
                    </a:p>
                    <a:p>
                      <a:pPr marL="285750" indent="-285750" algn="l">
                        <a:buFont typeface="Arial" panose="020B0604020202020204" pitchFamily="34" charset="0"/>
                        <a:buChar char="•"/>
                      </a:pPr>
                      <a:r>
                        <a:rPr lang="en-CA" sz="1400" b="0" u="sng" baseline="0" noProof="0" dirty="0" err="1">
                          <a:solidFill>
                            <a:srgbClr val="000000"/>
                          </a:solidFill>
                          <a:latin typeface="Trebuchet MS" panose="020B0603020202020204" pitchFamily="34" charset="0"/>
                        </a:rPr>
                        <a:t>Élément</a:t>
                      </a:r>
                      <a:r>
                        <a:rPr lang="en-CA" sz="1400" b="0" u="sng" baseline="0" noProof="0" dirty="0">
                          <a:solidFill>
                            <a:srgbClr val="000000"/>
                          </a:solidFill>
                          <a:latin typeface="Trebuchet MS" panose="020B0603020202020204" pitchFamily="34" charset="0"/>
                        </a:rPr>
                        <a:t> </a:t>
                      </a:r>
                      <a:r>
                        <a:rPr lang="en-CA" sz="1400" b="0" u="sng" baseline="0" noProof="0" dirty="0" err="1">
                          <a:solidFill>
                            <a:srgbClr val="000000"/>
                          </a:solidFill>
                          <a:latin typeface="Trebuchet MS" panose="020B0603020202020204" pitchFamily="34" charset="0"/>
                        </a:rPr>
                        <a:t>Acro</a:t>
                      </a:r>
                      <a:r>
                        <a:rPr lang="en-CA" sz="1400" b="0" baseline="0" noProof="0" dirty="0">
                          <a:solidFill>
                            <a:srgbClr val="000000"/>
                          </a:solidFill>
                          <a:latin typeface="Trebuchet MS" panose="020B0603020202020204" pitchFamily="34" charset="0"/>
                        </a:rPr>
                        <a:t> E </a:t>
                      </a: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0570713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Shape 881"/>
          <p:cNvSpPr txBox="1">
            <a:spLocks noGrp="1"/>
          </p:cNvSpPr>
          <p:nvPr>
            <p:ph type="title"/>
            <p:custDataLst>
              <p:tags r:id="rId1"/>
            </p:custDataLst>
          </p:nvPr>
        </p:nvSpPr>
        <p:spPr>
          <a:prstGeom prst="rect">
            <a:avLst/>
          </a:prstGeom>
          <a:noFill/>
          <a:ln>
            <a:noFill/>
          </a:ln>
        </p:spPr>
        <p:txBody>
          <a:bodyPr wrap="square" lIns="68569" tIns="34275" rIns="68569" bIns="34275" anchor="t" anchorCtr="0">
            <a:noAutofit/>
          </a:bodyPr>
          <a:lstStyle/>
          <a:p>
            <a:pPr algn="l" rtl="0">
              <a:buClr>
                <a:schemeClr val="accent1"/>
              </a:buClr>
              <a:buSzPct val="25000"/>
            </a:pPr>
            <a:r>
              <a:rPr lang="fr-CA" b="1" dirty="0">
                <a:solidFill>
                  <a:srgbClr val="90C126"/>
                </a:solidFill>
                <a:latin typeface="Trebuchet MS" panose="020B0603020202020204" pitchFamily="34" charset="0"/>
                <a:ea typeface="Trebuchet MS"/>
                <a:sym typeface="Trebuchet MS"/>
              </a:rPr>
              <a:t>BONUS DE VALEUR DE LIAISON </a:t>
            </a:r>
            <a:endParaRPr lang="en-CA" b="1" dirty="0">
              <a:solidFill>
                <a:srgbClr val="90C126"/>
              </a:solidFill>
              <a:latin typeface="Trebuchet MS" panose="020B0603020202020204" pitchFamily="34" charset="0"/>
              <a:ea typeface="Trebuchet MS"/>
              <a:sym typeface="Trebuchet MS"/>
            </a:endParaRPr>
          </a:p>
        </p:txBody>
      </p:sp>
      <p:sp>
        <p:nvSpPr>
          <p:cNvPr id="882" name="Shape 882"/>
          <p:cNvSpPr txBox="1">
            <a:spLocks noGrp="1"/>
          </p:cNvSpPr>
          <p:nvPr>
            <p:ph idx="1"/>
            <p:custDataLst>
              <p:tags r:id="rId2"/>
            </p:custDataLst>
          </p:nvPr>
        </p:nvSpPr>
        <p:spPr>
          <a:xfrm>
            <a:off x="508000" y="1123950"/>
            <a:ext cx="6447501" cy="3886200"/>
          </a:xfrm>
          <a:prstGeom prst="rect">
            <a:avLst/>
          </a:prstGeom>
          <a:noFill/>
          <a:ln>
            <a:noFill/>
          </a:ln>
        </p:spPr>
        <p:txBody>
          <a:bodyPr wrap="square" lIns="68569" tIns="34275" rIns="68569" bIns="34275" anchor="t" anchorCtr="0">
            <a:noAutofit/>
          </a:bodyPr>
          <a:lstStyle/>
          <a:p>
            <a:pPr algn="l" rtl="0">
              <a:buClr>
                <a:schemeClr val="accent1"/>
              </a:buClr>
              <a:buSzPct val="100000"/>
            </a:pPr>
            <a:r>
              <a:rPr lang="en-CA" sz="1800" dirty="0" err="1">
                <a:ea typeface="Trebuchet MS"/>
                <a:sym typeface="Trebuchet MS"/>
              </a:rPr>
              <a:t>Vous</a:t>
            </a:r>
            <a:r>
              <a:rPr lang="en-CA" sz="1800" dirty="0">
                <a:ea typeface="Trebuchet MS"/>
                <a:sym typeface="Trebuchet MS"/>
              </a:rPr>
              <a:t> </a:t>
            </a:r>
            <a:r>
              <a:rPr lang="en-CA" sz="1800" dirty="0" err="1">
                <a:ea typeface="Trebuchet MS"/>
                <a:sym typeface="Trebuchet MS"/>
              </a:rPr>
              <a:t>référer</a:t>
            </a:r>
            <a:r>
              <a:rPr lang="en-CA" sz="1800" dirty="0">
                <a:ea typeface="Trebuchet MS"/>
                <a:sym typeface="Trebuchet MS"/>
              </a:rPr>
              <a:t> a la </a:t>
            </a:r>
            <a:r>
              <a:rPr lang="en-CA" sz="1800" dirty="0"/>
              <a:t>Section 5, </a:t>
            </a:r>
            <a:r>
              <a:rPr lang="en-CA" sz="1800" dirty="0" err="1"/>
              <a:t>chapitre</a:t>
            </a:r>
            <a:r>
              <a:rPr lang="en-CA" sz="1800" dirty="0"/>
              <a:t> </a:t>
            </a:r>
            <a:r>
              <a:rPr lang="en-CA" sz="1800" dirty="0" smtClean="0"/>
              <a:t>4</a:t>
            </a:r>
            <a:endParaRPr lang="en-CA" sz="1800" dirty="0"/>
          </a:p>
          <a:p>
            <a:pPr algn="l" rtl="0">
              <a:buClr>
                <a:schemeClr val="accent1"/>
              </a:buClr>
              <a:buSzPct val="100000"/>
            </a:pPr>
            <a:endParaRPr lang="fr-CA" sz="1800" dirty="0"/>
          </a:p>
          <a:p>
            <a:pPr algn="l" rtl="0">
              <a:buClr>
                <a:schemeClr val="accent1"/>
              </a:buClr>
              <a:buSzPct val="100000"/>
            </a:pPr>
            <a:r>
              <a:rPr lang="fr-CA" sz="1800" dirty="0"/>
              <a:t>B</a:t>
            </a:r>
            <a:r>
              <a:rPr lang="fr-CA" sz="1800" dirty="0" smtClean="0"/>
              <a:t>onus </a:t>
            </a:r>
            <a:r>
              <a:rPr lang="fr-CA" sz="1800" dirty="0"/>
              <a:t>acrobatiques</a:t>
            </a:r>
            <a:endParaRPr lang="en-CA" sz="1800" dirty="0"/>
          </a:p>
          <a:p>
            <a:pPr marL="285750" indent="-285750" algn="l" rtl="0">
              <a:buClr>
                <a:schemeClr val="accent1"/>
              </a:buClr>
              <a:buSzPct val="100000"/>
              <a:buFont typeface="Wingdings" panose="05000000000000000000" pitchFamily="2" charset="2"/>
              <a:buChar char="§"/>
            </a:pPr>
            <a:r>
              <a:rPr lang="en-CA" sz="1800" dirty="0">
                <a:sym typeface="Trebuchet MS"/>
              </a:rPr>
              <a:t> </a:t>
            </a:r>
            <a:r>
              <a:rPr lang="fr-CA" sz="1800" dirty="0">
                <a:sym typeface="Trebuchet MS"/>
              </a:rPr>
              <a:t>L</a:t>
            </a:r>
            <a:r>
              <a:rPr lang="fr-CA" sz="1800" dirty="0" smtClean="0">
                <a:sym typeface="Trebuchet MS"/>
              </a:rPr>
              <a:t>es </a:t>
            </a:r>
            <a:r>
              <a:rPr lang="fr-CA" sz="1800" dirty="0">
                <a:sym typeface="Trebuchet MS"/>
              </a:rPr>
              <a:t>liaisons acrobatiques peuvent être directes ou indirectes. </a:t>
            </a:r>
          </a:p>
          <a:p>
            <a:pPr marL="285750" indent="-285750" algn="l" rtl="0">
              <a:buClr>
                <a:schemeClr val="accent1"/>
              </a:buClr>
              <a:buSzPct val="100000"/>
              <a:buFont typeface="Wingdings" panose="05000000000000000000" pitchFamily="2" charset="2"/>
              <a:buChar char="§"/>
            </a:pPr>
            <a:r>
              <a:rPr lang="en-CA" sz="1800" dirty="0">
                <a:sym typeface="Trebuchet MS"/>
              </a:rPr>
              <a:t> </a:t>
            </a:r>
            <a:r>
              <a:rPr lang="fr-CA" sz="1800" dirty="0">
                <a:sym typeface="Trebuchet MS"/>
              </a:rPr>
              <a:t>S</a:t>
            </a:r>
            <a:r>
              <a:rPr lang="fr-CA" sz="1800" dirty="0" smtClean="0">
                <a:sym typeface="Trebuchet MS"/>
              </a:rPr>
              <a:t>euls </a:t>
            </a:r>
            <a:r>
              <a:rPr lang="fr-CA" sz="1800" dirty="0">
                <a:sym typeface="Trebuchet MS"/>
              </a:rPr>
              <a:t>les éléments </a:t>
            </a:r>
            <a:r>
              <a:rPr lang="fr-CA" sz="1800" dirty="0" err="1">
                <a:sym typeface="Trebuchet MS"/>
              </a:rPr>
              <a:t>acro</a:t>
            </a:r>
            <a:r>
              <a:rPr lang="fr-CA" sz="1800" dirty="0">
                <a:sym typeface="Trebuchet MS"/>
              </a:rPr>
              <a:t> avec envol et sans appui des mains (saltos et renversements libres) </a:t>
            </a:r>
            <a:endParaRPr lang="en-CA" sz="1800" dirty="0">
              <a:sym typeface="Trebuchet MS"/>
            </a:endParaRPr>
          </a:p>
          <a:p>
            <a:pPr algn="l" rtl="0">
              <a:spcBef>
                <a:spcPts val="750"/>
              </a:spcBef>
              <a:buClr>
                <a:schemeClr val="accent1"/>
              </a:buClr>
              <a:buSzPct val="100000"/>
            </a:pPr>
            <a:endParaRPr lang="en-CA" sz="1800" dirty="0">
              <a:sym typeface="Trebuchet MS"/>
            </a:endParaRPr>
          </a:p>
          <a:p>
            <a:pPr algn="l" rtl="0">
              <a:spcBef>
                <a:spcPts val="750"/>
              </a:spcBef>
              <a:buClr>
                <a:schemeClr val="accent1"/>
              </a:buClr>
              <a:buSzPct val="100000"/>
            </a:pPr>
            <a:r>
              <a:rPr lang="fr-CA" sz="1800" dirty="0">
                <a:sym typeface="Trebuchet MS"/>
              </a:rPr>
              <a:t>LIAISON DIRECTE DE 2 ÉLÉMENTS EN SÉRIE GYMNIQUE OU MIXTE (ACRO-GYM ou GYM-ACRO)</a:t>
            </a:r>
          </a:p>
          <a:p>
            <a:pPr algn="l" rtl="0">
              <a:spcBef>
                <a:spcPts val="750"/>
              </a:spcBef>
              <a:buClr>
                <a:schemeClr val="accent1"/>
              </a:buClr>
              <a:buSzPct val="100000"/>
            </a:pPr>
            <a:r>
              <a:rPr lang="en-CA" sz="1800" dirty="0">
                <a:sym typeface="Trebuchet MS"/>
              </a:rPr>
              <a:t>  </a:t>
            </a:r>
            <a:r>
              <a:rPr lang="fr-CA" sz="1800" dirty="0">
                <a:sym typeface="Trebuchet MS"/>
              </a:rPr>
              <a:t>Les éléments acrobatiques doivent être des saltos OU des éléments avec envol sans appui des mains.</a:t>
            </a:r>
          </a:p>
        </p:txBody>
      </p:sp>
    </p:spTree>
    <p:extLst>
      <p:ext uri="{BB962C8B-B14F-4D97-AF65-F5344CB8AC3E}">
        <p14:creationId xmlns:p14="http://schemas.microsoft.com/office/powerpoint/2010/main" val="148598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Shape 897"/>
          <p:cNvSpPr txBox="1">
            <a:spLocks noGrp="1"/>
          </p:cNvSpPr>
          <p:nvPr>
            <p:ph type="title"/>
            <p:custDataLst>
              <p:tags r:id="rId1"/>
            </p:custDataLst>
          </p:nvPr>
        </p:nvSpPr>
        <p:spPr>
          <a:xfrm>
            <a:off x="507994" y="131419"/>
            <a:ext cx="6447600" cy="436932"/>
          </a:xfrm>
          <a:prstGeom prst="rect">
            <a:avLst/>
          </a:prstGeom>
        </p:spPr>
        <p:txBody>
          <a:bodyPr wrap="square" lIns="68569" tIns="68569" rIns="68569" bIns="68569" anchor="t" anchorCtr="0">
            <a:noAutofit/>
          </a:bodyPr>
          <a:lstStyle/>
          <a:p>
            <a:pPr algn="ctr"/>
            <a:r>
              <a:rPr lang="en-CA" b="1" dirty="0">
                <a:solidFill>
                  <a:srgbClr val="90C126"/>
                </a:solidFill>
                <a:latin typeface="Trebuchet MS" panose="020B0603020202020204" pitchFamily="34" charset="0"/>
              </a:rPr>
              <a:t>Bonus - </a:t>
            </a:r>
            <a:r>
              <a:rPr lang="en-CA" b="1" dirty="0" err="1">
                <a:solidFill>
                  <a:srgbClr val="90C126"/>
                </a:solidFill>
                <a:latin typeface="Trebuchet MS" panose="020B0603020202020204" pitchFamily="34" charset="0"/>
              </a:rPr>
              <a:t>Niveau</a:t>
            </a:r>
            <a:r>
              <a:rPr lang="en-CA" b="1" dirty="0">
                <a:solidFill>
                  <a:srgbClr val="90C126"/>
                </a:solidFill>
                <a:latin typeface="Trebuchet MS" panose="020B0603020202020204" pitchFamily="34" charset="0"/>
              </a:rPr>
              <a:t> 9 - 10</a:t>
            </a:r>
          </a:p>
        </p:txBody>
      </p:sp>
      <p:sp>
        <p:nvSpPr>
          <p:cNvPr id="898" name="Shape 898"/>
          <p:cNvSpPr txBox="1">
            <a:spLocks noGrp="1"/>
          </p:cNvSpPr>
          <p:nvPr>
            <p:ph sz="half" idx="1"/>
            <p:custDataLst>
              <p:tags r:id="rId2"/>
            </p:custDataLst>
          </p:nvPr>
        </p:nvSpPr>
        <p:spPr>
          <a:xfrm>
            <a:off x="228600" y="690010"/>
            <a:ext cx="2997206" cy="3578963"/>
          </a:xfrm>
          <a:prstGeom prst="rect">
            <a:avLst/>
          </a:prstGeom>
          <a:ln w="9525" cap="flat" cmpd="sng">
            <a:solidFill>
              <a:srgbClr val="000000"/>
            </a:solidFill>
            <a:prstDash val="solid"/>
            <a:round/>
            <a:headEnd type="none" w="med" len="med"/>
            <a:tailEnd type="none" w="med" len="med"/>
          </a:ln>
        </p:spPr>
        <p:txBody>
          <a:bodyPr wrap="square" lIns="68569" tIns="68569" rIns="68569" bIns="68569" anchor="t" anchorCtr="0">
            <a:noAutofit/>
          </a:bodyPr>
          <a:lstStyle/>
          <a:p>
            <a:pPr marL="1028700" indent="290513">
              <a:lnSpc>
                <a:spcPct val="80000"/>
              </a:lnSpc>
              <a:spcBef>
                <a:spcPts val="0"/>
              </a:spcBef>
              <a:buClr>
                <a:schemeClr val="dk1"/>
              </a:buClr>
              <a:buSzPct val="50000"/>
              <a:buNone/>
            </a:pPr>
            <a:r>
              <a:rPr lang="en-CA" sz="2000" b="1" dirty="0">
                <a:solidFill>
                  <a:srgbClr val="90C126"/>
                </a:solidFill>
              </a:rPr>
              <a:t>0.10</a:t>
            </a:r>
          </a:p>
          <a:p>
            <a:pPr marL="0" indent="-52388">
              <a:lnSpc>
                <a:spcPct val="80000"/>
              </a:lnSpc>
              <a:spcBef>
                <a:spcPts val="0"/>
              </a:spcBef>
              <a:buClr>
                <a:schemeClr val="dk1"/>
              </a:buClr>
              <a:buSzPct val="64705"/>
              <a:buNone/>
            </a:pPr>
            <a:endParaRPr lang="en-CA" sz="1249" b="1" u="sng" dirty="0">
              <a:solidFill>
                <a:srgbClr val="FF0000"/>
              </a:solidFill>
            </a:endParaRPr>
          </a:p>
          <a:p>
            <a:pPr marL="0" indent="-52388">
              <a:lnSpc>
                <a:spcPct val="80000"/>
              </a:lnSpc>
              <a:spcBef>
                <a:spcPts val="0"/>
              </a:spcBef>
              <a:buClr>
                <a:schemeClr val="dk1"/>
              </a:buClr>
              <a:buSzPct val="64705"/>
              <a:buNone/>
            </a:pPr>
            <a:r>
              <a:rPr lang="en-CA" sz="1249" b="1" u="sng" dirty="0" smtClean="0"/>
              <a:t>Indirect</a:t>
            </a:r>
            <a:endParaRPr lang="en-CA" sz="1249" b="1" u="sng" dirty="0"/>
          </a:p>
          <a:p>
            <a:pPr marL="685800" indent="-52388">
              <a:lnSpc>
                <a:spcPct val="80000"/>
              </a:lnSpc>
              <a:spcBef>
                <a:spcPts val="0"/>
              </a:spcBef>
              <a:buClr>
                <a:schemeClr val="dk1"/>
              </a:buClr>
              <a:buSzPct val="64705"/>
              <a:buNone/>
            </a:pPr>
            <a:endParaRPr lang="en-CA" sz="1249" dirty="0"/>
          </a:p>
          <a:p>
            <a:pPr marL="685800" indent="-52388">
              <a:lnSpc>
                <a:spcPct val="80000"/>
              </a:lnSpc>
              <a:spcBef>
                <a:spcPts val="0"/>
              </a:spcBef>
              <a:buClr>
                <a:schemeClr val="dk1"/>
              </a:buClr>
              <a:buSzPct val="64705"/>
              <a:buNone/>
            </a:pPr>
            <a:r>
              <a:rPr lang="en-CA" sz="1249" dirty="0"/>
              <a:t>A/B + A/B + C</a:t>
            </a:r>
          </a:p>
          <a:p>
            <a:pPr marL="342900" indent="290513">
              <a:lnSpc>
                <a:spcPct val="80000"/>
              </a:lnSpc>
              <a:spcBef>
                <a:spcPts val="0"/>
              </a:spcBef>
              <a:buClr>
                <a:schemeClr val="dk1"/>
              </a:buClr>
              <a:buSzPct val="64705"/>
              <a:buNone/>
            </a:pPr>
            <a:r>
              <a:rPr lang="en-CA" sz="1249" dirty="0"/>
              <a:t>A/B + A/B + D/E</a:t>
            </a:r>
          </a:p>
          <a:p>
            <a:pPr marL="342900" indent="290513">
              <a:lnSpc>
                <a:spcPct val="80000"/>
              </a:lnSpc>
              <a:spcBef>
                <a:spcPts val="0"/>
              </a:spcBef>
              <a:buClr>
                <a:schemeClr val="dk1"/>
              </a:buClr>
              <a:buSzPct val="64705"/>
              <a:buNone/>
            </a:pPr>
            <a:r>
              <a:rPr lang="en-CA" sz="1249" dirty="0"/>
              <a:t>C + C </a:t>
            </a:r>
          </a:p>
          <a:p>
            <a:pPr marL="685800" indent="-52388">
              <a:lnSpc>
                <a:spcPct val="80000"/>
              </a:lnSpc>
              <a:spcBef>
                <a:spcPts val="0"/>
              </a:spcBef>
              <a:buClr>
                <a:schemeClr val="dk1"/>
              </a:buClr>
              <a:buSzPct val="64705"/>
              <a:buNone/>
            </a:pPr>
            <a:r>
              <a:rPr lang="en-CA" sz="1249" dirty="0"/>
              <a:t>A/B + D/E</a:t>
            </a:r>
          </a:p>
          <a:p>
            <a:pPr marL="0" indent="-52388">
              <a:lnSpc>
                <a:spcPct val="80000"/>
              </a:lnSpc>
              <a:spcBef>
                <a:spcPts val="0"/>
              </a:spcBef>
              <a:buClr>
                <a:schemeClr val="dk1"/>
              </a:buClr>
              <a:buSzPct val="64705"/>
              <a:buNone/>
            </a:pPr>
            <a:endParaRPr lang="en-CA" sz="1249" b="1" u="sng" dirty="0"/>
          </a:p>
          <a:p>
            <a:pPr marL="0" indent="-52388">
              <a:lnSpc>
                <a:spcPct val="80000"/>
              </a:lnSpc>
              <a:spcBef>
                <a:spcPts val="0"/>
              </a:spcBef>
              <a:buClr>
                <a:schemeClr val="dk1"/>
              </a:buClr>
              <a:buSzPct val="64705"/>
              <a:buNone/>
            </a:pPr>
            <a:r>
              <a:rPr lang="en-CA" sz="1249" b="1" u="sng" dirty="0" smtClean="0"/>
              <a:t>Direct</a:t>
            </a:r>
          </a:p>
          <a:p>
            <a:pPr marL="342900" indent="290513">
              <a:lnSpc>
                <a:spcPct val="80000"/>
              </a:lnSpc>
              <a:spcBef>
                <a:spcPts val="0"/>
              </a:spcBef>
              <a:buClr>
                <a:schemeClr val="dk1"/>
              </a:buClr>
              <a:buSzPct val="64705"/>
              <a:buNone/>
            </a:pPr>
            <a:r>
              <a:rPr lang="en-CA" sz="1249" dirty="0" smtClean="0"/>
              <a:t>B +B</a:t>
            </a:r>
          </a:p>
          <a:p>
            <a:pPr marL="342900" indent="290513">
              <a:lnSpc>
                <a:spcPct val="80000"/>
              </a:lnSpc>
              <a:spcBef>
                <a:spcPts val="0"/>
              </a:spcBef>
              <a:buClr>
                <a:schemeClr val="dk1"/>
              </a:buClr>
              <a:buSzPct val="64705"/>
              <a:buNone/>
            </a:pPr>
            <a:r>
              <a:rPr lang="en-CA" sz="1249" dirty="0" smtClean="0"/>
              <a:t>A </a:t>
            </a:r>
            <a:r>
              <a:rPr lang="en-CA" sz="1249" dirty="0"/>
              <a:t>+ C</a:t>
            </a:r>
          </a:p>
          <a:p>
            <a:pPr marL="342900" indent="290513">
              <a:lnSpc>
                <a:spcPct val="80000"/>
              </a:lnSpc>
              <a:spcBef>
                <a:spcPts val="0"/>
              </a:spcBef>
              <a:buClr>
                <a:schemeClr val="dk1"/>
              </a:buClr>
              <a:buSzPct val="64705"/>
              <a:buNone/>
            </a:pPr>
            <a:r>
              <a:rPr lang="en-CA" sz="1249" dirty="0"/>
              <a:t>A + A + C</a:t>
            </a:r>
          </a:p>
          <a:p>
            <a:pPr marL="342900" indent="290513">
              <a:lnSpc>
                <a:spcPct val="80000"/>
              </a:lnSpc>
              <a:spcBef>
                <a:spcPts val="0"/>
              </a:spcBef>
              <a:buClr>
                <a:schemeClr val="dk1"/>
              </a:buClr>
              <a:buSzPct val="64705"/>
              <a:buNone/>
            </a:pPr>
            <a:endParaRPr lang="en-CA" sz="1249" dirty="0"/>
          </a:p>
          <a:p>
            <a:pPr marL="0" indent="-52388">
              <a:lnSpc>
                <a:spcPct val="80000"/>
              </a:lnSpc>
              <a:spcBef>
                <a:spcPts val="0"/>
              </a:spcBef>
              <a:buClr>
                <a:schemeClr val="dk1"/>
              </a:buClr>
              <a:buSzPct val="64705"/>
              <a:buNone/>
            </a:pPr>
            <a:r>
              <a:rPr lang="en-CA" sz="1249" b="1" u="sng" dirty="0" err="1"/>
              <a:t>Gymnique</a:t>
            </a:r>
            <a:r>
              <a:rPr lang="en-CA" sz="1249" b="1" u="sng" dirty="0"/>
              <a:t> </a:t>
            </a:r>
            <a:r>
              <a:rPr lang="en-CA" sz="1249" b="1" u="sng" dirty="0" err="1"/>
              <a:t>ou</a:t>
            </a:r>
            <a:r>
              <a:rPr lang="en-CA" sz="1249" b="1" u="sng" dirty="0"/>
              <a:t> </a:t>
            </a:r>
            <a:r>
              <a:rPr lang="en-CA" sz="1249" b="1" u="sng" dirty="0" err="1"/>
              <a:t>gymnique</a:t>
            </a:r>
            <a:r>
              <a:rPr lang="en-CA" sz="1249" b="1" u="sng" dirty="0"/>
              <a:t>/</a:t>
            </a:r>
            <a:r>
              <a:rPr lang="en-CA" sz="1249" b="1" u="sng" dirty="0" err="1"/>
              <a:t>acro</a:t>
            </a:r>
            <a:r>
              <a:rPr lang="en-CA" sz="1249" b="1" u="sng" dirty="0"/>
              <a:t> (</a:t>
            </a:r>
            <a:r>
              <a:rPr lang="en-CA" sz="1249" b="1" u="sng" dirty="0" err="1"/>
              <a:t>doit</a:t>
            </a:r>
            <a:r>
              <a:rPr lang="en-CA" sz="1249" b="1" u="sng" dirty="0"/>
              <a:t> </a:t>
            </a:r>
            <a:r>
              <a:rPr lang="en-CA" sz="1249" b="1" u="sng" dirty="0" err="1"/>
              <a:t>être</a:t>
            </a:r>
            <a:r>
              <a:rPr lang="en-CA" sz="1249" b="1" u="sng" dirty="0"/>
              <a:t> </a:t>
            </a:r>
            <a:r>
              <a:rPr lang="en-CA" sz="1249" b="1" u="sng" dirty="0" err="1"/>
              <a:t>une</a:t>
            </a:r>
            <a:r>
              <a:rPr lang="en-CA" sz="1249" b="1" u="sng" dirty="0"/>
              <a:t> connection </a:t>
            </a:r>
            <a:r>
              <a:rPr lang="en-CA" sz="1249" b="1" u="sng" dirty="0" err="1"/>
              <a:t>directe</a:t>
            </a:r>
            <a:r>
              <a:rPr lang="en-CA" sz="1249" b="1" u="sng" dirty="0"/>
              <a:t>)</a:t>
            </a:r>
          </a:p>
          <a:p>
            <a:pPr marL="342900" indent="290513">
              <a:lnSpc>
                <a:spcPct val="80000"/>
              </a:lnSpc>
              <a:spcBef>
                <a:spcPts val="0"/>
              </a:spcBef>
              <a:buClr>
                <a:schemeClr val="dk1"/>
              </a:buClr>
              <a:buSzPct val="64705"/>
              <a:buNone/>
            </a:pPr>
            <a:endParaRPr lang="en-CA" sz="1249" dirty="0"/>
          </a:p>
          <a:p>
            <a:pPr marL="342900" indent="290513">
              <a:lnSpc>
                <a:spcPct val="80000"/>
              </a:lnSpc>
              <a:spcBef>
                <a:spcPts val="0"/>
              </a:spcBef>
              <a:buClr>
                <a:schemeClr val="dk1"/>
              </a:buClr>
              <a:buSzPct val="64705"/>
              <a:buNone/>
            </a:pPr>
            <a:r>
              <a:rPr lang="en-CA" sz="1249" dirty="0"/>
              <a:t>B + D/E</a:t>
            </a:r>
          </a:p>
          <a:p>
            <a:pPr marL="342900" indent="290513">
              <a:lnSpc>
                <a:spcPct val="80000"/>
              </a:lnSpc>
              <a:spcBef>
                <a:spcPts val="0"/>
              </a:spcBef>
              <a:buClr>
                <a:schemeClr val="dk1"/>
              </a:buClr>
              <a:buSzPct val="64705"/>
              <a:buNone/>
            </a:pPr>
            <a:r>
              <a:rPr lang="en-CA" sz="1249" dirty="0"/>
              <a:t>C + C</a:t>
            </a:r>
          </a:p>
          <a:p>
            <a:pPr marL="623888" indent="-187325">
              <a:spcBef>
                <a:spcPts val="0"/>
              </a:spcBef>
              <a:buNone/>
            </a:pPr>
            <a:r>
              <a:rPr lang="en-CA" sz="1249" dirty="0">
                <a:solidFill>
                  <a:schemeClr val="dk1"/>
                </a:solidFill>
              </a:rPr>
              <a:t>	Salto D  + </a:t>
            </a:r>
            <a:r>
              <a:rPr lang="en-CA" sz="1249" dirty="0" err="1">
                <a:solidFill>
                  <a:schemeClr val="dk1"/>
                </a:solidFill>
              </a:rPr>
              <a:t>Saut</a:t>
            </a:r>
            <a:r>
              <a:rPr lang="en-CA" sz="1249" dirty="0">
                <a:solidFill>
                  <a:schemeClr val="dk1"/>
                </a:solidFill>
              </a:rPr>
              <a:t> A  (</a:t>
            </a:r>
            <a:r>
              <a:rPr lang="en-CA" sz="1249" dirty="0" err="1">
                <a:solidFill>
                  <a:schemeClr val="dk1"/>
                </a:solidFill>
              </a:rPr>
              <a:t>cette</a:t>
            </a:r>
            <a:r>
              <a:rPr lang="en-CA" sz="1249" dirty="0">
                <a:solidFill>
                  <a:schemeClr val="dk1"/>
                </a:solidFill>
              </a:rPr>
              <a:t> </a:t>
            </a:r>
            <a:r>
              <a:rPr lang="en-CA" sz="1249" dirty="0" err="1">
                <a:solidFill>
                  <a:schemeClr val="dk1"/>
                </a:solidFill>
              </a:rPr>
              <a:t>ordre</a:t>
            </a:r>
            <a:r>
              <a:rPr lang="en-CA" sz="1249" dirty="0">
                <a:solidFill>
                  <a:schemeClr val="dk1"/>
                </a:solidFill>
              </a:rPr>
              <a:t>)</a:t>
            </a:r>
          </a:p>
          <a:p>
            <a:pPr marL="623888" indent="-536575">
              <a:spcBef>
                <a:spcPts val="0"/>
              </a:spcBef>
              <a:buNone/>
            </a:pPr>
            <a:r>
              <a:rPr lang="fr-CA" sz="1249" i="1" dirty="0">
                <a:solidFill>
                  <a:schemeClr val="dk1"/>
                </a:solidFill>
              </a:rPr>
              <a:t>*</a:t>
            </a:r>
            <a:r>
              <a:rPr lang="en-CA" sz="1249" i="1" dirty="0">
                <a:solidFill>
                  <a:schemeClr val="dk1"/>
                </a:solidFill>
              </a:rPr>
              <a:t> </a:t>
            </a:r>
            <a:r>
              <a:rPr lang="en-CA" sz="1249" i="1" dirty="0" err="1">
                <a:solidFill>
                  <a:schemeClr val="dk1"/>
                </a:solidFill>
              </a:rPr>
              <a:t>Aucune</a:t>
            </a:r>
            <a:r>
              <a:rPr lang="en-CA" sz="1249" i="1" dirty="0">
                <a:solidFill>
                  <a:schemeClr val="dk1"/>
                </a:solidFill>
              </a:rPr>
              <a:t> VL pour tour </a:t>
            </a:r>
            <a:r>
              <a:rPr lang="en-CA" sz="1249" i="1" dirty="0" err="1">
                <a:solidFill>
                  <a:schemeClr val="dk1"/>
                </a:solidFill>
              </a:rPr>
              <a:t>suivi</a:t>
            </a:r>
            <a:r>
              <a:rPr lang="en-CA" sz="1249" i="1" dirty="0">
                <a:solidFill>
                  <a:schemeClr val="dk1"/>
                </a:solidFill>
              </a:rPr>
              <a:t> d’un </a:t>
            </a:r>
            <a:r>
              <a:rPr lang="en-CA" sz="1249" i="1" dirty="0" err="1">
                <a:solidFill>
                  <a:schemeClr val="dk1"/>
                </a:solidFill>
              </a:rPr>
              <a:t>saut</a:t>
            </a:r>
            <a:endParaRPr lang="en-CA" sz="1249" i="1" dirty="0">
              <a:solidFill>
                <a:schemeClr val="dk1"/>
              </a:solidFill>
            </a:endParaRPr>
          </a:p>
        </p:txBody>
      </p:sp>
      <p:sp>
        <p:nvSpPr>
          <p:cNvPr id="899" name="Shape 899"/>
          <p:cNvSpPr txBox="1">
            <a:spLocks noGrp="1"/>
          </p:cNvSpPr>
          <p:nvPr>
            <p:ph sz="half" idx="2"/>
            <p:custDataLst>
              <p:tags r:id="rId3"/>
            </p:custDataLst>
          </p:nvPr>
        </p:nvSpPr>
        <p:spPr>
          <a:xfrm>
            <a:off x="3429000" y="737160"/>
            <a:ext cx="2997206" cy="3531813"/>
          </a:xfrm>
          <a:prstGeom prst="rect">
            <a:avLst/>
          </a:prstGeom>
          <a:ln w="9525" cap="flat" cmpd="sng">
            <a:solidFill>
              <a:srgbClr val="000000"/>
            </a:solidFill>
            <a:prstDash val="solid"/>
            <a:round/>
            <a:headEnd type="none" w="med" len="med"/>
            <a:tailEnd type="none" w="med" len="med"/>
          </a:ln>
        </p:spPr>
        <p:txBody>
          <a:bodyPr wrap="square" lIns="68569" tIns="68569" rIns="68569" bIns="68569" anchor="t" anchorCtr="0">
            <a:noAutofit/>
          </a:bodyPr>
          <a:lstStyle/>
          <a:p>
            <a:pPr marL="1028700" indent="290513">
              <a:lnSpc>
                <a:spcPct val="80000"/>
              </a:lnSpc>
              <a:spcBef>
                <a:spcPts val="0"/>
              </a:spcBef>
              <a:buClr>
                <a:schemeClr val="dk1"/>
              </a:buClr>
              <a:buSzPct val="50000"/>
              <a:buNone/>
            </a:pPr>
            <a:r>
              <a:rPr lang="en-CA" sz="2000" b="1" dirty="0">
                <a:solidFill>
                  <a:srgbClr val="90C126"/>
                </a:solidFill>
              </a:rPr>
              <a:t>0.20</a:t>
            </a:r>
          </a:p>
          <a:p>
            <a:pPr marL="0" indent="-52388">
              <a:lnSpc>
                <a:spcPct val="80000"/>
              </a:lnSpc>
              <a:spcBef>
                <a:spcPts val="0"/>
              </a:spcBef>
              <a:buClr>
                <a:schemeClr val="dk1"/>
              </a:buClr>
              <a:buSzPct val="64705"/>
              <a:buNone/>
            </a:pPr>
            <a:endParaRPr lang="en-CA" sz="1249" b="1" u="sng" dirty="0">
              <a:solidFill>
                <a:srgbClr val="FF0000"/>
              </a:solidFill>
            </a:endParaRPr>
          </a:p>
          <a:p>
            <a:pPr marL="0" indent="-52388">
              <a:lnSpc>
                <a:spcPct val="80000"/>
              </a:lnSpc>
              <a:spcBef>
                <a:spcPts val="0"/>
              </a:spcBef>
              <a:buClr>
                <a:schemeClr val="dk1"/>
              </a:buClr>
              <a:buSzPct val="64705"/>
              <a:buNone/>
            </a:pPr>
            <a:r>
              <a:rPr lang="en-CA" sz="1249" b="1" u="sng" dirty="0" smtClean="0"/>
              <a:t>Indirect</a:t>
            </a:r>
            <a:endParaRPr lang="en-CA" sz="1249" b="1" u="sng" dirty="0"/>
          </a:p>
          <a:p>
            <a:pPr marL="685800" indent="290513">
              <a:lnSpc>
                <a:spcPct val="80000"/>
              </a:lnSpc>
              <a:spcBef>
                <a:spcPts val="0"/>
              </a:spcBef>
              <a:buClr>
                <a:schemeClr val="dk1"/>
              </a:buClr>
              <a:buSzPct val="64705"/>
              <a:buNone/>
            </a:pPr>
            <a:r>
              <a:rPr lang="en-CA" sz="1249" dirty="0"/>
              <a:t>C + D/E</a:t>
            </a:r>
          </a:p>
          <a:p>
            <a:pPr marL="0" indent="-52388">
              <a:lnSpc>
                <a:spcPct val="80000"/>
              </a:lnSpc>
              <a:spcBef>
                <a:spcPts val="0"/>
              </a:spcBef>
              <a:buClr>
                <a:schemeClr val="dk1"/>
              </a:buClr>
              <a:buSzPct val="64705"/>
              <a:buNone/>
            </a:pPr>
            <a:endParaRPr lang="en-CA" sz="1249" b="1" u="sng" dirty="0"/>
          </a:p>
          <a:p>
            <a:pPr marL="0" indent="-52388">
              <a:lnSpc>
                <a:spcPct val="80000"/>
              </a:lnSpc>
              <a:spcBef>
                <a:spcPts val="0"/>
              </a:spcBef>
              <a:buClr>
                <a:schemeClr val="dk1"/>
              </a:buClr>
              <a:buSzPct val="64705"/>
              <a:buNone/>
            </a:pPr>
            <a:endParaRPr lang="en-CA" sz="1249" b="1" u="sng" dirty="0"/>
          </a:p>
          <a:p>
            <a:pPr marL="0" indent="-52388">
              <a:lnSpc>
                <a:spcPct val="80000"/>
              </a:lnSpc>
              <a:spcBef>
                <a:spcPts val="0"/>
              </a:spcBef>
              <a:buClr>
                <a:schemeClr val="dk1"/>
              </a:buClr>
              <a:buSzPct val="64705"/>
              <a:buNone/>
            </a:pPr>
            <a:endParaRPr lang="en-CA" sz="1249" b="1" u="sng" dirty="0"/>
          </a:p>
          <a:p>
            <a:pPr marL="0" indent="-52388">
              <a:lnSpc>
                <a:spcPct val="80000"/>
              </a:lnSpc>
              <a:spcBef>
                <a:spcPts val="0"/>
              </a:spcBef>
              <a:buClr>
                <a:schemeClr val="dk1"/>
              </a:buClr>
              <a:buSzPct val="64705"/>
              <a:buNone/>
            </a:pPr>
            <a:endParaRPr lang="en-CA" sz="1249" b="1" u="sng" dirty="0"/>
          </a:p>
          <a:p>
            <a:pPr marL="0" indent="-52388">
              <a:lnSpc>
                <a:spcPct val="80000"/>
              </a:lnSpc>
              <a:spcBef>
                <a:spcPts val="0"/>
              </a:spcBef>
              <a:buClr>
                <a:schemeClr val="dk1"/>
              </a:buClr>
              <a:buSzPct val="64705"/>
              <a:buNone/>
            </a:pPr>
            <a:r>
              <a:rPr lang="en-CA" sz="1249" b="1" u="sng" dirty="0" smtClean="0"/>
              <a:t>Direct</a:t>
            </a:r>
            <a:r>
              <a:rPr lang="en-CA" sz="1249" dirty="0" smtClean="0"/>
              <a:t> </a:t>
            </a:r>
            <a:r>
              <a:rPr lang="en-CA" sz="1249" dirty="0"/>
              <a:t>			</a:t>
            </a:r>
          </a:p>
          <a:p>
            <a:pPr marL="0" indent="-52388">
              <a:lnSpc>
                <a:spcPct val="80000"/>
              </a:lnSpc>
              <a:spcBef>
                <a:spcPts val="0"/>
              </a:spcBef>
              <a:buClr>
                <a:schemeClr val="dk1"/>
              </a:buClr>
              <a:buSzPct val="64705"/>
              <a:buNone/>
            </a:pPr>
            <a:r>
              <a:rPr lang="en-CA" sz="1249" b="1" dirty="0"/>
              <a:t>	</a:t>
            </a:r>
            <a:r>
              <a:rPr lang="en-CA" sz="1249" dirty="0"/>
              <a:t>B + C</a:t>
            </a:r>
          </a:p>
          <a:p>
            <a:pPr marL="0" indent="-52388">
              <a:lnSpc>
                <a:spcPct val="80000"/>
              </a:lnSpc>
              <a:spcBef>
                <a:spcPts val="0"/>
              </a:spcBef>
              <a:buClr>
                <a:schemeClr val="dk1"/>
              </a:buClr>
              <a:buSzPct val="64705"/>
              <a:buNone/>
            </a:pPr>
            <a:r>
              <a:rPr lang="en-CA" sz="1249" dirty="0"/>
              <a:t>	A/B + D/E</a:t>
            </a:r>
          </a:p>
          <a:p>
            <a:pPr marL="0" indent="-52388">
              <a:lnSpc>
                <a:spcPct val="80000"/>
              </a:lnSpc>
              <a:spcBef>
                <a:spcPts val="0"/>
              </a:spcBef>
              <a:buClr>
                <a:schemeClr val="dk1"/>
              </a:buClr>
              <a:buSzPct val="64705"/>
              <a:buNone/>
            </a:pPr>
            <a:r>
              <a:rPr lang="en-CA" sz="1249" dirty="0"/>
              <a:t>	A + A + D/E</a:t>
            </a:r>
          </a:p>
          <a:p>
            <a:pPr marL="0" indent="-52388">
              <a:lnSpc>
                <a:spcPct val="80000"/>
              </a:lnSpc>
              <a:spcBef>
                <a:spcPts val="0"/>
              </a:spcBef>
              <a:buClr>
                <a:schemeClr val="dk1"/>
              </a:buClr>
              <a:buSzPct val="64705"/>
              <a:buNone/>
            </a:pPr>
            <a:r>
              <a:rPr lang="en-CA" sz="1249" dirty="0"/>
              <a:t>	C + C</a:t>
            </a:r>
          </a:p>
          <a:p>
            <a:pPr marL="0" indent="-52388">
              <a:lnSpc>
                <a:spcPct val="80000"/>
              </a:lnSpc>
              <a:spcBef>
                <a:spcPts val="0"/>
              </a:spcBef>
              <a:buClr>
                <a:schemeClr val="dk1"/>
              </a:buClr>
              <a:buSzPct val="64705"/>
              <a:buNone/>
            </a:pPr>
            <a:endParaRPr sz="1249" b="1" u="sng" dirty="0"/>
          </a:p>
          <a:p>
            <a:pPr marL="0" indent="-52388">
              <a:lnSpc>
                <a:spcPct val="80000"/>
              </a:lnSpc>
              <a:spcBef>
                <a:spcPts val="0"/>
              </a:spcBef>
              <a:buClr>
                <a:schemeClr val="dk1"/>
              </a:buClr>
              <a:buSzPct val="64705"/>
              <a:buNone/>
            </a:pPr>
            <a:r>
              <a:rPr lang="en-CA" sz="1249" b="1" u="sng" dirty="0" err="1"/>
              <a:t>Gymnique</a:t>
            </a:r>
            <a:r>
              <a:rPr lang="en-CA" sz="1249" b="1" u="sng" dirty="0"/>
              <a:t> </a:t>
            </a:r>
            <a:r>
              <a:rPr lang="en-CA" sz="1249" b="1" u="sng" dirty="0" err="1"/>
              <a:t>ou</a:t>
            </a:r>
            <a:r>
              <a:rPr lang="en-CA" sz="1249" b="1" u="sng" dirty="0"/>
              <a:t> </a:t>
            </a:r>
            <a:r>
              <a:rPr lang="en-CA" sz="1249" b="1" u="sng" dirty="0" err="1"/>
              <a:t>gymnique</a:t>
            </a:r>
            <a:r>
              <a:rPr lang="en-CA" sz="1249" b="1" u="sng" dirty="0"/>
              <a:t>/</a:t>
            </a:r>
            <a:r>
              <a:rPr lang="en-CA" sz="1249" b="1" u="sng" dirty="0" err="1"/>
              <a:t>acro</a:t>
            </a:r>
            <a:r>
              <a:rPr lang="en-CA" sz="1249" b="1" u="sng" dirty="0"/>
              <a:t> (</a:t>
            </a:r>
            <a:r>
              <a:rPr lang="en-CA" sz="1249" b="1" u="sng" dirty="0" err="1"/>
              <a:t>doit</a:t>
            </a:r>
            <a:r>
              <a:rPr lang="en-CA" sz="1249" b="1" u="sng" dirty="0"/>
              <a:t> </a:t>
            </a:r>
            <a:r>
              <a:rPr lang="en-CA" sz="1249" b="1" u="sng" dirty="0" err="1"/>
              <a:t>être</a:t>
            </a:r>
            <a:r>
              <a:rPr lang="en-CA" sz="1249" b="1" u="sng" dirty="0"/>
              <a:t> </a:t>
            </a:r>
            <a:r>
              <a:rPr lang="en-CA" sz="1249" b="1" u="sng" dirty="0" err="1"/>
              <a:t>une</a:t>
            </a:r>
            <a:r>
              <a:rPr lang="en-CA" sz="1249" b="1" u="sng" dirty="0"/>
              <a:t> connection </a:t>
            </a:r>
            <a:r>
              <a:rPr lang="en-CA" sz="1249" b="1" u="sng" dirty="0" err="1"/>
              <a:t>directe</a:t>
            </a:r>
            <a:r>
              <a:rPr lang="en-CA" sz="1249" b="1" u="sng" dirty="0"/>
              <a:t>)</a:t>
            </a:r>
          </a:p>
          <a:p>
            <a:pPr marL="0" indent="-52388">
              <a:lnSpc>
                <a:spcPct val="80000"/>
              </a:lnSpc>
              <a:spcBef>
                <a:spcPts val="0"/>
              </a:spcBef>
              <a:buClr>
                <a:schemeClr val="dk1"/>
              </a:buClr>
              <a:buSzPct val="64705"/>
              <a:buNone/>
            </a:pPr>
            <a:endParaRPr lang="en-CA" sz="1249" dirty="0"/>
          </a:p>
          <a:p>
            <a:pPr marL="0" indent="-52388">
              <a:lnSpc>
                <a:spcPct val="80000"/>
              </a:lnSpc>
              <a:spcBef>
                <a:spcPts val="0"/>
              </a:spcBef>
              <a:buClr>
                <a:schemeClr val="dk1"/>
              </a:buClr>
              <a:buSzPct val="64705"/>
              <a:buNone/>
            </a:pPr>
            <a:r>
              <a:rPr lang="en-CA" sz="1249" dirty="0"/>
              <a:t>	C + D/E		</a:t>
            </a:r>
            <a:r>
              <a:rPr lang="en-CA" sz="1249" dirty="0">
                <a:solidFill>
                  <a:srgbClr val="FF0000"/>
                </a:solidFill>
              </a:rPr>
              <a:t>	</a:t>
            </a:r>
            <a:endParaRPr lang="en-CA" sz="1249" dirty="0">
              <a:solidFill>
                <a:schemeClr val="dk1"/>
              </a:solidFill>
            </a:endParaRPr>
          </a:p>
          <a:p>
            <a:pPr>
              <a:spcBef>
                <a:spcPts val="0"/>
              </a:spcBef>
              <a:buNone/>
            </a:pPr>
            <a:endParaRPr dirty="0"/>
          </a:p>
        </p:txBody>
      </p:sp>
      <p:sp>
        <p:nvSpPr>
          <p:cNvPr id="900" name="Shape 900"/>
          <p:cNvSpPr txBox="1"/>
          <p:nvPr>
            <p:custDataLst>
              <p:tags r:id="rId4"/>
            </p:custDataLst>
          </p:nvPr>
        </p:nvSpPr>
        <p:spPr>
          <a:xfrm>
            <a:off x="228601" y="4312576"/>
            <a:ext cx="6197606" cy="752866"/>
          </a:xfrm>
          <a:prstGeom prst="rect">
            <a:avLst/>
          </a:prstGeom>
          <a:noFill/>
          <a:ln w="9525" cap="flat" cmpd="sng">
            <a:solidFill>
              <a:srgbClr val="000000"/>
            </a:solidFill>
            <a:prstDash val="solid"/>
            <a:round/>
            <a:headEnd type="none" w="med" len="med"/>
            <a:tailEnd type="none" w="med" len="med"/>
          </a:ln>
        </p:spPr>
        <p:txBody>
          <a:bodyPr lIns="68569" tIns="68569" rIns="68569" bIns="68569" anchor="t" anchorCtr="0">
            <a:noAutofit/>
          </a:bodyPr>
          <a:lstStyle/>
          <a:p>
            <a:r>
              <a:rPr lang="en-CA" sz="1600" b="1" dirty="0">
                <a:solidFill>
                  <a:schemeClr val="accent1"/>
                </a:solidFill>
                <a:latin typeface="Trebuchet MS"/>
                <a:sym typeface="Trebuchet MS"/>
              </a:rPr>
              <a:t>JO 9 </a:t>
            </a:r>
            <a:r>
              <a:rPr lang="en-CA" sz="1350" b="1" dirty="0"/>
              <a:t>	tout D/E  + 0.1 </a:t>
            </a:r>
            <a:r>
              <a:rPr lang="en-CA" sz="1350" b="1" u="sng" dirty="0"/>
              <a:t>max </a:t>
            </a:r>
            <a:r>
              <a:rPr lang="en-CA" sz="1350" b="1" dirty="0">
                <a:solidFill>
                  <a:srgbClr val="FF0000"/>
                </a:solidFill>
              </a:rPr>
              <a:t>  (CJO)</a:t>
            </a:r>
            <a:r>
              <a:rPr lang="en-CA" sz="1350" b="1" u="sng" dirty="0"/>
              <a:t/>
            </a:r>
            <a:br>
              <a:rPr lang="en-CA" sz="1350" b="1" u="sng" dirty="0"/>
            </a:br>
            <a:endParaRPr lang="en-CA" sz="1350" b="1" u="sng" dirty="0"/>
          </a:p>
          <a:p>
            <a:r>
              <a:rPr lang="en-CA" sz="1600" b="1" dirty="0">
                <a:solidFill>
                  <a:schemeClr val="accent1"/>
                </a:solidFill>
                <a:latin typeface="Trebuchet MS"/>
              </a:rPr>
              <a:t>JO 10 </a:t>
            </a:r>
            <a:r>
              <a:rPr lang="en-CA" sz="1350" b="1" dirty="0"/>
              <a:t>	tout D  + 0.1	 /    tout  E + 0.2</a:t>
            </a:r>
          </a:p>
        </p:txBody>
      </p:sp>
      <p:sp>
        <p:nvSpPr>
          <p:cNvPr id="6" name="Shape 899">
            <a:extLst>
              <a:ext uri="{FF2B5EF4-FFF2-40B4-BE49-F238E27FC236}">
                <a16:creationId xmlns="" xmlns:a16="http://schemas.microsoft.com/office/drawing/2014/main" id="{6FB632B2-CC8E-427C-893D-CB83493D1949}"/>
              </a:ext>
            </a:extLst>
          </p:cNvPr>
          <p:cNvSpPr txBox="1">
            <a:spLocks/>
          </p:cNvSpPr>
          <p:nvPr>
            <p:custDataLst>
              <p:tags r:id="rId5"/>
            </p:custDataLst>
          </p:nvPr>
        </p:nvSpPr>
        <p:spPr>
          <a:xfrm>
            <a:off x="6629400" y="737160"/>
            <a:ext cx="2438400" cy="2748990"/>
          </a:xfrm>
          <a:prstGeom prst="rect">
            <a:avLst/>
          </a:prstGeom>
          <a:noFill/>
          <a:ln w="9525" cap="flat" cmpd="sng">
            <a:solidFill>
              <a:srgbClr val="000000"/>
            </a:solidFill>
            <a:prstDash val="solid"/>
            <a:round/>
            <a:headEnd type="none" w="med" len="med"/>
            <a:tailEnd type="none" w="med" len="med"/>
          </a:ln>
        </p:spPr>
        <p:txBody>
          <a:bodyPr wrap="square" lIns="68569" tIns="68569" rIns="68569" bIns="68569" anchor="t" anchorCtr="0">
            <a:noAutofit/>
          </a:bodyPr>
          <a:lstStyle>
            <a:lvl1pPr marL="257175" marR="0" lvl="0" indent="-188594" algn="l" rtl="0">
              <a:spcBef>
                <a:spcPts val="750"/>
              </a:spcBef>
              <a:spcAft>
                <a:spcPts val="0"/>
              </a:spcAft>
              <a:buClr>
                <a:schemeClr val="accent1"/>
              </a:buClr>
              <a:buSzPct val="79999"/>
              <a:buFont typeface="Noto Sans Symbols"/>
              <a:buChar char="▶"/>
              <a:defRPr sz="1350" b="0" i="0" u="none" strike="noStrike" cap="none">
                <a:solidFill>
                  <a:srgbClr val="3F3F3F"/>
                </a:solidFill>
                <a:latin typeface="Trebuchet MS"/>
                <a:ea typeface="Trebuchet MS"/>
                <a:cs typeface="Trebuchet MS"/>
                <a:sym typeface="Trebuchet MS"/>
              </a:defRPr>
            </a:lvl1pPr>
            <a:lvl2pPr marL="557213" marR="0" lvl="1" indent="-153352" algn="l" rtl="0">
              <a:spcBef>
                <a:spcPts val="75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2pPr>
            <a:lvl3pPr marL="857250" marR="0" lvl="2" indent="-118110" algn="l" rtl="0">
              <a:spcBef>
                <a:spcPts val="750"/>
              </a:spcBef>
              <a:spcAft>
                <a:spcPts val="0"/>
              </a:spcAft>
              <a:buClr>
                <a:schemeClr val="accent1"/>
              </a:buClr>
              <a:buSzPct val="80000"/>
              <a:buFont typeface="Noto Sans Symbols"/>
              <a:buChar char="▶"/>
              <a:defRPr sz="1050" b="0" i="0" u="none" strike="noStrike" cap="none">
                <a:solidFill>
                  <a:srgbClr val="3F3F3F"/>
                </a:solidFill>
                <a:latin typeface="Trebuchet MS"/>
                <a:ea typeface="Trebuchet MS"/>
                <a:cs typeface="Trebuchet MS"/>
                <a:sym typeface="Trebuchet MS"/>
              </a:defRPr>
            </a:lvl3pPr>
            <a:lvl4pPr marL="1200150" marR="0" lvl="3" indent="-125729" algn="l" rtl="0">
              <a:spcBef>
                <a:spcPts val="750"/>
              </a:spcBef>
              <a:spcAft>
                <a:spcPts val="0"/>
              </a:spcAft>
              <a:buClr>
                <a:schemeClr val="accent1"/>
              </a:buClr>
              <a:buSzPct val="80000"/>
              <a:buFont typeface="Noto Sans Symbols"/>
              <a:buChar char="▶"/>
              <a:defRPr sz="900" b="0" i="0" u="none" strike="noStrike" cap="none">
                <a:solidFill>
                  <a:srgbClr val="3F3F3F"/>
                </a:solidFill>
                <a:latin typeface="Trebuchet MS"/>
                <a:ea typeface="Trebuchet MS"/>
                <a:cs typeface="Trebuchet MS"/>
                <a:sym typeface="Trebuchet MS"/>
              </a:defRPr>
            </a:lvl4pPr>
            <a:lvl5pPr marL="1543050" marR="0" lvl="4" indent="-125729" algn="l" rtl="0">
              <a:spcBef>
                <a:spcPts val="750"/>
              </a:spcBef>
              <a:spcAft>
                <a:spcPts val="0"/>
              </a:spcAft>
              <a:buClr>
                <a:schemeClr val="accent1"/>
              </a:buClr>
              <a:buSzPct val="80000"/>
              <a:buFont typeface="Noto Sans Symbols"/>
              <a:buChar char="▶"/>
              <a:defRPr sz="900" b="0" i="0" u="none" strike="noStrike" cap="none">
                <a:solidFill>
                  <a:srgbClr val="3F3F3F"/>
                </a:solidFill>
                <a:latin typeface="Trebuchet MS"/>
                <a:ea typeface="Trebuchet MS"/>
                <a:cs typeface="Trebuchet MS"/>
                <a:sym typeface="Trebuchet MS"/>
              </a:defRPr>
            </a:lvl5pPr>
            <a:lvl6pPr marL="1885950" marR="0" lvl="5" indent="-125729" algn="l" rtl="0">
              <a:spcBef>
                <a:spcPts val="750"/>
              </a:spcBef>
              <a:spcAft>
                <a:spcPts val="0"/>
              </a:spcAft>
              <a:buClr>
                <a:schemeClr val="accent1"/>
              </a:buClr>
              <a:buSzPct val="80000"/>
              <a:buFont typeface="Noto Sans Symbols"/>
              <a:buChar char="▶"/>
              <a:defRPr sz="900" b="0" i="0" u="none" strike="noStrike" cap="none">
                <a:solidFill>
                  <a:srgbClr val="3F3F3F"/>
                </a:solidFill>
                <a:latin typeface="Trebuchet MS"/>
                <a:ea typeface="Trebuchet MS"/>
                <a:cs typeface="Trebuchet MS"/>
                <a:sym typeface="Trebuchet MS"/>
              </a:defRPr>
            </a:lvl6pPr>
            <a:lvl7pPr marL="2228850" marR="0" lvl="6" indent="-125729" algn="l" rtl="0">
              <a:spcBef>
                <a:spcPts val="750"/>
              </a:spcBef>
              <a:spcAft>
                <a:spcPts val="0"/>
              </a:spcAft>
              <a:buClr>
                <a:schemeClr val="accent1"/>
              </a:buClr>
              <a:buSzPct val="80000"/>
              <a:buFont typeface="Noto Sans Symbols"/>
              <a:buChar char="▶"/>
              <a:defRPr sz="900" b="0" i="0" u="none" strike="noStrike" cap="none">
                <a:solidFill>
                  <a:srgbClr val="3F3F3F"/>
                </a:solidFill>
                <a:latin typeface="Trebuchet MS"/>
                <a:ea typeface="Trebuchet MS"/>
                <a:cs typeface="Trebuchet MS"/>
                <a:sym typeface="Trebuchet MS"/>
              </a:defRPr>
            </a:lvl7pPr>
            <a:lvl8pPr marL="2571750" marR="0" lvl="7" indent="-125730" algn="l" rtl="0">
              <a:spcBef>
                <a:spcPts val="750"/>
              </a:spcBef>
              <a:spcAft>
                <a:spcPts val="0"/>
              </a:spcAft>
              <a:buClr>
                <a:schemeClr val="accent1"/>
              </a:buClr>
              <a:buSzPct val="80000"/>
              <a:buFont typeface="Noto Sans Symbols"/>
              <a:buChar char="▶"/>
              <a:defRPr sz="900" b="0" i="0" u="none" strike="noStrike" cap="none">
                <a:solidFill>
                  <a:srgbClr val="3F3F3F"/>
                </a:solidFill>
                <a:latin typeface="Trebuchet MS"/>
                <a:ea typeface="Trebuchet MS"/>
                <a:cs typeface="Trebuchet MS"/>
                <a:sym typeface="Trebuchet MS"/>
              </a:defRPr>
            </a:lvl8pPr>
            <a:lvl9pPr marL="2914650" marR="0" lvl="8" indent="-125730" algn="l" rtl="0">
              <a:spcBef>
                <a:spcPts val="750"/>
              </a:spcBef>
              <a:spcAft>
                <a:spcPts val="0"/>
              </a:spcAft>
              <a:buClr>
                <a:schemeClr val="accent1"/>
              </a:buClr>
              <a:buSzPct val="80000"/>
              <a:buFont typeface="Noto Sans Symbols"/>
              <a:buChar char="▶"/>
              <a:defRPr sz="900" b="0" i="0" u="none" strike="noStrike" cap="none">
                <a:solidFill>
                  <a:srgbClr val="3F3F3F"/>
                </a:solidFill>
                <a:latin typeface="Trebuchet MS"/>
                <a:ea typeface="Trebuchet MS"/>
                <a:cs typeface="Trebuchet MS"/>
                <a:sym typeface="Trebuchet MS"/>
              </a:defRPr>
            </a:lvl9pPr>
          </a:lstStyle>
          <a:p>
            <a:pPr marL="0" indent="0">
              <a:buSzPct val="100000"/>
              <a:buNone/>
            </a:pPr>
            <a:r>
              <a:rPr lang="fr-CA" sz="1200" u="sng" dirty="0">
                <a:solidFill>
                  <a:schemeClr val="tx1"/>
                </a:solidFill>
              </a:rPr>
              <a:t>Bonus </a:t>
            </a:r>
            <a:r>
              <a:rPr lang="fr-CA" sz="1200" b="1" u="sng" dirty="0">
                <a:solidFill>
                  <a:schemeClr val="tx1"/>
                </a:solidFill>
              </a:rPr>
              <a:t>NON accordé si</a:t>
            </a:r>
            <a:r>
              <a:rPr lang="fr-CA" sz="1200" u="sng" dirty="0">
                <a:solidFill>
                  <a:schemeClr val="tx1"/>
                </a:solidFill>
              </a:rPr>
              <a:t> : </a:t>
            </a:r>
          </a:p>
          <a:p>
            <a:pPr marL="171450" indent="-171450">
              <a:buSzPct val="100000"/>
              <a:buFont typeface="Arial" panose="020B0604020202020204" pitchFamily="34" charset="0"/>
              <a:buChar char="•"/>
            </a:pPr>
            <a:r>
              <a:rPr lang="en-CA" sz="1200" dirty="0">
                <a:solidFill>
                  <a:schemeClr val="tx1"/>
                </a:solidFill>
              </a:rPr>
              <a:t>Chute (</a:t>
            </a:r>
            <a:r>
              <a:rPr lang="fr-CA" sz="1200" dirty="0">
                <a:solidFill>
                  <a:schemeClr val="tx1"/>
                </a:solidFill>
              </a:rPr>
              <a:t>Liaison composée de </a:t>
            </a:r>
            <a:r>
              <a:rPr lang="fr-CA" sz="1200" dirty="0" smtClean="0">
                <a:solidFill>
                  <a:schemeClr val="tx1"/>
                </a:solidFill>
              </a:rPr>
              <a:t>3 ou 4 parties de valeur, </a:t>
            </a:r>
            <a:r>
              <a:rPr lang="fr-CA" sz="1200" dirty="0">
                <a:solidFill>
                  <a:schemeClr val="tx1"/>
                </a:solidFill>
              </a:rPr>
              <a:t>la gymnaste chute dans le dernier élément)</a:t>
            </a:r>
          </a:p>
          <a:p>
            <a:pPr marL="171450" indent="-171450">
              <a:buSzPct val="100000"/>
              <a:buFont typeface="Arial" panose="020B0604020202020204" pitchFamily="34" charset="0"/>
              <a:buChar char="•"/>
            </a:pPr>
            <a:r>
              <a:rPr lang="fr-CA" sz="1200" dirty="0">
                <a:solidFill>
                  <a:schemeClr val="tx1"/>
                </a:solidFill>
              </a:rPr>
              <a:t>Séries avec même liaison</a:t>
            </a:r>
            <a:endParaRPr lang="en-CA" sz="1200" dirty="0">
              <a:solidFill>
                <a:schemeClr val="tx1"/>
              </a:solidFill>
            </a:endParaRPr>
          </a:p>
          <a:p>
            <a:pPr marL="171450" indent="-171450">
              <a:buSzPct val="100000"/>
              <a:buFont typeface="Arial" panose="020B0604020202020204" pitchFamily="34" charset="0"/>
              <a:buChar char="•"/>
            </a:pPr>
            <a:r>
              <a:rPr lang="fr-CA" sz="1200" dirty="0">
                <a:solidFill>
                  <a:schemeClr val="tx1"/>
                </a:solidFill>
              </a:rPr>
              <a:t>L</a:t>
            </a:r>
            <a:r>
              <a:rPr lang="fr-CA" sz="1200" dirty="0" smtClean="0">
                <a:solidFill>
                  <a:schemeClr val="tx1"/>
                </a:solidFill>
              </a:rPr>
              <a:t>orsqu’un </a:t>
            </a:r>
            <a:r>
              <a:rPr lang="fr-CA" sz="1200" dirty="0">
                <a:solidFill>
                  <a:schemeClr val="tx1"/>
                </a:solidFill>
              </a:rPr>
              <a:t>élément </a:t>
            </a:r>
            <a:r>
              <a:rPr lang="fr-CA" sz="1200" dirty="0" smtClean="0">
                <a:solidFill>
                  <a:schemeClr val="tx1"/>
                </a:solidFill>
              </a:rPr>
              <a:t>D </a:t>
            </a:r>
            <a:r>
              <a:rPr lang="fr-CA" sz="1200" dirty="0">
                <a:solidFill>
                  <a:schemeClr val="tx1"/>
                </a:solidFill>
              </a:rPr>
              <a:t>ou </a:t>
            </a:r>
            <a:r>
              <a:rPr lang="fr-CA" sz="1200" dirty="0" smtClean="0">
                <a:solidFill>
                  <a:schemeClr val="tx1"/>
                </a:solidFill>
              </a:rPr>
              <a:t>E </a:t>
            </a:r>
            <a:r>
              <a:rPr lang="fr-CA" sz="1200" dirty="0">
                <a:solidFill>
                  <a:schemeClr val="tx1"/>
                </a:solidFill>
              </a:rPr>
              <a:t>est répété </a:t>
            </a:r>
            <a:r>
              <a:rPr lang="en-CA" sz="1200" dirty="0">
                <a:solidFill>
                  <a:schemeClr val="tx1"/>
                </a:solidFill>
              </a:rPr>
              <a:t>(</a:t>
            </a:r>
            <a:r>
              <a:rPr lang="en-CA" sz="1200" dirty="0" err="1">
                <a:solidFill>
                  <a:schemeClr val="tx1"/>
                </a:solidFill>
              </a:rPr>
              <a:t>même</a:t>
            </a:r>
            <a:r>
              <a:rPr lang="en-CA" sz="1200" dirty="0">
                <a:solidFill>
                  <a:schemeClr val="tx1"/>
                </a:solidFill>
              </a:rPr>
              <a:t> </a:t>
            </a:r>
            <a:r>
              <a:rPr lang="en-CA" sz="1200" dirty="0" err="1">
                <a:solidFill>
                  <a:schemeClr val="tx1"/>
                </a:solidFill>
              </a:rPr>
              <a:t>si</a:t>
            </a:r>
            <a:r>
              <a:rPr lang="en-CA" sz="1200" dirty="0">
                <a:solidFill>
                  <a:schemeClr val="tx1"/>
                </a:solidFill>
              </a:rPr>
              <a:t> la liaison </a:t>
            </a:r>
            <a:r>
              <a:rPr lang="en-CA" sz="1200" dirty="0" err="1">
                <a:solidFill>
                  <a:schemeClr val="tx1"/>
                </a:solidFill>
              </a:rPr>
              <a:t>avant</a:t>
            </a:r>
            <a:r>
              <a:rPr lang="en-CA" sz="1200" dirty="0">
                <a:solidFill>
                  <a:schemeClr val="tx1"/>
                </a:solidFill>
              </a:rPr>
              <a:t>/après </a:t>
            </a:r>
            <a:r>
              <a:rPr lang="en-CA" sz="1200" dirty="0" err="1">
                <a:solidFill>
                  <a:schemeClr val="tx1"/>
                </a:solidFill>
              </a:rPr>
              <a:t>est</a:t>
            </a:r>
            <a:r>
              <a:rPr lang="en-CA" sz="1200" dirty="0">
                <a:solidFill>
                  <a:schemeClr val="tx1"/>
                </a:solidFill>
              </a:rPr>
              <a:t> </a:t>
            </a:r>
            <a:r>
              <a:rPr lang="en-CA" sz="1200" dirty="0" err="1">
                <a:solidFill>
                  <a:schemeClr val="tx1"/>
                </a:solidFill>
              </a:rPr>
              <a:t>différente</a:t>
            </a:r>
            <a:r>
              <a:rPr lang="en-CA" sz="1200" dirty="0">
                <a:solidFill>
                  <a:schemeClr val="tx1"/>
                </a:solidFill>
              </a:rPr>
              <a:t>)</a:t>
            </a:r>
          </a:p>
          <a:p>
            <a:pPr marL="171450" indent="-171450">
              <a:buSzPct val="100000"/>
              <a:buFont typeface="Arial" panose="020B0604020202020204" pitchFamily="34" charset="0"/>
              <a:buChar char="•"/>
            </a:pPr>
            <a:r>
              <a:rPr lang="fr-CA" sz="1200" dirty="0">
                <a:solidFill>
                  <a:schemeClr val="tx1"/>
                </a:solidFill>
              </a:rPr>
              <a:t>J</a:t>
            </a:r>
            <a:r>
              <a:rPr lang="en-CA" sz="1200" dirty="0">
                <a:solidFill>
                  <a:schemeClr val="tx1"/>
                </a:solidFill>
              </a:rPr>
              <a:t>O 9 – </a:t>
            </a:r>
            <a:r>
              <a:rPr lang="en-CA" sz="1200" dirty="0" err="1">
                <a:solidFill>
                  <a:schemeClr val="tx1"/>
                </a:solidFill>
              </a:rPr>
              <a:t>éléments</a:t>
            </a:r>
            <a:r>
              <a:rPr lang="en-CA" sz="1200" dirty="0">
                <a:solidFill>
                  <a:schemeClr val="tx1"/>
                </a:solidFill>
              </a:rPr>
              <a:t> </a:t>
            </a:r>
            <a:r>
              <a:rPr lang="en-CA" sz="1200" dirty="0" err="1">
                <a:solidFill>
                  <a:schemeClr val="tx1"/>
                </a:solidFill>
              </a:rPr>
              <a:t>interdits</a:t>
            </a:r>
            <a:endParaRPr lang="en-CA" sz="1200" dirty="0">
              <a:solidFill>
                <a:schemeClr val="tx1"/>
              </a:solidFill>
            </a:endParaRPr>
          </a:p>
          <a:p>
            <a:pPr marL="171450" indent="-171450">
              <a:lnSpc>
                <a:spcPct val="80000"/>
              </a:lnSpc>
              <a:spcBef>
                <a:spcPts val="0"/>
              </a:spcBef>
              <a:buClr>
                <a:schemeClr val="dk1"/>
              </a:buClr>
              <a:buSzPct val="64705"/>
            </a:pPr>
            <a:endParaRPr lang="en-CA" sz="1200" kern="0" dirty="0">
              <a:solidFill>
                <a:srgbClr val="000000"/>
              </a:solidFill>
            </a:endParaRPr>
          </a:p>
          <a:p>
            <a:pPr>
              <a:spcBef>
                <a:spcPts val="0"/>
              </a:spcBef>
              <a:buFont typeface="Noto Sans Symbols"/>
              <a:buNone/>
            </a:pPr>
            <a:endParaRPr lang="en-CA" kern="0" dirty="0"/>
          </a:p>
        </p:txBody>
      </p:sp>
    </p:spTree>
    <p:extLst>
      <p:ext uri="{BB962C8B-B14F-4D97-AF65-F5344CB8AC3E}">
        <p14:creationId xmlns:p14="http://schemas.microsoft.com/office/powerpoint/2010/main" val="1788742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fr-CA" b="1" spc="-5" dirty="0"/>
              <a:t>Déductions générales</a:t>
            </a:r>
            <a:endParaRPr b="1" spc="-5" dirty="0"/>
          </a:p>
        </p:txBody>
      </p:sp>
      <p:sp>
        <p:nvSpPr>
          <p:cNvPr id="4" name="object 4"/>
          <p:cNvSpPr txBox="1"/>
          <p:nvPr>
            <p:custDataLst>
              <p:tags r:id="rId3"/>
            </p:custDataLst>
          </p:nvPr>
        </p:nvSpPr>
        <p:spPr>
          <a:xfrm>
            <a:off x="488291" y="911740"/>
            <a:ext cx="8167415" cy="4088299"/>
          </a:xfrm>
          <a:prstGeom prst="rect">
            <a:avLst/>
          </a:prstGeom>
        </p:spPr>
        <p:txBody>
          <a:bodyPr vert="horz" wrap="square" lIns="0" tIns="0" rIns="0" bIns="0" rtlCol="0">
            <a:spAutoFit/>
          </a:bodyPr>
          <a:lstStyle/>
          <a:p>
            <a:pPr marL="12700">
              <a:lnSpc>
                <a:spcPct val="100000"/>
              </a:lnSpc>
            </a:pPr>
            <a:r>
              <a:rPr lang="fr-CA" sz="2100" b="1" spc="-5" dirty="0">
                <a:solidFill>
                  <a:srgbClr val="90C126"/>
                </a:solidFill>
                <a:latin typeface="Trebuchet MS" panose="020B0603020202020204" pitchFamily="34" charset="0"/>
                <a:cs typeface="Trebuchet MS"/>
              </a:rPr>
              <a:t>Fautes </a:t>
            </a:r>
            <a:r>
              <a:rPr lang="fr-CA" sz="2100" b="1" spc="-5" dirty="0" smtClean="0">
                <a:solidFill>
                  <a:srgbClr val="90C126"/>
                </a:solidFill>
                <a:latin typeface="Trebuchet MS" panose="020B0603020202020204" pitchFamily="34" charset="0"/>
                <a:cs typeface="Trebuchet MS"/>
              </a:rPr>
              <a:t>moyennes</a:t>
            </a:r>
            <a:r>
              <a:rPr lang="en-CA" sz="2100" b="1" spc="-5" dirty="0" smtClean="0">
                <a:solidFill>
                  <a:srgbClr val="90C126"/>
                </a:solidFill>
                <a:latin typeface="Trebuchet MS" panose="020B0603020202020204" pitchFamily="34" charset="0"/>
                <a:cs typeface="Trebuchet MS"/>
              </a:rPr>
              <a:t> </a:t>
            </a:r>
            <a:r>
              <a:rPr lang="en-CA" sz="2100" b="1" spc="-5" dirty="0">
                <a:solidFill>
                  <a:srgbClr val="90C126"/>
                </a:solidFill>
                <a:latin typeface="Trebuchet MS" panose="020B0603020202020204" pitchFamily="34" charset="0"/>
                <a:cs typeface="Trebuchet MS"/>
              </a:rPr>
              <a:t>–</a:t>
            </a:r>
            <a:r>
              <a:rPr sz="2100" b="1" spc="-5" dirty="0">
                <a:solidFill>
                  <a:srgbClr val="90C126"/>
                </a:solidFill>
                <a:latin typeface="Trebuchet MS" panose="020B0603020202020204" pitchFamily="34" charset="0"/>
                <a:cs typeface="Trebuchet MS"/>
              </a:rPr>
              <a:t> </a:t>
            </a:r>
            <a:r>
              <a:rPr lang="en-CA" sz="2100" b="1" spc="-5" dirty="0" err="1">
                <a:solidFill>
                  <a:srgbClr val="90C126"/>
                </a:solidFill>
                <a:latin typeface="Trebuchet MS" panose="020B0603020202020204" pitchFamily="34" charset="0"/>
                <a:cs typeface="Trebuchet MS"/>
              </a:rPr>
              <a:t>jusqu’à</a:t>
            </a:r>
            <a:r>
              <a:rPr lang="en-CA" sz="2100" b="1" spc="-5" dirty="0">
                <a:solidFill>
                  <a:srgbClr val="90C126"/>
                </a:solidFill>
                <a:latin typeface="Trebuchet MS" panose="020B0603020202020204" pitchFamily="34" charset="0"/>
                <a:cs typeface="Trebuchet MS"/>
              </a:rPr>
              <a:t> 0.2</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500" spc="15" dirty="0">
                <a:latin typeface="Trebuchet MS" panose="020B0603020202020204" pitchFamily="34" charset="0"/>
                <a:cs typeface="MS PGothic"/>
              </a:rPr>
              <a:t>▶	</a:t>
            </a:r>
            <a:r>
              <a:rPr lang="en-CA" sz="1500" spc="-5" dirty="0">
                <a:latin typeface="Trebuchet MS" panose="020B0603020202020204" pitchFamily="34" charset="0"/>
                <a:cs typeface="MS PGothic"/>
              </a:rPr>
              <a:t>Jambes </a:t>
            </a:r>
            <a:r>
              <a:rPr lang="en-CA" sz="1500" spc="-5" dirty="0" err="1">
                <a:latin typeface="Trebuchet MS" panose="020B0603020202020204" pitchFamily="34" charset="0"/>
                <a:cs typeface="MS PGothic"/>
              </a:rPr>
              <a:t>ou</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genoux</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écartés</a:t>
            </a:r>
            <a:endParaRPr lang="en-CA" sz="1500" spc="-5" dirty="0">
              <a:latin typeface="Trebuchet MS" panose="020B0603020202020204" pitchFamily="34" charset="0"/>
              <a:cs typeface="MS PGothic"/>
            </a:endParaRPr>
          </a:p>
          <a:p>
            <a:pPr marL="406400">
              <a:lnSpc>
                <a:spcPct val="100000"/>
              </a:lnSpc>
              <a:spcBef>
                <a:spcPts val="98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Amplitude insuffisante lorsque requis (éléments gymniques/</a:t>
            </a:r>
            <a:r>
              <a:rPr lang="fr-CA" sz="1500" spc="-5" dirty="0" err="1">
                <a:latin typeface="Trebuchet MS" panose="020B0603020202020204" pitchFamily="34" charset="0"/>
                <a:cs typeface="MS PGothic"/>
              </a:rPr>
              <a:t>acro</a:t>
            </a:r>
            <a:r>
              <a:rPr lang="fr-CA" sz="1500" spc="-5" dirty="0">
                <a:latin typeface="Trebuchet MS" panose="020B0603020202020204" pitchFamily="34" charset="0"/>
                <a:cs typeface="MS PGothic"/>
              </a:rPr>
              <a:t> sans envol)</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trouvé</a:t>
            </a:r>
            <a:r>
              <a:rPr lang="en-CA" sz="1300" spc="-5" dirty="0">
                <a:latin typeface="Trebuchet MS" panose="020B0603020202020204" pitchFamily="34" charset="0"/>
                <a:cs typeface="MS PGothic"/>
              </a:rPr>
              <a:t> a la section de </a:t>
            </a:r>
            <a:r>
              <a:rPr lang="en-CA" sz="1300" spc="-5" dirty="0" err="1">
                <a:latin typeface="Trebuchet MS" panose="020B0603020202020204" pitchFamily="34" charset="0"/>
                <a:cs typeface="MS PGothic"/>
              </a:rPr>
              <a:t>poutre</a:t>
            </a:r>
            <a:r>
              <a:rPr lang="en-CA" sz="1300" spc="-5" dirty="0">
                <a:latin typeface="Trebuchet MS" panose="020B0603020202020204" pitchFamily="34" charset="0"/>
                <a:cs typeface="MS PGothic"/>
              </a:rPr>
              <a:t> et sol) </a:t>
            </a:r>
            <a:endParaRPr sz="1300" u="sng" dirty="0">
              <a:latin typeface="Trebuchet MS" panose="020B0603020202020204" pitchFamily="34" charset="0"/>
              <a:cs typeface="Trebuchet MS"/>
            </a:endParaRPr>
          </a:p>
          <a:p>
            <a:pPr marL="387350">
              <a:lnSpc>
                <a:spcPct val="100000"/>
              </a:lnSpc>
              <a:spcBef>
                <a:spcPts val="1005"/>
              </a:spcBef>
              <a:tabLst>
                <a:tab pos="691515" algn="l"/>
              </a:tabLst>
            </a:pPr>
            <a:r>
              <a:rPr lang="en-CA" sz="1500" spc="15" dirty="0">
                <a:latin typeface="Trebuchet MS" panose="020B0603020202020204" pitchFamily="34" charset="0"/>
                <a:cs typeface="MS PGothic"/>
              </a:rPr>
              <a:t>▶	</a:t>
            </a:r>
            <a:r>
              <a:rPr lang="en-CA" sz="1500" spc="-5" dirty="0" err="1">
                <a:latin typeface="Trebuchet MS" panose="020B0603020202020204" pitchFamily="34" charset="0"/>
                <a:cs typeface="MS PGothic"/>
              </a:rPr>
              <a:t>manque</a:t>
            </a:r>
            <a:r>
              <a:rPr lang="en-CA" sz="1500" spc="-5" dirty="0">
                <a:latin typeface="Trebuchet MS" panose="020B0603020202020204" pitchFamily="34" charset="0"/>
                <a:cs typeface="MS PGothic"/>
              </a:rPr>
              <a:t> de </a:t>
            </a:r>
            <a:r>
              <a:rPr lang="en-CA" sz="1500" spc="-5" dirty="0" err="1">
                <a:latin typeface="Trebuchet MS" panose="020B0603020202020204" pitchFamily="34" charset="0"/>
                <a:cs typeface="MS PGothic"/>
              </a:rPr>
              <a:t>précision</a:t>
            </a:r>
            <a:r>
              <a:rPr lang="en-CA" sz="1500" spc="-5" dirty="0">
                <a:latin typeface="Trebuchet MS" panose="020B0603020202020204" pitchFamily="34" charset="0"/>
                <a:cs typeface="MS PGothic"/>
              </a:rPr>
              <a:t> dans les positions du corps (</a:t>
            </a:r>
            <a:r>
              <a:rPr lang="en-CA" sz="1500" spc="-5" dirty="0" err="1">
                <a:latin typeface="Trebuchet MS" panose="020B0603020202020204" pitchFamily="34" charset="0"/>
                <a:cs typeface="MS PGothic"/>
              </a:rPr>
              <a:t>groupé</a:t>
            </a:r>
            <a:r>
              <a:rPr lang="en-CA" sz="1500" spc="-5" dirty="0">
                <a:latin typeface="Trebuchet MS" panose="020B0603020202020204" pitchFamily="34" charset="0"/>
                <a:cs typeface="MS PGothic"/>
              </a:rPr>
              <a:t>/</a:t>
            </a:r>
            <a:r>
              <a:rPr lang="en-CA" sz="1500" spc="-5" dirty="0" err="1">
                <a:latin typeface="Trebuchet MS" panose="020B0603020202020204" pitchFamily="34" charset="0"/>
                <a:cs typeface="MS PGothic"/>
              </a:rPr>
              <a:t>carpé</a:t>
            </a:r>
            <a:r>
              <a:rPr lang="en-CA" sz="1500" spc="-5" dirty="0">
                <a:latin typeface="Trebuchet MS" panose="020B0603020202020204" pitchFamily="34" charset="0"/>
                <a:cs typeface="MS PGothic"/>
              </a:rPr>
              <a:t>/</a:t>
            </a:r>
            <a:r>
              <a:rPr lang="en-CA" sz="1500" spc="-5" dirty="0" err="1">
                <a:latin typeface="Trebuchet MS" panose="020B0603020202020204" pitchFamily="34" charset="0"/>
                <a:cs typeface="MS PGothic"/>
              </a:rPr>
              <a:t>tendue</a:t>
            </a:r>
            <a:r>
              <a:rPr lang="en-CA" sz="1500" spc="-5" dirty="0">
                <a:latin typeface="Trebuchet MS" panose="020B0603020202020204" pitchFamily="34" charset="0"/>
                <a:cs typeface="MS PGothic"/>
              </a:rPr>
              <a:t>)</a:t>
            </a:r>
            <a:endParaRPr sz="1500" u="sng" dirty="0">
              <a:latin typeface="Trebuchet MS" panose="020B0603020202020204" pitchFamily="34" charset="0"/>
              <a:cs typeface="Trebuchet MS"/>
            </a:endParaRPr>
          </a:p>
          <a:p>
            <a:pPr marL="40640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Manque de maintien de la position du corps tendu (Fermeture trop tôt)</a:t>
            </a:r>
          </a:p>
          <a:p>
            <a:pPr marL="406400">
              <a:lnSpc>
                <a:spcPct val="100000"/>
              </a:lnSpc>
              <a:spcBef>
                <a:spcPts val="1005"/>
              </a:spcBef>
              <a:tabLst>
                <a:tab pos="691515" algn="l"/>
              </a:tabLst>
            </a:pPr>
            <a:r>
              <a:rPr lang="en-CA" sz="1500" spc="15" dirty="0">
                <a:latin typeface="Trebuchet MS" panose="020B0603020202020204" pitchFamily="34" charset="0"/>
                <a:cs typeface="MS PGothic"/>
              </a:rPr>
              <a:t>▶	</a:t>
            </a:r>
            <a:r>
              <a:rPr lang="en-CA" sz="1500" spc="-5" dirty="0">
                <a:latin typeface="Trebuchet MS" panose="020B0603020202020204" pitchFamily="34" charset="0"/>
                <a:cs typeface="MS PGothic"/>
              </a:rPr>
              <a:t>Tour/</a:t>
            </a:r>
            <a:r>
              <a:rPr lang="en-CA" sz="1500" spc="-5" dirty="0" err="1">
                <a:latin typeface="Trebuchet MS" panose="020B0603020202020204" pitchFamily="34" charset="0"/>
                <a:cs typeface="MS PGothic"/>
              </a:rPr>
              <a:t>vrille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incomplète</a:t>
            </a:r>
            <a:endParaRPr lang="en-CA" sz="1500" spc="-5" dirty="0">
              <a:latin typeface="Trebuchet MS" panose="020B0603020202020204" pitchFamily="34" charset="0"/>
              <a:cs typeface="MS PGothic"/>
            </a:endParaRPr>
          </a:p>
          <a:p>
            <a:pPr marL="406400">
              <a:lnSpc>
                <a:spcPct val="100000"/>
              </a:lnSpc>
              <a:spcBef>
                <a:spcPts val="100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Position du corps incorrecte à la réception</a:t>
            </a:r>
          </a:p>
          <a:p>
            <a:pPr marL="406400">
              <a:lnSpc>
                <a:spcPct val="100000"/>
              </a:lnSpc>
              <a:spcBef>
                <a:spcPts val="100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Mouvements supplémentaires du tronc pour maintenir l’équilibre/contrôle à la réception des sorties aux barres, à la poutre et pour les éléments </a:t>
            </a:r>
            <a:r>
              <a:rPr lang="fr-CA" sz="1500" spc="-5" dirty="0" err="1">
                <a:latin typeface="Trebuchet MS" panose="020B0603020202020204" pitchFamily="34" charset="0"/>
                <a:cs typeface="MS PGothic"/>
              </a:rPr>
              <a:t>acro</a:t>
            </a:r>
            <a:r>
              <a:rPr lang="fr-CA" sz="1500" spc="-5" dirty="0">
                <a:latin typeface="Trebuchet MS" panose="020B0603020202020204" pitchFamily="34" charset="0"/>
                <a:cs typeface="MS PGothic"/>
              </a:rPr>
              <a:t> au sol </a:t>
            </a:r>
            <a:r>
              <a:rPr lang="en-CA" sz="1500" spc="-5" dirty="0">
                <a:latin typeface="Trebuchet MS" panose="020B0603020202020204" pitchFamily="34" charset="0"/>
                <a:cs typeface="MS PGothic"/>
              </a:rPr>
              <a:t/>
            </a:r>
            <a:br>
              <a:rPr lang="en-CA" sz="1500"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S’applique aux réceptions « piles » avec mouvements du tronc pour ne pas faire de pas) </a:t>
            </a:r>
          </a:p>
          <a:p>
            <a:pPr marL="406400">
              <a:lnSpc>
                <a:spcPct val="100000"/>
              </a:lnSpc>
              <a:spcBef>
                <a:spcPts val="100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Grand pas ou sursaut à la réception (approximativement 1 mètre ou plus)</a:t>
            </a:r>
            <a:r>
              <a:rPr sz="1500" spc="-5" dirty="0">
                <a:latin typeface="Trebuchet MS" panose="020B0603020202020204" pitchFamily="34" charset="0"/>
                <a:cs typeface="Trebuchet MS"/>
              </a:rPr>
              <a:t>– </a:t>
            </a:r>
            <a:r>
              <a:rPr sz="1500" u="sng" spc="-5" dirty="0">
                <a:latin typeface="Trebuchet MS" panose="020B0603020202020204" pitchFamily="34" charset="0"/>
                <a:cs typeface="Trebuchet MS"/>
              </a:rPr>
              <a:t>0.</a:t>
            </a:r>
            <a:r>
              <a:rPr lang="en-CA" sz="1500" u="sng" spc="-5" dirty="0">
                <a:latin typeface="Trebuchet MS" panose="020B0603020202020204" pitchFamily="34" charset="0"/>
                <a:cs typeface="Trebuchet MS"/>
              </a:rPr>
              <a:t>2</a:t>
            </a:r>
            <a:r>
              <a:rPr sz="1500" spc="-5" dirty="0">
                <a:latin typeface="Trebuchet MS" panose="020B0603020202020204" pitchFamily="34" charset="0"/>
                <a:cs typeface="Trebuchet MS"/>
              </a:rPr>
              <a:t> </a:t>
            </a:r>
            <a:r>
              <a:rPr lang="en-CA" sz="1500" spc="-5" dirty="0" err="1">
                <a:latin typeface="Trebuchet MS" panose="020B0603020202020204" pitchFamily="34" charset="0"/>
                <a:cs typeface="Trebuchet MS"/>
              </a:rPr>
              <a:t>chaque</a:t>
            </a:r>
            <a:r>
              <a:rPr lang="en-CA" sz="1500" spc="-5" dirty="0">
                <a:latin typeface="Trebuchet MS" panose="020B0603020202020204" pitchFamily="34" charset="0"/>
                <a:cs typeface="Trebuchet MS"/>
              </a:rPr>
              <a:t> (</a:t>
            </a:r>
            <a:r>
              <a:rPr lang="en-CA" sz="1500" spc="-5" dirty="0" err="1">
                <a:latin typeface="Trebuchet MS" panose="020B0603020202020204" pitchFamily="34" charset="0"/>
                <a:cs typeface="Trebuchet MS"/>
              </a:rPr>
              <a:t>jusqu’à</a:t>
            </a:r>
            <a:r>
              <a:rPr lang="en-CA" sz="1500" spc="-5" dirty="0">
                <a:latin typeface="Trebuchet MS" panose="020B0603020202020204" pitchFamily="34" charset="0"/>
                <a:cs typeface="Trebuchet MS"/>
              </a:rPr>
              <a:t> un max. </a:t>
            </a:r>
            <a:r>
              <a:rPr sz="1500" u="sng" spc="-5" dirty="0">
                <a:latin typeface="Trebuchet MS" panose="020B0603020202020204" pitchFamily="34" charset="0"/>
                <a:cs typeface="Trebuchet MS"/>
              </a:rPr>
              <a:t>0.4</a:t>
            </a:r>
            <a:r>
              <a:rPr sz="1500" spc="-5" dirty="0">
                <a:latin typeface="Trebuchet MS" panose="020B0603020202020204" pitchFamily="34" charset="0"/>
                <a:cs typeface="Trebuchet MS"/>
              </a:rPr>
              <a:t>)</a:t>
            </a:r>
            <a:endParaRPr sz="1500" dirty="0">
              <a:latin typeface="Trebuchet MS" panose="020B0603020202020204" pitchFamily="34" charset="0"/>
              <a:cs typeface="Trebuchet MS"/>
            </a:endParaRPr>
          </a:p>
        </p:txBody>
      </p:sp>
    </p:spTree>
    <p:extLst>
      <p:ext uri="{BB962C8B-B14F-4D97-AF65-F5344CB8AC3E}">
        <p14:creationId xmlns:p14="http://schemas.microsoft.com/office/powerpoint/2010/main" val="5112183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228601" y="917805"/>
            <a:ext cx="7848600"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a:t>
            </a:r>
            <a:r>
              <a:rPr lang="en-CA" sz="2300" b="1" spc="-10" dirty="0">
                <a:solidFill>
                  <a:srgbClr val="90C126"/>
                </a:solidFill>
                <a:latin typeface="Trebuchet MS" panose="020B0603020202020204" pitchFamily="34" charset="0"/>
                <a:cs typeface="MS PGothic"/>
              </a:rPr>
              <a:t> de composition– </a:t>
            </a: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8-9-10</a:t>
            </a:r>
            <a:endParaRPr lang="en-CA" sz="1700" spc="-5" dirty="0">
              <a:solidFill>
                <a:srgbClr val="3F3F3F"/>
              </a:solidFill>
              <a:latin typeface="Trebuchet MS" panose="020B0603020202020204" pitchFamily="34" charset="0"/>
              <a:cs typeface="MS PGothic"/>
            </a:endParaRP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986885854"/>
              </p:ext>
            </p:extLst>
          </p:nvPr>
        </p:nvGraphicFramePr>
        <p:xfrm>
          <a:off x="762000" y="1488305"/>
          <a:ext cx="6324600" cy="3574084"/>
        </p:xfrm>
        <a:graphic>
          <a:graphicData uri="http://schemas.openxmlformats.org/drawingml/2006/table">
            <a:tbl>
              <a:tblPr firstRow="1" bandRow="1">
                <a:tableStyleId>{8799B23B-EC83-4686-B30A-512413B5E67A}</a:tableStyleId>
              </a:tblPr>
              <a:tblGrid>
                <a:gridCol w="51054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tblGrid>
              <a:tr h="316382">
                <a:tc>
                  <a:txBody>
                    <a:bodyPr/>
                    <a:lstStyle/>
                    <a:p>
                      <a:r>
                        <a:rPr lang="fr-CA" sz="1100" b="0" baseline="0" dirty="0">
                          <a:latin typeface="Trebuchet MS" panose="020B0603020202020204" pitchFamily="34" charset="0"/>
                        </a:rPr>
                        <a:t>U</a:t>
                      </a:r>
                      <a:r>
                        <a:rPr lang="fr-CA" sz="1100" b="0" baseline="0" dirty="0" smtClean="0">
                          <a:latin typeface="Trebuchet MS" panose="020B0603020202020204" pitchFamily="34" charset="0"/>
                        </a:rPr>
                        <a:t>tilisation </a:t>
                      </a:r>
                      <a:r>
                        <a:rPr lang="fr-CA" sz="1100" b="0" baseline="0" dirty="0">
                          <a:latin typeface="Trebuchet MS" panose="020B0603020202020204" pitchFamily="34" charset="0"/>
                        </a:rPr>
                        <a:t>insuffisante de </a:t>
                      </a:r>
                      <a:r>
                        <a:rPr lang="fr-CA" sz="1100" b="0" baseline="0" dirty="0" smtClean="0">
                          <a:latin typeface="Trebuchet MS" panose="020B0603020202020204" pitchFamily="34" charset="0"/>
                        </a:rPr>
                        <a:t>la surface du </a:t>
                      </a:r>
                      <a:r>
                        <a:rPr lang="fr-CA" sz="1100" b="0" baseline="0" dirty="0">
                          <a:latin typeface="Trebuchet MS" panose="020B0603020202020204" pitchFamily="34" charset="0"/>
                        </a:rPr>
                        <a:t>sol</a:t>
                      </a:r>
                      <a:endParaRPr lang="en-CA" sz="1100" b="0" baseline="0" dirty="0">
                        <a:latin typeface="Trebuchet MS" panose="020B0603020202020204" pitchFamily="34" charset="0"/>
                      </a:endParaRPr>
                    </a:p>
                  </a:txBody>
                  <a:tcPr/>
                </a:tc>
                <a:tc>
                  <a:txBody>
                    <a:bodyPr/>
                    <a:lstStyle/>
                    <a:p>
                      <a:r>
                        <a:rPr lang="en-CA" sz="1100" dirty="0" err="1" smtClean="0">
                          <a:latin typeface="Trebuchet MS" panose="020B0603020202020204" pitchFamily="34" charset="0"/>
                        </a:rPr>
                        <a:t>Jusqu’à</a:t>
                      </a:r>
                      <a:r>
                        <a:rPr lang="en-CA" sz="1100" dirty="0" smtClean="0">
                          <a:latin typeface="Trebuchet MS" panose="020B0603020202020204" pitchFamily="34" charset="0"/>
                        </a:rPr>
                        <a:t>  </a:t>
                      </a:r>
                      <a:r>
                        <a:rPr lang="en-CA" sz="1100" b="0" u="none" baseline="0" dirty="0">
                          <a:latin typeface="Trebuchet MS" panose="020B0603020202020204" pitchFamily="34" charset="0"/>
                        </a:rPr>
                        <a:t>0.1</a:t>
                      </a:r>
                      <a:endParaRPr lang="en-CA" sz="1100" b="0" u="none" dirty="0">
                        <a:latin typeface="Trebuchet MS" panose="020B0603020202020204" pitchFamily="34" charset="0"/>
                      </a:endParaRPr>
                    </a:p>
                  </a:txBody>
                  <a:tcPr/>
                </a:tc>
                <a:extLst>
                  <a:ext uri="{0D108BD9-81ED-4DB2-BD59-A6C34878D82A}">
                    <a16:rowId xmlns="" xmlns:a16="http://schemas.microsoft.com/office/drawing/2014/main" val="10000"/>
                  </a:ext>
                </a:extLst>
              </a:tr>
              <a:tr h="316382">
                <a:tc>
                  <a:txBody>
                    <a:bodyPr/>
                    <a:lstStyle/>
                    <a:p>
                      <a:r>
                        <a:rPr lang="fr-CA" sz="1100" b="0" baseline="0" dirty="0">
                          <a:latin typeface="Trebuchet MS" panose="020B0603020202020204" pitchFamily="34" charset="0"/>
                        </a:rPr>
                        <a:t>M</a:t>
                      </a:r>
                      <a:r>
                        <a:rPr lang="fr-CA" sz="1100" b="0" baseline="0" dirty="0" smtClean="0">
                          <a:latin typeface="Trebuchet MS" panose="020B0603020202020204" pitchFamily="34" charset="0"/>
                        </a:rPr>
                        <a:t>anque </a:t>
                      </a:r>
                      <a:r>
                        <a:rPr lang="fr-CA" sz="1100" b="0" baseline="0" dirty="0">
                          <a:latin typeface="Trebuchet MS" panose="020B0603020202020204" pitchFamily="34" charset="0"/>
                        </a:rPr>
                        <a:t>de variété dans le choix des éléments acrobatiques</a:t>
                      </a:r>
                      <a:r>
                        <a:rPr lang="en-CA" sz="1100" b="0" u="none" baseline="0" dirty="0">
                          <a:latin typeface="Trebuchet MS" panose="020B0603020202020204" pitchFamily="34" charset="0"/>
                        </a:rPr>
                        <a:t>failure to n</a:t>
                      </a:r>
                      <a:r>
                        <a:rPr lang="fr-CA" sz="1100" b="0" u="none" baseline="0" dirty="0">
                          <a:latin typeface="Trebuchet MS" panose="020B0603020202020204" pitchFamily="34" charset="0"/>
                        </a:rPr>
                        <a:t>e pas exécuter de saltos ou renversements libres dans deux directions</a:t>
                      </a:r>
                      <a:endParaRPr lang="en-CA" sz="1100" b="0" i="1" u="none" baseline="0" dirty="0">
                        <a:latin typeface="Trebuchet MS" panose="020B0603020202020204" pitchFamily="34" charset="0"/>
                      </a:endParaRPr>
                    </a:p>
                  </a:txBody>
                  <a:tcPr/>
                </a:tc>
                <a:tc>
                  <a:txBody>
                    <a:bodyPr/>
                    <a:lstStyle/>
                    <a:p>
                      <a:r>
                        <a:rPr lang="en-CA" sz="1100" b="0" u="sng" dirty="0">
                          <a:latin typeface="Trebuchet MS" panose="020B0603020202020204" pitchFamily="34" charset="0"/>
                        </a:rPr>
                        <a:t>0.1</a:t>
                      </a:r>
                    </a:p>
                  </a:txBody>
                  <a:tcPr/>
                </a:tc>
                <a:extLst>
                  <a:ext uri="{0D108BD9-81ED-4DB2-BD59-A6C34878D82A}">
                    <a16:rowId xmlns="" xmlns:a16="http://schemas.microsoft.com/office/drawing/2014/main" val="10001"/>
                  </a:ext>
                </a:extLst>
              </a:tr>
              <a:tr h="301142">
                <a:tc>
                  <a:txBody>
                    <a:bodyPr/>
                    <a:lstStyle/>
                    <a:p>
                      <a:r>
                        <a:rPr lang="fr-CA" sz="1100" baseline="0" dirty="0">
                          <a:latin typeface="Trebuchet MS" panose="020B0603020202020204" pitchFamily="34" charset="0"/>
                        </a:rPr>
                        <a:t>M</a:t>
                      </a:r>
                      <a:r>
                        <a:rPr lang="fr-CA" sz="1100" baseline="0" dirty="0" smtClean="0">
                          <a:latin typeface="Trebuchet MS" panose="020B0603020202020204" pitchFamily="34" charset="0"/>
                        </a:rPr>
                        <a:t>anque </a:t>
                      </a:r>
                      <a:r>
                        <a:rPr lang="fr-CA" sz="1100" baseline="0" dirty="0">
                          <a:latin typeface="Trebuchet MS" panose="020B0603020202020204" pitchFamily="34" charset="0"/>
                        </a:rPr>
                        <a:t>de variété dans le choix des éléments gymniques</a:t>
                      </a:r>
                    </a:p>
                    <a:p>
                      <a:pPr marL="171450" indent="-171450">
                        <a:buFontTx/>
                        <a:buChar char="-"/>
                      </a:pPr>
                      <a:r>
                        <a:rPr lang="fr-CA" sz="1100" baseline="0" dirty="0">
                          <a:latin typeface="Trebuchet MS" panose="020B0603020202020204" pitchFamily="34" charset="0"/>
                        </a:rPr>
                        <a:t>utilisation abusive d’éléments gymniques ayant la même forme (position du corps)</a:t>
                      </a:r>
                    </a:p>
                    <a:p>
                      <a:pPr marL="171450" indent="-171450">
                        <a:buFontTx/>
                        <a:buChar char="-"/>
                      </a:pPr>
                      <a:r>
                        <a:rPr lang="fr-CA" sz="1100" baseline="0" dirty="0">
                          <a:latin typeface="Trebuchet MS" panose="020B0603020202020204" pitchFamily="34" charset="0"/>
                        </a:rPr>
                        <a:t>absence de tour sur un (1) pied minimum b </a:t>
                      </a:r>
                      <a:endParaRPr lang="en-CA" sz="1100" baseline="0" dirty="0">
                        <a:latin typeface="Trebuchet MS" panose="020B0603020202020204" pitchFamily="34" charset="0"/>
                      </a:endParaRPr>
                    </a:p>
                  </a:txBody>
                  <a:tcPr/>
                </a:tc>
                <a:tc>
                  <a:txBody>
                    <a:bodyPr/>
                    <a:lstStyle/>
                    <a:p>
                      <a:endParaRPr lang="en-CA" sz="1100" u="sng" dirty="0">
                        <a:latin typeface="Trebuchet MS" panose="020B0603020202020204" pitchFamily="34" charset="0"/>
                      </a:endParaRPr>
                    </a:p>
                    <a:p>
                      <a:r>
                        <a:rPr lang="en-CA" sz="1100" u="sng" dirty="0">
                          <a:latin typeface="Trebuchet MS" panose="020B0603020202020204" pitchFamily="34" charset="0"/>
                        </a:rPr>
                        <a:t>0.1</a:t>
                      </a:r>
                    </a:p>
                    <a:p>
                      <a:endParaRPr lang="en-CA" sz="1100" u="sng" dirty="0">
                        <a:latin typeface="Trebuchet MS" panose="020B0603020202020204" pitchFamily="34" charset="0"/>
                      </a:endParaRPr>
                    </a:p>
                    <a:p>
                      <a:r>
                        <a:rPr lang="en-CA" sz="1100" u="sng" dirty="0">
                          <a:latin typeface="Trebuchet MS" panose="020B0603020202020204" pitchFamily="34" charset="0"/>
                        </a:rPr>
                        <a:t>0.2</a:t>
                      </a:r>
                    </a:p>
                  </a:txBody>
                  <a:tcPr/>
                </a:tc>
                <a:extLst>
                  <a:ext uri="{0D108BD9-81ED-4DB2-BD59-A6C34878D82A}">
                    <a16:rowId xmlns="" xmlns:a16="http://schemas.microsoft.com/office/drawing/2014/main" val="10002"/>
                  </a:ext>
                </a:extLst>
              </a:tr>
              <a:tr h="285902">
                <a:tc>
                  <a:txBody>
                    <a:bodyPr/>
                    <a:lstStyle/>
                    <a:p>
                      <a:r>
                        <a:rPr lang="fr-CA" sz="1100" dirty="0">
                          <a:latin typeface="Trebuchet MS" panose="020B0603020202020204" pitchFamily="34" charset="0"/>
                        </a:rPr>
                        <a:t>C</a:t>
                      </a:r>
                      <a:r>
                        <a:rPr lang="fr-CA" sz="1100" dirty="0" smtClean="0">
                          <a:latin typeface="Trebuchet MS" panose="020B0603020202020204" pitchFamily="34" charset="0"/>
                        </a:rPr>
                        <a:t>hoix </a:t>
                      </a:r>
                      <a:r>
                        <a:rPr lang="fr-CA" sz="1100" dirty="0">
                          <a:latin typeface="Trebuchet MS" panose="020B0603020202020204" pitchFamily="34" charset="0"/>
                        </a:rPr>
                        <a:t>des éléments </a:t>
                      </a:r>
                      <a:r>
                        <a:rPr lang="fr-CA" sz="1100" dirty="0" err="1">
                          <a:latin typeface="Trebuchet MS" panose="020B0603020202020204" pitchFamily="34" charset="0"/>
                        </a:rPr>
                        <a:t>acro</a:t>
                      </a:r>
                      <a:r>
                        <a:rPr lang="fr-CA" sz="1100" dirty="0">
                          <a:latin typeface="Trebuchet MS" panose="020B0603020202020204" pitchFamily="34" charset="0"/>
                        </a:rPr>
                        <a:t> non approprié au niveau</a:t>
                      </a:r>
                      <a:r>
                        <a:rPr lang="en-CA" sz="1100" baseline="0" dirty="0" smtClean="0">
                          <a:latin typeface="Trebuchet MS" panose="020B0603020202020204" pitchFamily="34" charset="0"/>
                        </a:rPr>
                        <a:t>* </a:t>
                      </a:r>
                      <a:r>
                        <a:rPr lang="en-CA" sz="1100" baseline="0" dirty="0" smtClean="0">
                          <a:solidFill>
                            <a:srgbClr val="FF0000"/>
                          </a:solidFill>
                          <a:latin typeface="Trebuchet MS" panose="020B0603020202020204" pitchFamily="34" charset="0"/>
                        </a:rPr>
                        <a:t>(</a:t>
                      </a:r>
                      <a:r>
                        <a:rPr lang="en-CA" sz="1100" baseline="0" dirty="0" err="1" smtClean="0">
                          <a:solidFill>
                            <a:srgbClr val="FF0000"/>
                          </a:solidFill>
                          <a:latin typeface="Trebuchet MS" panose="020B0603020202020204" pitchFamily="34" charset="0"/>
                        </a:rPr>
                        <a:t>mise</a:t>
                      </a:r>
                      <a:r>
                        <a:rPr lang="en-CA" sz="1100" baseline="0" dirty="0" smtClean="0">
                          <a:solidFill>
                            <a:srgbClr val="FF0000"/>
                          </a:solidFill>
                          <a:latin typeface="Trebuchet MS" panose="020B0603020202020204" pitchFamily="34" charset="0"/>
                        </a:rPr>
                        <a:t> à jour, </a:t>
                      </a:r>
                      <a:r>
                        <a:rPr lang="en-CA" sz="1100" baseline="0" dirty="0" err="1" smtClean="0">
                          <a:solidFill>
                            <a:srgbClr val="FF0000"/>
                          </a:solidFill>
                          <a:latin typeface="Trebuchet MS" panose="020B0603020202020204" pitchFamily="34" charset="0"/>
                        </a:rPr>
                        <a:t>juin</a:t>
                      </a:r>
                      <a:r>
                        <a:rPr lang="en-CA" sz="1100" baseline="0" dirty="0" smtClean="0">
                          <a:solidFill>
                            <a:srgbClr val="FF0000"/>
                          </a:solidFill>
                          <a:latin typeface="Trebuchet MS" panose="020B0603020202020204" pitchFamily="34" charset="0"/>
                        </a:rPr>
                        <a:t> 2019)</a:t>
                      </a:r>
                      <a:endParaRPr lang="en-CA" sz="1100" dirty="0">
                        <a:solidFill>
                          <a:srgbClr val="FF0000"/>
                        </a:solidFill>
                        <a:latin typeface="Trebuchet MS" panose="020B0603020202020204" pitchFamily="34" charset="0"/>
                      </a:endParaRPr>
                    </a:p>
                  </a:txBody>
                  <a:tcPr/>
                </a:tc>
                <a:tc>
                  <a:txBody>
                    <a:bodyPr/>
                    <a:lstStyle/>
                    <a:p>
                      <a:r>
                        <a:rPr lang="en-CA" sz="1100" u="none" baseline="0" dirty="0" err="1" smtClean="0">
                          <a:latin typeface="Trebuchet MS" panose="020B0603020202020204" pitchFamily="34" charset="0"/>
                        </a:rPr>
                        <a:t>Jusqu’à</a:t>
                      </a:r>
                      <a:r>
                        <a:rPr lang="en-CA" sz="1100" u="none" baseline="0" dirty="0" smtClean="0">
                          <a:latin typeface="Trebuchet MS" panose="020B0603020202020204" pitchFamily="34" charset="0"/>
                        </a:rPr>
                        <a:t> 0.2</a:t>
                      </a:r>
                      <a:endParaRPr lang="en-CA" sz="1100" u="none" dirty="0">
                        <a:latin typeface="Trebuchet MS" panose="020B0603020202020204" pitchFamily="34" charset="0"/>
                      </a:endParaRPr>
                    </a:p>
                  </a:txBody>
                  <a:tcPr/>
                </a:tc>
                <a:extLst>
                  <a:ext uri="{0D108BD9-81ED-4DB2-BD59-A6C34878D82A}">
                    <a16:rowId xmlns="" xmlns:a16="http://schemas.microsoft.com/office/drawing/2014/main" val="10003"/>
                  </a:ext>
                </a:extLst>
              </a:tr>
              <a:tr h="270662">
                <a:tc>
                  <a:txBody>
                    <a:bodyPr/>
                    <a:lstStyle/>
                    <a:p>
                      <a:r>
                        <a:rPr lang="fr-CA" sz="1100" baseline="0" dirty="0">
                          <a:latin typeface="Trebuchet MS" panose="020B0603020202020204" pitchFamily="34" charset="0"/>
                        </a:rPr>
                        <a:t>C</a:t>
                      </a:r>
                      <a:r>
                        <a:rPr lang="fr-CA" sz="1100" baseline="0" dirty="0" smtClean="0">
                          <a:latin typeface="Trebuchet MS" panose="020B0603020202020204" pitchFamily="34" charset="0"/>
                        </a:rPr>
                        <a:t>hoix </a:t>
                      </a:r>
                      <a:r>
                        <a:rPr lang="fr-CA" sz="1100" baseline="0" dirty="0">
                          <a:latin typeface="Trebuchet MS" panose="020B0603020202020204" pitchFamily="34" charset="0"/>
                        </a:rPr>
                        <a:t>des éléments gymniques non approprié au niveau</a:t>
                      </a:r>
                      <a:r>
                        <a:rPr lang="en-CA" sz="1100" baseline="0" dirty="0" smtClean="0">
                          <a:latin typeface="Trebuchet MS" panose="020B0603020202020204" pitchFamily="34" charset="0"/>
                        </a:rPr>
                        <a:t>*</a:t>
                      </a:r>
                      <a:r>
                        <a:rPr lang="en-CA" sz="1100" baseline="0" dirty="0" smtClean="0">
                          <a:solidFill>
                            <a:srgbClr val="FF0000"/>
                          </a:solidFill>
                          <a:latin typeface="Trebuchet MS" panose="020B0603020202020204" pitchFamily="34" charset="0"/>
                        </a:rPr>
                        <a:t>(</a:t>
                      </a:r>
                      <a:r>
                        <a:rPr lang="en-CA" sz="1100" baseline="0" dirty="0" err="1" smtClean="0">
                          <a:solidFill>
                            <a:srgbClr val="FF0000"/>
                          </a:solidFill>
                          <a:latin typeface="Trebuchet MS" panose="020B0603020202020204" pitchFamily="34" charset="0"/>
                        </a:rPr>
                        <a:t>mise</a:t>
                      </a:r>
                      <a:r>
                        <a:rPr lang="en-CA" sz="1100" baseline="0" dirty="0" smtClean="0">
                          <a:solidFill>
                            <a:srgbClr val="FF0000"/>
                          </a:solidFill>
                          <a:latin typeface="Trebuchet MS" panose="020B0603020202020204" pitchFamily="34" charset="0"/>
                        </a:rPr>
                        <a:t> à jour, </a:t>
                      </a:r>
                      <a:r>
                        <a:rPr lang="en-CA" sz="1100" baseline="0" dirty="0" err="1" smtClean="0">
                          <a:solidFill>
                            <a:srgbClr val="FF0000"/>
                          </a:solidFill>
                          <a:latin typeface="Trebuchet MS" panose="020B0603020202020204" pitchFamily="34" charset="0"/>
                        </a:rPr>
                        <a:t>juin</a:t>
                      </a:r>
                      <a:r>
                        <a:rPr lang="en-CA" sz="1100" baseline="0" dirty="0" smtClean="0">
                          <a:solidFill>
                            <a:srgbClr val="FF0000"/>
                          </a:solidFill>
                          <a:latin typeface="Trebuchet MS" panose="020B0603020202020204" pitchFamily="34" charset="0"/>
                        </a:rPr>
                        <a:t> 2019)</a:t>
                      </a:r>
                      <a:endParaRPr lang="en-CA" sz="1100" baseline="0" dirty="0">
                        <a:solidFill>
                          <a:srgbClr val="FF0000"/>
                        </a:solidFill>
                        <a:latin typeface="Trebuchet MS" panose="020B0603020202020204" pitchFamily="34" charset="0"/>
                      </a:endParaRPr>
                    </a:p>
                  </a:txBody>
                  <a:tcPr/>
                </a:tc>
                <a:tc>
                  <a:txBody>
                    <a:bodyPr/>
                    <a:lstStyle/>
                    <a:p>
                      <a:r>
                        <a:rPr lang="en-CA" sz="1100" dirty="0" err="1" smtClean="0">
                          <a:latin typeface="Trebuchet MS" panose="020B0603020202020204" pitchFamily="34" charset="0"/>
                        </a:rPr>
                        <a:t>Jusqu’à</a:t>
                      </a:r>
                      <a:r>
                        <a:rPr lang="en-CA" sz="1100" dirty="0" smtClean="0">
                          <a:latin typeface="Trebuchet MS" panose="020B0603020202020204" pitchFamily="34" charset="0"/>
                        </a:rPr>
                        <a:t> </a:t>
                      </a:r>
                      <a:r>
                        <a:rPr lang="en-CA" sz="1100" dirty="0">
                          <a:latin typeface="Trebuchet MS" panose="020B0603020202020204" pitchFamily="34" charset="0"/>
                        </a:rPr>
                        <a:t>0.2</a:t>
                      </a:r>
                    </a:p>
                  </a:txBody>
                  <a:tcPr/>
                </a:tc>
                <a:extLst>
                  <a:ext uri="{0D108BD9-81ED-4DB2-BD59-A6C34878D82A}">
                    <a16:rowId xmlns="" xmlns:a16="http://schemas.microsoft.com/office/drawing/2014/main" val="10004"/>
                  </a:ext>
                </a:extLst>
              </a:tr>
              <a:tr h="313521">
                <a:tc>
                  <a:txBody>
                    <a:bodyPr/>
                    <a:lstStyle/>
                    <a:p>
                      <a:r>
                        <a:rPr lang="fr-CA" sz="1100" baseline="0" dirty="0">
                          <a:latin typeface="Trebuchet MS" panose="020B0603020202020204" pitchFamily="34" charset="0"/>
                        </a:rPr>
                        <a:t>V</a:t>
                      </a:r>
                      <a:r>
                        <a:rPr lang="fr-CA" sz="1100" baseline="0" dirty="0" smtClean="0">
                          <a:latin typeface="Trebuchet MS" panose="020B0603020202020204" pitchFamily="34" charset="0"/>
                        </a:rPr>
                        <a:t>aleur </a:t>
                      </a:r>
                      <a:r>
                        <a:rPr lang="fr-CA" sz="1100" baseline="0" dirty="0">
                          <a:latin typeface="Trebuchet MS" panose="020B0603020202020204" pitchFamily="34" charset="0"/>
                        </a:rPr>
                        <a:t>du salto performé en dernier ou dans la dernière liaison acrobatique — difficulté non approprié au niveau</a:t>
                      </a:r>
                      <a:r>
                        <a:rPr lang="en-CA" sz="1100" baseline="0" dirty="0">
                          <a:latin typeface="Trebuchet MS" panose="020B0603020202020204" pitchFamily="34" charset="0"/>
                        </a:rPr>
                        <a:t>*</a:t>
                      </a:r>
                    </a:p>
                  </a:txBody>
                  <a:tcPr/>
                </a:tc>
                <a:tc>
                  <a:txBody>
                    <a:bodyPr/>
                    <a:lstStyle/>
                    <a:p>
                      <a:r>
                        <a:rPr lang="en-CA" sz="1100" dirty="0" err="1" smtClean="0">
                          <a:latin typeface="Trebuchet MS" panose="020B0603020202020204" pitchFamily="34" charset="0"/>
                        </a:rPr>
                        <a:t>Jusqu’à</a:t>
                      </a:r>
                      <a:r>
                        <a:rPr lang="en-CA" sz="1100" dirty="0" smtClean="0">
                          <a:latin typeface="Trebuchet MS" panose="020B0603020202020204" pitchFamily="34" charset="0"/>
                        </a:rPr>
                        <a:t> </a:t>
                      </a:r>
                      <a:r>
                        <a:rPr lang="en-CA" sz="1100" dirty="0">
                          <a:latin typeface="Trebuchet MS" panose="020B0603020202020204" pitchFamily="34" charset="0"/>
                        </a:rPr>
                        <a:t>0.1</a:t>
                      </a:r>
                    </a:p>
                  </a:txBody>
                  <a:tcPr/>
                </a:tc>
                <a:extLst>
                  <a:ext uri="{0D108BD9-81ED-4DB2-BD59-A6C34878D82A}">
                    <a16:rowId xmlns="" xmlns:a16="http://schemas.microsoft.com/office/drawing/2014/main" val="10005"/>
                  </a:ext>
                </a:extLst>
              </a:tr>
              <a:tr h="270662">
                <a:tc>
                  <a:txBody>
                    <a:bodyPr/>
                    <a:lstStyle/>
                    <a:p>
                      <a:r>
                        <a:rPr lang="fr-CA" sz="1100" baseline="0" dirty="0" smtClean="0">
                          <a:latin typeface="Trebuchet MS" panose="020B0603020202020204" pitchFamily="34" charset="0"/>
                        </a:rPr>
                        <a:t>Absence </a:t>
                      </a:r>
                      <a:r>
                        <a:rPr lang="fr-CA" sz="1100" baseline="0" dirty="0">
                          <a:latin typeface="Trebuchet MS" panose="020B0603020202020204" pitchFamily="34" charset="0"/>
                        </a:rPr>
                        <a:t>de valeurs spécifique de salto dans l’exercice	</a:t>
                      </a:r>
                    </a:p>
                    <a:p>
                      <a:r>
                        <a:rPr lang="fr-CA" sz="1100" baseline="0" dirty="0">
                          <a:latin typeface="Trebuchet MS" panose="020B0603020202020204" pitchFamily="34" charset="0"/>
                        </a:rPr>
                        <a:t>                </a:t>
                      </a:r>
                      <a:r>
                        <a:rPr lang="fr-CA" sz="1100" baseline="0" dirty="0" smtClean="0">
                          <a:latin typeface="Trebuchet MS" panose="020B0603020202020204" pitchFamily="34" charset="0"/>
                        </a:rPr>
                        <a:t>JO </a:t>
                      </a:r>
                      <a:r>
                        <a:rPr lang="fr-CA" sz="1100" baseline="0" dirty="0">
                          <a:latin typeface="Trebuchet MS" panose="020B0603020202020204" pitchFamily="34" charset="0"/>
                        </a:rPr>
                        <a:t>8 – min 3 salto </a:t>
                      </a:r>
                      <a:r>
                        <a:rPr lang="fr-CA" sz="1100" baseline="0" dirty="0" smtClean="0">
                          <a:latin typeface="Trebuchet MS" panose="020B0603020202020204" pitchFamily="34" charset="0"/>
                        </a:rPr>
                        <a:t>A</a:t>
                      </a:r>
                      <a:endParaRPr lang="fr-CA" sz="1100" baseline="0" dirty="0">
                        <a:latin typeface="Trebuchet MS" panose="020B0603020202020204" pitchFamily="34" charset="0"/>
                      </a:endParaRPr>
                    </a:p>
                    <a:p>
                      <a:r>
                        <a:rPr lang="fr-CA" sz="1100" baseline="0" dirty="0">
                          <a:latin typeface="Trebuchet MS" panose="020B0603020202020204" pitchFamily="34" charset="0"/>
                        </a:rPr>
                        <a:t>	</a:t>
                      </a:r>
                      <a:r>
                        <a:rPr lang="fr-CA" sz="1100" baseline="0" dirty="0" smtClean="0">
                          <a:latin typeface="Trebuchet MS" panose="020B0603020202020204" pitchFamily="34" charset="0"/>
                        </a:rPr>
                        <a:t>JO </a:t>
                      </a:r>
                      <a:r>
                        <a:rPr lang="fr-CA" sz="1100" baseline="0" dirty="0">
                          <a:latin typeface="Trebuchet MS" panose="020B0603020202020204" pitchFamily="34" charset="0"/>
                        </a:rPr>
                        <a:t>9 </a:t>
                      </a:r>
                      <a:r>
                        <a:rPr lang="fr-CA" sz="1100" baseline="0" dirty="0" smtClean="0">
                          <a:latin typeface="Trebuchet MS" panose="020B0603020202020204" pitchFamily="34" charset="0"/>
                        </a:rPr>
                        <a:t>– absence </a:t>
                      </a:r>
                      <a:r>
                        <a:rPr lang="fr-CA" sz="1100" baseline="0" dirty="0">
                          <a:latin typeface="Trebuchet MS" panose="020B0603020202020204" pitchFamily="34" charset="0"/>
                        </a:rPr>
                        <a:t>de salto </a:t>
                      </a:r>
                      <a:r>
                        <a:rPr lang="fr-CA" sz="1100" baseline="0" dirty="0" smtClean="0">
                          <a:latin typeface="Trebuchet MS" panose="020B0603020202020204" pitchFamily="34" charset="0"/>
                        </a:rPr>
                        <a:t>B </a:t>
                      </a:r>
                      <a:r>
                        <a:rPr lang="fr-CA" sz="1100" baseline="0" dirty="0">
                          <a:latin typeface="Trebuchet MS" panose="020B0603020202020204" pitchFamily="34" charset="0"/>
                        </a:rPr>
                        <a:t>dans l’exercice, en plus de </a:t>
                      </a:r>
                      <a:r>
                        <a:rPr lang="fr-CA" sz="1100" baseline="0" dirty="0" smtClean="0">
                          <a:latin typeface="Trebuchet MS" panose="020B0603020202020204" pitchFamily="34" charset="0"/>
                        </a:rPr>
                        <a:t>l’ÉS </a:t>
                      </a:r>
                      <a:r>
                        <a:rPr lang="fr-CA" sz="1100" baseline="0" dirty="0">
                          <a:latin typeface="Trebuchet MS" panose="020B0603020202020204" pitchFamily="34" charset="0"/>
                        </a:rPr>
                        <a:t>#4	absence de salto </a:t>
                      </a:r>
                      <a:r>
                        <a:rPr lang="fr-CA" sz="1100" baseline="0" dirty="0" smtClean="0">
                          <a:latin typeface="Trebuchet MS" panose="020B0603020202020204" pitchFamily="34" charset="0"/>
                        </a:rPr>
                        <a:t>D </a:t>
                      </a:r>
                      <a:r>
                        <a:rPr lang="fr-CA" sz="1100" baseline="0" dirty="0" smtClean="0">
                          <a:solidFill>
                            <a:srgbClr val="7030A0"/>
                          </a:solidFill>
                          <a:latin typeface="Trebuchet MS" panose="020B0603020202020204" pitchFamily="34" charset="0"/>
                        </a:rPr>
                        <a:t>(CJO) </a:t>
                      </a:r>
                      <a:r>
                        <a:rPr lang="fr-CA" sz="1100" baseline="0" dirty="0">
                          <a:latin typeface="Trebuchet MS" panose="020B0603020202020204" pitchFamily="34" charset="0"/>
                        </a:rPr>
                        <a:t>– </a:t>
                      </a:r>
                      <a:r>
                        <a:rPr lang="fr-CA" sz="1100" b="1" u="sng" baseline="0" dirty="0">
                          <a:latin typeface="Trebuchet MS" panose="020B0603020202020204" pitchFamily="34" charset="0"/>
                        </a:rPr>
                        <a:t>0.2</a:t>
                      </a:r>
                    </a:p>
                    <a:p>
                      <a:pPr marL="0" marR="0" lvl="0" indent="0" defTabSz="914400" eaLnBrk="1" fontAlgn="auto" latinLnBrk="0" hangingPunct="1">
                        <a:lnSpc>
                          <a:spcPct val="100000"/>
                        </a:lnSpc>
                        <a:spcBef>
                          <a:spcPts val="0"/>
                        </a:spcBef>
                        <a:spcAft>
                          <a:spcPts val="0"/>
                        </a:spcAft>
                        <a:buClrTx/>
                        <a:buSzTx/>
                        <a:buFontTx/>
                        <a:buNone/>
                        <a:tabLst/>
                        <a:defRPr/>
                      </a:pPr>
                      <a:r>
                        <a:rPr lang="fr-CA" sz="1100" baseline="0" dirty="0" smtClean="0">
                          <a:latin typeface="Trebuchet MS" panose="020B0603020202020204" pitchFamily="34" charset="0"/>
                        </a:rPr>
                        <a:t>                JO 10 </a:t>
                      </a:r>
                      <a:r>
                        <a:rPr lang="fr-CA" sz="1100" baseline="0" dirty="0">
                          <a:latin typeface="Trebuchet MS" panose="020B0603020202020204" pitchFamily="34" charset="0"/>
                        </a:rPr>
                        <a:t>– absence de salto </a:t>
                      </a:r>
                      <a:r>
                        <a:rPr lang="fr-CA" sz="1100" baseline="0" dirty="0" smtClean="0">
                          <a:latin typeface="Trebuchet MS" panose="020B0603020202020204" pitchFamily="34" charset="0"/>
                        </a:rPr>
                        <a:t>C </a:t>
                      </a:r>
                      <a:r>
                        <a:rPr lang="fr-CA" sz="1100" baseline="0" dirty="0">
                          <a:latin typeface="Trebuchet MS" panose="020B0603020202020204" pitchFamily="34" charset="0"/>
                        </a:rPr>
                        <a:t>dans l’exercice, en plus de </a:t>
                      </a:r>
                      <a:r>
                        <a:rPr lang="fr-CA" sz="1100" baseline="0" dirty="0" smtClean="0">
                          <a:latin typeface="Trebuchet MS" panose="020B0603020202020204" pitchFamily="34" charset="0"/>
                        </a:rPr>
                        <a:t>l’ÉS </a:t>
                      </a:r>
                      <a:r>
                        <a:rPr lang="fr-CA" sz="1100" baseline="0" dirty="0">
                          <a:latin typeface="Trebuchet MS" panose="020B0603020202020204" pitchFamily="34" charset="0"/>
                        </a:rPr>
                        <a:t>#4</a:t>
                      </a:r>
                      <a:endParaRPr lang="en-CA" sz="1100" baseline="0" dirty="0">
                        <a:latin typeface="Trebuchet MS" panose="020B0603020202020204" pitchFamily="34" charset="0"/>
                      </a:endParaRPr>
                    </a:p>
                  </a:txBody>
                  <a:tcPr/>
                </a:tc>
                <a:tc>
                  <a:txBody>
                    <a:bodyPr/>
                    <a:lstStyle/>
                    <a:p>
                      <a:r>
                        <a:rPr lang="en-CA" sz="1100" u="sng" dirty="0">
                          <a:latin typeface="Trebuchet MS" panose="020B0603020202020204" pitchFamily="34" charset="0"/>
                        </a:rPr>
                        <a:t>0.3</a:t>
                      </a:r>
                    </a:p>
                  </a:txBody>
                  <a:tcPr/>
                </a:tc>
                <a:extLst>
                  <a:ext uri="{0D108BD9-81ED-4DB2-BD59-A6C34878D82A}">
                    <a16:rowId xmlns="" xmlns:a16="http://schemas.microsoft.com/office/drawing/2014/main" val="10006"/>
                  </a:ext>
                </a:extLst>
              </a:tr>
            </a:tbl>
          </a:graphicData>
        </a:graphic>
      </p:graphicFrame>
      <p:sp>
        <p:nvSpPr>
          <p:cNvPr id="7" name="TextBox 6"/>
          <p:cNvSpPr txBox="1"/>
          <p:nvPr/>
        </p:nvSpPr>
        <p:spPr>
          <a:xfrm>
            <a:off x="7467600" y="4533189"/>
            <a:ext cx="1404552" cy="369332"/>
          </a:xfrm>
          <a:prstGeom prst="rect">
            <a:avLst/>
          </a:prstGeom>
          <a:noFill/>
        </p:spPr>
        <p:txBody>
          <a:bodyPr wrap="none" rtlCol="0">
            <a:spAutoFit/>
          </a:bodyPr>
          <a:lstStyle/>
          <a:p>
            <a:r>
              <a:rPr lang="fr-CA" dirty="0" smtClean="0"/>
              <a:t>*Voir annexe</a:t>
            </a:r>
            <a:endParaRPr lang="en-US" dirty="0"/>
          </a:p>
        </p:txBody>
      </p:sp>
    </p:spTree>
    <p:extLst>
      <p:ext uri="{BB962C8B-B14F-4D97-AF65-F5344CB8AC3E}">
        <p14:creationId xmlns:p14="http://schemas.microsoft.com/office/powerpoint/2010/main" val="33749414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131699"/>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457200" y="528679"/>
            <a:ext cx="7848600" cy="276999"/>
          </a:xfrm>
          <a:prstGeom prst="rect">
            <a:avLst/>
          </a:prstGeom>
        </p:spPr>
        <p:txBody>
          <a:bodyPr vert="horz" wrap="square" lIns="0" tIns="0" rIns="0" bIns="0" rtlCol="0">
            <a:spAutoFit/>
          </a:bodyPr>
          <a:lstStyle/>
          <a:p>
            <a:pPr algn="ctr"/>
            <a:r>
              <a:rPr lang="fr-CA" b="1" spc="-5" dirty="0">
                <a:solidFill>
                  <a:srgbClr val="90C126"/>
                </a:solidFill>
                <a:latin typeface="Trebuchet MS" panose="020B0603020202020204" pitchFamily="34" charset="0"/>
              </a:rPr>
              <a:t>DÉDUCTIONS D’EXÉCUTION </a:t>
            </a:r>
            <a:r>
              <a:rPr lang="fr-CA" b="1" spc="-5" dirty="0" smtClean="0">
                <a:solidFill>
                  <a:srgbClr val="90C126"/>
                </a:solidFill>
                <a:latin typeface="Trebuchet MS" panose="020B0603020202020204" pitchFamily="34" charset="0"/>
              </a:rPr>
              <a:t>SPÉCIFIQUES </a:t>
            </a:r>
            <a:r>
              <a:rPr lang="en-CA" b="1" spc="-5" dirty="0">
                <a:solidFill>
                  <a:srgbClr val="90C126"/>
                </a:solidFill>
                <a:latin typeface="Trebuchet MS" panose="020B0603020202020204" pitchFamily="34" charset="0"/>
              </a:rPr>
              <a:t>JO 8-9-10</a:t>
            </a:r>
            <a:endParaRPr lang="en-CA" dirty="0">
              <a:solidFill>
                <a:srgbClr val="90C126"/>
              </a:solidFill>
              <a:latin typeface="Trebuchet MS" panose="020B0603020202020204" pitchFamily="34" charset="0"/>
            </a:endParaRPr>
          </a:p>
        </p:txBody>
      </p:sp>
      <p:pic>
        <p:nvPicPr>
          <p:cNvPr id="7" name="Picture 6"/>
          <p:cNvPicPr>
            <a:picLocks noChangeAspect="1"/>
          </p:cNvPicPr>
          <p:nvPr/>
        </p:nvPicPr>
        <p:blipFill>
          <a:blip r:embed="rId5"/>
          <a:stretch>
            <a:fillRect/>
          </a:stretch>
        </p:blipFill>
        <p:spPr>
          <a:xfrm>
            <a:off x="990600" y="918973"/>
            <a:ext cx="7000317" cy="4013420"/>
          </a:xfrm>
          <a:prstGeom prst="rect">
            <a:avLst/>
          </a:prstGeom>
        </p:spPr>
      </p:pic>
    </p:spTree>
    <p:extLst>
      <p:ext uri="{BB962C8B-B14F-4D97-AF65-F5344CB8AC3E}">
        <p14:creationId xmlns:p14="http://schemas.microsoft.com/office/powerpoint/2010/main" val="14010668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11699" y="242984"/>
            <a:ext cx="8466626" cy="415498"/>
          </a:xfrm>
          <a:prstGeom prst="rect">
            <a:avLst/>
          </a:prstGeom>
        </p:spPr>
        <p:txBody>
          <a:bodyPr vert="horz" wrap="square" lIns="0" tIns="0" rIns="0" bIns="0" rtlCol="0">
            <a:spAutoFit/>
          </a:bodyPr>
          <a:lstStyle/>
          <a:p>
            <a:pPr marL="12700" algn="ctr">
              <a:lnSpc>
                <a:spcPct val="100000"/>
              </a:lnSpc>
            </a:pPr>
            <a:r>
              <a:rPr lang="en-CA" b="1" spc="-5" dirty="0"/>
              <a:t>Sol</a:t>
            </a:r>
            <a:endParaRPr sz="2300" b="1" spc="-5" dirty="0"/>
          </a:p>
        </p:txBody>
      </p:sp>
      <p:sp>
        <p:nvSpPr>
          <p:cNvPr id="4" name="object 4"/>
          <p:cNvSpPr txBox="1"/>
          <p:nvPr>
            <p:custDataLst>
              <p:tags r:id="rId3"/>
            </p:custDataLst>
          </p:nvPr>
        </p:nvSpPr>
        <p:spPr>
          <a:xfrm>
            <a:off x="311699" y="1342595"/>
            <a:ext cx="2428240" cy="3438762"/>
          </a:xfrm>
          <a:prstGeom prst="rect">
            <a:avLst/>
          </a:prstGeom>
          <a:ln w="9524">
            <a:solidFill>
              <a:srgbClr val="000000"/>
            </a:solidFill>
          </a:ln>
        </p:spPr>
        <p:txBody>
          <a:bodyPr vert="horz" wrap="square" lIns="0" tIns="154305" rIns="0" bIns="0" rtlCol="0">
            <a:spAutoFit/>
          </a:bodyPr>
          <a:lstStyle/>
          <a:p>
            <a:pPr marL="125095">
              <a:spcBef>
                <a:spcPts val="785"/>
              </a:spcBef>
            </a:pPr>
            <a:r>
              <a:rPr lang="en-CA" sz="1500" b="1" spc="-5" dirty="0">
                <a:solidFill>
                  <a:prstClr val="black"/>
                </a:solidFill>
                <a:latin typeface="Trebuchet MS"/>
                <a:cs typeface="Trebuchet MS"/>
              </a:rPr>
              <a:t>              </a:t>
            </a:r>
            <a:r>
              <a:rPr lang="en-CA" sz="1300" b="1" u="sng" spc="-5" dirty="0" err="1">
                <a:solidFill>
                  <a:prstClr val="black"/>
                </a:solidFill>
                <a:latin typeface="Trebuchet MS"/>
                <a:cs typeface="Trebuchet MS"/>
              </a:rPr>
              <a:t>jusqu’à</a:t>
            </a:r>
            <a:r>
              <a:rPr lang="en-CA" sz="1300" b="1" u="sng" spc="-5" dirty="0">
                <a:solidFill>
                  <a:prstClr val="black"/>
                </a:solidFill>
                <a:latin typeface="Trebuchet MS"/>
                <a:cs typeface="Trebuchet MS"/>
              </a:rPr>
              <a:t> 0.1</a:t>
            </a:r>
          </a:p>
          <a:p>
            <a:pPr marL="410845" indent="-285750">
              <a:spcBef>
                <a:spcPts val="785"/>
              </a:spcBef>
              <a:buFontTx/>
              <a:buChar char="-"/>
            </a:pPr>
            <a:r>
              <a:rPr lang="fr-CA" sz="1100" spc="-5" dirty="0">
                <a:solidFill>
                  <a:prstClr val="black"/>
                </a:solidFill>
                <a:latin typeface="Trebuchet MS"/>
                <a:cs typeface="Trebuchet MS"/>
              </a:rPr>
              <a:t>Jambes croisées pendant les saltos avec vrille</a:t>
            </a:r>
            <a:r>
              <a:rPr lang="en-CA" sz="1100" spc="-5" dirty="0">
                <a:solidFill>
                  <a:prstClr val="black"/>
                </a:solidFill>
                <a:latin typeface="Trebuchet MS"/>
                <a:cs typeface="Trebuchet MS"/>
              </a:rPr>
              <a:t>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spc="-5" dirty="0">
              <a:solidFill>
                <a:prstClr val="black"/>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Pieds </a:t>
            </a:r>
            <a:r>
              <a:rPr lang="fr-CA" sz="1100" spc="-5" dirty="0" err="1">
                <a:solidFill>
                  <a:prstClr val="black"/>
                </a:solidFill>
                <a:latin typeface="Trebuchet MS"/>
                <a:cs typeface="Trebuchet MS"/>
              </a:rPr>
              <a:t>flex</a:t>
            </a:r>
            <a:r>
              <a:rPr lang="fr-CA" sz="1100" spc="-5" dirty="0">
                <a:solidFill>
                  <a:prstClr val="black"/>
                </a:solidFill>
                <a:latin typeface="Trebuchet MS"/>
                <a:cs typeface="Trebuchet MS"/>
              </a:rPr>
              <a:t> ou relâchés pendant les éléments ayant une valeur de difficulté</a:t>
            </a:r>
            <a:r>
              <a:rPr lang="en-CA" sz="1100" spc="-5" dirty="0">
                <a:solidFill>
                  <a:prstClr val="black"/>
                </a:solidFill>
                <a:latin typeface="Trebuchet MS"/>
                <a:cs typeface="Trebuchet MS"/>
              </a:rPr>
              <a:t>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spc="-5" dirty="0">
              <a:solidFill>
                <a:prstClr val="black"/>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Déviation par rapport à l’axe à la réception</a:t>
            </a:r>
            <a:r>
              <a:rPr lang="en-CA" sz="1100" spc="-5" dirty="0">
                <a:solidFill>
                  <a:prstClr val="black"/>
                </a:solidFill>
                <a:latin typeface="Trebuchet MS"/>
                <a:cs typeface="Trebuchet MS"/>
              </a:rPr>
              <a:t>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i="1" spc="-5" dirty="0">
              <a:solidFill>
                <a:prstClr val="black"/>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Léger sursaut ou petit ajustement des pieds à la réception des éléments </a:t>
            </a:r>
            <a:r>
              <a:rPr lang="en-CA" sz="1100" spc="-5" dirty="0">
                <a:solidFill>
                  <a:prstClr val="black"/>
                </a:solidFill>
                <a:latin typeface="Trebuchet MS"/>
                <a:cs typeface="Trebuchet MS"/>
              </a:rPr>
              <a:t>—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spc="-5" dirty="0">
              <a:solidFill>
                <a:prstClr val="black"/>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Mauvaise position/alignement du corps pendant les éléments gymniques ayant une valeur de difficulté</a:t>
            </a:r>
          </a:p>
        </p:txBody>
      </p:sp>
      <p:sp>
        <p:nvSpPr>
          <p:cNvPr id="5" name="object 5"/>
          <p:cNvSpPr txBox="1"/>
          <p:nvPr>
            <p:custDataLst>
              <p:tags r:id="rId4"/>
            </p:custDataLst>
          </p:nvPr>
        </p:nvSpPr>
        <p:spPr>
          <a:xfrm>
            <a:off x="3166855" y="1342595"/>
            <a:ext cx="2554605" cy="2816797"/>
          </a:xfrm>
          <a:prstGeom prst="rect">
            <a:avLst/>
          </a:prstGeom>
          <a:ln w="9524">
            <a:solidFill>
              <a:srgbClr val="000000"/>
            </a:solidFill>
          </a:ln>
        </p:spPr>
        <p:txBody>
          <a:bodyPr vert="horz" wrap="square" lIns="0" tIns="71755" rIns="0" bIns="0" rtlCol="0">
            <a:spAutoFit/>
          </a:bodyPr>
          <a:lstStyle/>
          <a:p>
            <a:pPr marL="125095" algn="ctr">
              <a:spcBef>
                <a:spcPts val="785"/>
              </a:spcBef>
            </a:pPr>
            <a:r>
              <a:rPr lang="en-CA" sz="1300" b="1" u="sng" spc="-5" dirty="0" err="1">
                <a:solidFill>
                  <a:prstClr val="black"/>
                </a:solidFill>
                <a:latin typeface="Trebuchet MS"/>
                <a:cs typeface="Trebuchet MS"/>
              </a:rPr>
              <a:t>Jusqu’à</a:t>
            </a:r>
            <a:r>
              <a:rPr lang="en-CA" sz="1300" b="1" u="sng" spc="-5" dirty="0">
                <a:solidFill>
                  <a:prstClr val="black"/>
                </a:solidFill>
                <a:latin typeface="Trebuchet MS"/>
                <a:cs typeface="Trebuchet MS"/>
              </a:rPr>
              <a:t> 0.2</a:t>
            </a:r>
          </a:p>
          <a:p>
            <a:pPr marL="410845" indent="-285750">
              <a:spcBef>
                <a:spcPts val="785"/>
              </a:spcBef>
              <a:buFontTx/>
              <a:buChar char="-"/>
            </a:pPr>
            <a:r>
              <a:rPr lang="fr-CA" sz="1100" spc="-5" dirty="0">
                <a:latin typeface="Trebuchet MS"/>
                <a:cs typeface="Trebuchet MS"/>
              </a:rPr>
              <a:t>Jambes non parallèles au sol dans les sauts avec écart ou carpé-écarté</a:t>
            </a:r>
            <a:r>
              <a:rPr lang="en-CA" sz="1100" spc="-5" dirty="0">
                <a:latin typeface="Trebuchet MS"/>
                <a:cs typeface="Trebuchet MS"/>
              </a:rPr>
              <a:t> —</a:t>
            </a:r>
            <a:r>
              <a:rPr lang="en-CA" sz="1100" i="1" spc="-5" dirty="0">
                <a:latin typeface="Trebuchet MS"/>
                <a:cs typeface="Trebuchet MS"/>
              </a:rPr>
              <a:t> </a:t>
            </a:r>
            <a:r>
              <a:rPr lang="en-CA" sz="1100" i="1" spc="-5" dirty="0" err="1">
                <a:latin typeface="Trebuchet MS"/>
                <a:cs typeface="Trebuchet MS"/>
              </a:rPr>
              <a:t>chaque</a:t>
            </a:r>
            <a:r>
              <a:rPr lang="en-CA" sz="1100" i="1" spc="-5" dirty="0">
                <a:latin typeface="Trebuchet MS"/>
                <a:cs typeface="Trebuchet MS"/>
              </a:rPr>
              <a:t> </a:t>
            </a:r>
            <a:r>
              <a:rPr lang="en-CA" sz="1100" i="1" spc="-5" dirty="0" err="1">
                <a:latin typeface="Trebuchet MS"/>
                <a:cs typeface="Trebuchet MS"/>
              </a:rPr>
              <a:t>fois</a:t>
            </a:r>
            <a:endParaRPr lang="en-CA" sz="1100" i="1" spc="-5" dirty="0">
              <a:latin typeface="Trebuchet MS"/>
              <a:cs typeface="Trebuchet MS"/>
            </a:endParaRPr>
          </a:p>
          <a:p>
            <a:pPr marL="410845" indent="-285750">
              <a:spcBef>
                <a:spcPts val="785"/>
              </a:spcBef>
              <a:buFontTx/>
              <a:buChar char="-"/>
            </a:pPr>
            <a:r>
              <a:rPr lang="fr-CA" sz="1100" spc="-5" dirty="0">
                <a:latin typeface="Trebuchet MS"/>
                <a:cs typeface="Trebuchet MS"/>
              </a:rPr>
              <a:t>Variation insuffisante du rythme et du tempo pendant tout l’exercice</a:t>
            </a:r>
          </a:p>
          <a:p>
            <a:pPr marL="410845" indent="-285750">
              <a:spcBef>
                <a:spcPts val="785"/>
              </a:spcBef>
              <a:buFontTx/>
              <a:buChar char="-"/>
            </a:pPr>
            <a:r>
              <a:rPr lang="fr-CA" sz="1100" spc="-5" dirty="0">
                <a:latin typeface="Trebuchet MS"/>
                <a:cs typeface="Trebuchet MS"/>
              </a:rPr>
              <a:t>Dynamisme insuffisant </a:t>
            </a:r>
          </a:p>
          <a:p>
            <a:pPr marL="410845" indent="-285750">
              <a:spcBef>
                <a:spcPts val="785"/>
              </a:spcBef>
              <a:buFontTx/>
              <a:buChar char="-"/>
            </a:pPr>
            <a:r>
              <a:rPr lang="en-CA" sz="1100" spc="-5" dirty="0" err="1">
                <a:latin typeface="Trebuchet MS"/>
                <a:cs typeface="Trebuchet MS"/>
              </a:rPr>
              <a:t>Mauvais</a:t>
            </a:r>
            <a:r>
              <a:rPr lang="en-CA" sz="1100" spc="-5" dirty="0">
                <a:latin typeface="Trebuchet MS"/>
                <a:cs typeface="Trebuchet MS"/>
              </a:rPr>
              <a:t> </a:t>
            </a:r>
            <a:r>
              <a:rPr lang="en-CA" sz="1100" spc="-5" dirty="0" err="1">
                <a:latin typeface="Trebuchet MS"/>
                <a:cs typeface="Trebuchet MS"/>
              </a:rPr>
              <a:t>agencement</a:t>
            </a:r>
            <a:r>
              <a:rPr lang="en-CA" sz="1100" spc="-5" dirty="0">
                <a:latin typeface="Trebuchet MS"/>
                <a:cs typeface="Trebuchet MS"/>
              </a:rPr>
              <a:t> de la musique et des </a:t>
            </a:r>
            <a:r>
              <a:rPr lang="en-CA" sz="1100" spc="-5" dirty="0" err="1">
                <a:latin typeface="Trebuchet MS"/>
                <a:cs typeface="Trebuchet MS"/>
              </a:rPr>
              <a:t>mouvements</a:t>
            </a:r>
            <a:r>
              <a:rPr lang="en-CA" sz="1100" spc="-5" dirty="0">
                <a:latin typeface="Trebuchet MS"/>
                <a:cs typeface="Trebuchet MS"/>
              </a:rPr>
              <a:t> </a:t>
            </a:r>
            <a:r>
              <a:rPr lang="en-CA" sz="1100" spc="-5" dirty="0" err="1">
                <a:latin typeface="Trebuchet MS"/>
                <a:cs typeface="Trebuchet MS"/>
              </a:rPr>
              <a:t>durant</a:t>
            </a:r>
            <a:r>
              <a:rPr lang="en-CA" sz="1100" spc="-5" dirty="0">
                <a:latin typeface="Trebuchet MS"/>
                <a:cs typeface="Trebuchet MS"/>
              </a:rPr>
              <a:t> </a:t>
            </a:r>
            <a:r>
              <a:rPr lang="en-CA" sz="1100" spc="-5" dirty="0" err="1">
                <a:latin typeface="Trebuchet MS"/>
                <a:cs typeface="Trebuchet MS"/>
              </a:rPr>
              <a:t>l’exercice</a:t>
            </a:r>
            <a:endParaRPr lang="en-CA" sz="1100" spc="-5" dirty="0">
              <a:latin typeface="Trebuchet MS"/>
              <a:cs typeface="Trebuchet MS"/>
            </a:endParaRPr>
          </a:p>
          <a:p>
            <a:pPr marL="410845" indent="-285750">
              <a:spcBef>
                <a:spcPts val="785"/>
              </a:spcBef>
              <a:buFontTx/>
              <a:buChar char="-"/>
            </a:pPr>
            <a:r>
              <a:rPr lang="en-CA" sz="1100" spc="-5" dirty="0" err="1">
                <a:latin typeface="Trebuchet MS"/>
                <a:cs typeface="Trebuchet MS"/>
              </a:rPr>
              <a:t>Mauvais</a:t>
            </a:r>
            <a:r>
              <a:rPr lang="en-CA" sz="1100" spc="-5" dirty="0">
                <a:latin typeface="Trebuchet MS"/>
                <a:cs typeface="Trebuchet MS"/>
              </a:rPr>
              <a:t> placement de pied pas de VD</a:t>
            </a:r>
          </a:p>
        </p:txBody>
      </p:sp>
      <p:sp>
        <p:nvSpPr>
          <p:cNvPr id="7" name="TextBox 6"/>
          <p:cNvSpPr txBox="1"/>
          <p:nvPr>
            <p:custDataLst>
              <p:tags r:id="rId5"/>
            </p:custDataLst>
          </p:nvPr>
        </p:nvSpPr>
        <p:spPr>
          <a:xfrm>
            <a:off x="311699" y="610575"/>
            <a:ext cx="8441593" cy="800219"/>
          </a:xfrm>
          <a:prstGeom prst="rect">
            <a:avLst/>
          </a:prstGeom>
          <a:noFill/>
        </p:spPr>
        <p:txBody>
          <a:bodyPr wrap="square" rtlCol="0">
            <a:spAutoFit/>
          </a:bodyPr>
          <a:lstStyle/>
          <a:p>
            <a:pPr algn="ctr"/>
            <a:r>
              <a:rPr lang="en-CA" sz="2300" b="1" spc="-5" dirty="0" err="1" smtClean="0">
                <a:solidFill>
                  <a:srgbClr val="90C126"/>
                </a:solidFill>
                <a:latin typeface="Trebuchet MS" panose="020B0603020202020204" pitchFamily="34" charset="0"/>
              </a:rPr>
              <a:t>Fautes</a:t>
            </a:r>
            <a:r>
              <a:rPr lang="en-CA" sz="2300" b="1" spc="-5" dirty="0" smtClean="0">
                <a:solidFill>
                  <a:srgbClr val="90C126"/>
                </a:solidFill>
                <a:latin typeface="Trebuchet MS" panose="020B0603020202020204" pitchFamily="34" charset="0"/>
              </a:rPr>
              <a:t> </a:t>
            </a:r>
            <a:r>
              <a:rPr lang="en-CA" sz="2300" b="1" spc="-5" dirty="0" err="1" smtClean="0">
                <a:solidFill>
                  <a:srgbClr val="90C126"/>
                </a:solidFill>
                <a:latin typeface="Trebuchet MS" panose="020B0603020202020204" pitchFamily="34" charset="0"/>
              </a:rPr>
              <a:t>d’éxécution</a:t>
            </a:r>
            <a:r>
              <a:rPr lang="en-CA" sz="2300" b="1" spc="-5" dirty="0" smtClean="0">
                <a:solidFill>
                  <a:srgbClr val="90C126"/>
                </a:solidFill>
                <a:latin typeface="Trebuchet MS" panose="020B0603020202020204" pitchFamily="34" charset="0"/>
              </a:rPr>
              <a:t>, </a:t>
            </a:r>
            <a:r>
              <a:rPr lang="en-CA" sz="2300" b="1" spc="-5" dirty="0" err="1">
                <a:solidFill>
                  <a:srgbClr val="90C126"/>
                </a:solidFill>
                <a:latin typeface="Trebuchet MS" panose="020B0603020202020204" pitchFamily="34" charset="0"/>
              </a:rPr>
              <a:t>d’amplitude</a:t>
            </a:r>
            <a:r>
              <a:rPr lang="en-CA" sz="2300" b="1" spc="-5" dirty="0">
                <a:solidFill>
                  <a:srgbClr val="90C126"/>
                </a:solidFill>
                <a:latin typeface="Trebuchet MS" panose="020B0603020202020204" pitchFamily="34" charset="0"/>
              </a:rPr>
              <a:t> et </a:t>
            </a:r>
            <a:r>
              <a:rPr lang="en-CA" sz="2300" b="1" spc="-5" dirty="0" err="1">
                <a:solidFill>
                  <a:srgbClr val="90C126"/>
                </a:solidFill>
                <a:latin typeface="Trebuchet MS" panose="020B0603020202020204" pitchFamily="34" charset="0"/>
              </a:rPr>
              <a:t>spécifique</a:t>
            </a:r>
            <a:r>
              <a:rPr lang="en-CA" sz="2300" b="1" spc="-5" dirty="0">
                <a:solidFill>
                  <a:srgbClr val="90C126"/>
                </a:solidFill>
                <a:latin typeface="Trebuchet MS" panose="020B0603020202020204" pitchFamily="34" charset="0"/>
              </a:rPr>
              <a:t> </a:t>
            </a:r>
            <a:r>
              <a:rPr lang="en-CA" sz="2300" b="1" spc="-5" dirty="0" smtClean="0">
                <a:solidFill>
                  <a:srgbClr val="90C126"/>
                </a:solidFill>
                <a:latin typeface="Trebuchet MS" panose="020B0603020202020204" pitchFamily="34" charset="0"/>
              </a:rPr>
              <a:t>à </a:t>
            </a:r>
            <a:r>
              <a:rPr lang="en-CA" sz="2300" b="1" spc="-5" dirty="0" err="1">
                <a:solidFill>
                  <a:srgbClr val="90C126"/>
                </a:solidFill>
                <a:latin typeface="Trebuchet MS" panose="020B0603020202020204" pitchFamily="34" charset="0"/>
              </a:rPr>
              <a:t>l’agrès</a:t>
            </a:r>
            <a:r>
              <a:rPr lang="en-CA" sz="2300" b="1" spc="-5" dirty="0">
                <a:solidFill>
                  <a:srgbClr val="90C126"/>
                </a:solidFill>
                <a:latin typeface="Trebuchet MS" panose="020B0603020202020204" pitchFamily="34" charset="0"/>
              </a:rPr>
              <a:t/>
            </a:r>
            <a:br>
              <a:rPr lang="en-CA" sz="2300" b="1" spc="-5" dirty="0">
                <a:solidFill>
                  <a:srgbClr val="90C126"/>
                </a:solidFill>
                <a:latin typeface="Trebuchet MS" panose="020B0603020202020204" pitchFamily="34" charset="0"/>
              </a:rPr>
            </a:br>
            <a:r>
              <a:rPr lang="en-CA" sz="2300" b="1" spc="-5" dirty="0">
                <a:solidFill>
                  <a:srgbClr val="90C126"/>
                </a:solidFill>
                <a:latin typeface="Trebuchet MS" panose="020B0603020202020204" pitchFamily="34" charset="0"/>
              </a:rPr>
              <a:t>(</a:t>
            </a:r>
            <a:r>
              <a:rPr lang="en-CA" sz="2300" b="1" spc="-5" dirty="0" err="1">
                <a:solidFill>
                  <a:srgbClr val="90C126"/>
                </a:solidFill>
                <a:latin typeface="Trebuchet MS" panose="020B0603020202020204" pitchFamily="34" charset="0"/>
              </a:rPr>
              <a:t>en</a:t>
            </a:r>
            <a:r>
              <a:rPr lang="en-CA" sz="2300" b="1" spc="-5" dirty="0">
                <a:solidFill>
                  <a:srgbClr val="90C126"/>
                </a:solidFill>
                <a:latin typeface="Trebuchet MS" panose="020B0603020202020204" pitchFamily="34" charset="0"/>
              </a:rPr>
              <a:t> plus des deductions </a:t>
            </a:r>
            <a:r>
              <a:rPr lang="en-CA" sz="2300" b="1" spc="-5" dirty="0" err="1">
                <a:solidFill>
                  <a:srgbClr val="90C126"/>
                </a:solidFill>
                <a:latin typeface="Trebuchet MS" panose="020B0603020202020204" pitchFamily="34" charset="0"/>
              </a:rPr>
              <a:t>générales</a:t>
            </a:r>
            <a:r>
              <a:rPr lang="en-CA" sz="2300" b="1" spc="-5" dirty="0">
                <a:solidFill>
                  <a:srgbClr val="90C126"/>
                </a:solidFill>
                <a:latin typeface="Trebuchet MS" panose="020B0603020202020204" pitchFamily="34" charset="0"/>
              </a:rPr>
              <a:t>)</a:t>
            </a:r>
            <a:endParaRPr lang="en-CA" sz="2300" dirty="0">
              <a:solidFill>
                <a:srgbClr val="90C126"/>
              </a:solidFill>
              <a:latin typeface="Trebuchet MS" panose="020B0603020202020204" pitchFamily="34" charset="0"/>
            </a:endParaRPr>
          </a:p>
        </p:txBody>
      </p:sp>
      <p:sp>
        <p:nvSpPr>
          <p:cNvPr id="8" name="object 6">
            <a:extLst>
              <a:ext uri="{FF2B5EF4-FFF2-40B4-BE49-F238E27FC236}">
                <a16:creationId xmlns="" xmlns:a16="http://schemas.microsoft.com/office/drawing/2014/main" id="{721CC5D7-559A-4824-80D1-17DE42A83929}"/>
              </a:ext>
            </a:extLst>
          </p:cNvPr>
          <p:cNvSpPr txBox="1"/>
          <p:nvPr>
            <p:custDataLst>
              <p:tags r:id="rId6"/>
            </p:custDataLst>
          </p:nvPr>
        </p:nvSpPr>
        <p:spPr>
          <a:xfrm>
            <a:off x="5956756" y="1365998"/>
            <a:ext cx="2630805" cy="1831912"/>
          </a:xfrm>
          <a:prstGeom prst="rect">
            <a:avLst/>
          </a:prstGeom>
          <a:ln w="9524">
            <a:solidFill>
              <a:srgbClr val="000000"/>
            </a:solidFill>
          </a:ln>
        </p:spPr>
        <p:txBody>
          <a:bodyPr vert="horz" wrap="square" lIns="0" tIns="71755" rIns="0" bIns="0" rtlCol="0">
            <a:spAutoFit/>
          </a:bodyPr>
          <a:lstStyle/>
          <a:p>
            <a:pPr marL="125095" algn="ctr">
              <a:spcBef>
                <a:spcPts val="785"/>
              </a:spcBef>
            </a:pPr>
            <a:r>
              <a:rPr lang="en-CA" sz="1300" b="1" u="sng" spc="-5" dirty="0" err="1">
                <a:solidFill>
                  <a:schemeClr val="accent5"/>
                </a:solidFill>
                <a:latin typeface="Trebuchet MS"/>
                <a:cs typeface="Trebuchet MS"/>
              </a:rPr>
              <a:t>Jusqu’à</a:t>
            </a:r>
            <a:r>
              <a:rPr lang="en-CA" sz="1300" b="1" u="sng" spc="-5" dirty="0">
                <a:solidFill>
                  <a:schemeClr val="accent5"/>
                </a:solidFill>
                <a:latin typeface="Trebuchet MS"/>
                <a:cs typeface="Trebuchet MS"/>
              </a:rPr>
              <a:t> </a:t>
            </a:r>
            <a:r>
              <a:rPr lang="en-CA" sz="1300" b="1" u="sng" spc="-5" dirty="0" smtClean="0">
                <a:solidFill>
                  <a:schemeClr val="accent5"/>
                </a:solidFill>
                <a:latin typeface="Trebuchet MS"/>
                <a:cs typeface="Trebuchet MS"/>
              </a:rPr>
              <a:t>0.3</a:t>
            </a:r>
            <a:endParaRPr lang="en-CA" sz="1300" b="1" u="sng" spc="-5" dirty="0">
              <a:solidFill>
                <a:schemeClr val="accent5"/>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Position des jambes ou du corps incorrect et flexibilité insuffisante dans les éléments sans valeur (pendant tout l’exercice) </a:t>
            </a:r>
            <a:r>
              <a:rPr lang="en-CA" sz="1100" b="1" spc="-5" dirty="0">
                <a:latin typeface="Trebuchet MS"/>
                <a:cs typeface="Trebuchet MS"/>
              </a:rPr>
              <a:t>0.3</a:t>
            </a:r>
            <a:endParaRPr lang="en-CA" sz="1100" spc="-5" dirty="0">
              <a:latin typeface="Trebuchet MS"/>
              <a:cs typeface="Trebuchet MS"/>
            </a:endParaRPr>
          </a:p>
          <a:p>
            <a:pPr marL="410845" indent="-285750">
              <a:spcBef>
                <a:spcPts val="785"/>
              </a:spcBef>
              <a:buFontTx/>
              <a:buChar char="-"/>
            </a:pPr>
            <a:r>
              <a:rPr lang="fr-CA" sz="1100" spc="-5" dirty="0">
                <a:latin typeface="Trebuchet MS"/>
                <a:cs typeface="Trebuchet MS"/>
              </a:rPr>
              <a:t>Manque de synchronisation entre le mouvement et le rythme et tempo (pendant tout l’exercice) </a:t>
            </a:r>
            <a:r>
              <a:rPr lang="en-CA" sz="1100" spc="-5" dirty="0">
                <a:latin typeface="Trebuchet MS"/>
                <a:cs typeface="Trebuchet MS"/>
              </a:rPr>
              <a:t>– up to </a:t>
            </a:r>
            <a:r>
              <a:rPr lang="en-CA" sz="1100" b="1" spc="-5" dirty="0">
                <a:latin typeface="Trebuchet MS"/>
                <a:cs typeface="Trebuchet MS"/>
              </a:rPr>
              <a:t>0.3 </a:t>
            </a:r>
            <a:r>
              <a:rPr lang="en-CA" sz="900" spc="-5" dirty="0">
                <a:latin typeface="Trebuchet MS"/>
                <a:cs typeface="Trebuchet MS"/>
              </a:rPr>
              <a:t>(</a:t>
            </a:r>
            <a:r>
              <a:rPr lang="en-CA" sz="900" u="sng" spc="-5" dirty="0">
                <a:latin typeface="Trebuchet MS"/>
                <a:cs typeface="Trebuchet MS"/>
              </a:rPr>
              <a:t>0.05</a:t>
            </a:r>
            <a:r>
              <a:rPr lang="en-CA" sz="900" spc="-5" dirty="0">
                <a:latin typeface="Trebuchet MS"/>
                <a:cs typeface="Trebuchet MS"/>
              </a:rPr>
              <a:t> </a:t>
            </a:r>
            <a:r>
              <a:rPr lang="en-CA" sz="900" spc="-5" dirty="0" err="1">
                <a:latin typeface="Trebuchet MS"/>
                <a:cs typeface="Trebuchet MS"/>
              </a:rPr>
              <a:t>chaque</a:t>
            </a:r>
            <a:r>
              <a:rPr lang="en-CA" sz="900" spc="-5" dirty="0">
                <a:latin typeface="Trebuchet MS"/>
                <a:cs typeface="Trebuchet MS"/>
              </a:rPr>
              <a:t> </a:t>
            </a:r>
            <a:r>
              <a:rPr lang="en-CA" sz="900" spc="-5" dirty="0" err="1">
                <a:latin typeface="Trebuchet MS"/>
                <a:cs typeface="Trebuchet MS"/>
              </a:rPr>
              <a:t>fois</a:t>
            </a:r>
            <a:r>
              <a:rPr lang="en-CA" sz="900" spc="-5" dirty="0">
                <a:latin typeface="Trebuchet MS"/>
                <a:cs typeface="Trebuchet MS"/>
              </a:rPr>
              <a:t> ; </a:t>
            </a:r>
            <a:r>
              <a:rPr lang="en-CA" sz="900" u="sng" spc="-5" dirty="0">
                <a:latin typeface="Trebuchet MS"/>
                <a:cs typeface="Trebuchet MS"/>
              </a:rPr>
              <a:t>0.1</a:t>
            </a:r>
            <a:r>
              <a:rPr lang="en-CA" sz="900" spc="-5" dirty="0">
                <a:latin typeface="Trebuchet MS"/>
                <a:cs typeface="Trebuchet MS"/>
              </a:rPr>
              <a:t> </a:t>
            </a:r>
            <a:r>
              <a:rPr lang="en-CA" sz="900" spc="-5" dirty="0">
                <a:solidFill>
                  <a:prstClr val="black"/>
                </a:solidFill>
                <a:latin typeface="Trebuchet MS"/>
                <a:cs typeface="Trebuchet MS"/>
              </a:rPr>
              <a:t>a la fin)</a:t>
            </a:r>
            <a:endParaRPr lang="en-CA" sz="1100" b="1" u="sng" spc="-5" dirty="0">
              <a:solidFill>
                <a:prstClr val="black"/>
              </a:solidFill>
              <a:latin typeface="Trebuchet MS"/>
              <a:cs typeface="Trebuchet MS"/>
            </a:endParaRPr>
          </a:p>
        </p:txBody>
      </p:sp>
    </p:spTree>
    <p:extLst>
      <p:ext uri="{BB962C8B-B14F-4D97-AF65-F5344CB8AC3E}">
        <p14:creationId xmlns:p14="http://schemas.microsoft.com/office/powerpoint/2010/main" val="40898710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11699" y="242984"/>
            <a:ext cx="8466626" cy="415498"/>
          </a:xfrm>
          <a:prstGeom prst="rect">
            <a:avLst/>
          </a:prstGeom>
        </p:spPr>
        <p:txBody>
          <a:bodyPr vert="horz" wrap="square" lIns="0" tIns="0" rIns="0" bIns="0" rtlCol="0">
            <a:spAutoFit/>
          </a:bodyPr>
          <a:lstStyle/>
          <a:p>
            <a:pPr marL="12700" algn="ctr">
              <a:lnSpc>
                <a:spcPct val="100000"/>
              </a:lnSpc>
            </a:pPr>
            <a:r>
              <a:rPr lang="en-CA" b="1" spc="-5" dirty="0"/>
              <a:t>Sol</a:t>
            </a:r>
            <a:endParaRPr sz="2300" b="1" spc="-5" dirty="0"/>
          </a:p>
        </p:txBody>
      </p:sp>
      <p:sp>
        <p:nvSpPr>
          <p:cNvPr id="7" name="TextBox 6"/>
          <p:cNvSpPr txBox="1"/>
          <p:nvPr>
            <p:custDataLst>
              <p:tags r:id="rId3"/>
            </p:custDataLst>
          </p:nvPr>
        </p:nvSpPr>
        <p:spPr>
          <a:xfrm>
            <a:off x="351203" y="843618"/>
            <a:ext cx="8441593" cy="461665"/>
          </a:xfrm>
          <a:prstGeom prst="rect">
            <a:avLst/>
          </a:prstGeom>
          <a:noFill/>
        </p:spPr>
        <p:txBody>
          <a:bodyPr wrap="square" rtlCol="0">
            <a:spAutoFit/>
          </a:bodyPr>
          <a:lstStyle/>
          <a:p>
            <a:pPr algn="ctr"/>
            <a:r>
              <a:rPr lang="en-CA" sz="2400" b="1" spc="-7" dirty="0" err="1">
                <a:solidFill>
                  <a:srgbClr val="90C126"/>
                </a:solidFill>
                <a:latin typeface="Trebuchet MS" panose="020B0603020202020204" pitchFamily="34" charset="0"/>
              </a:rPr>
              <a:t>Déductions</a:t>
            </a:r>
            <a:r>
              <a:rPr lang="en-CA" sz="2400" b="1" spc="-7" dirty="0">
                <a:solidFill>
                  <a:srgbClr val="90C126"/>
                </a:solidFill>
                <a:latin typeface="Trebuchet MS" panose="020B0603020202020204" pitchFamily="34" charset="0"/>
              </a:rPr>
              <a:t> </a:t>
            </a:r>
            <a:r>
              <a:rPr lang="en-CA" sz="2400" b="1" spc="-7" dirty="0" err="1">
                <a:solidFill>
                  <a:srgbClr val="90C126"/>
                </a:solidFill>
                <a:latin typeface="Trebuchet MS" panose="020B0603020202020204" pitchFamily="34" charset="0"/>
              </a:rPr>
              <a:t>d’artistique</a:t>
            </a:r>
            <a:endParaRPr lang="en-CA" sz="2400" dirty="0">
              <a:solidFill>
                <a:srgbClr val="90C126"/>
              </a:solidFill>
              <a:latin typeface="Trebuchet MS" panose="020B0603020202020204" pitchFamily="34" charset="0"/>
            </a:endParaRPr>
          </a:p>
        </p:txBody>
      </p:sp>
      <p:graphicFrame>
        <p:nvGraphicFramePr>
          <p:cNvPr id="6" name="Table 7">
            <a:extLst>
              <a:ext uri="{FF2B5EF4-FFF2-40B4-BE49-F238E27FC236}">
                <a16:creationId xmlns="" xmlns:a16="http://schemas.microsoft.com/office/drawing/2014/main" id="{479B0320-75A9-4E4A-A567-7D37DEE9DE55}"/>
              </a:ext>
            </a:extLst>
          </p:cNvPr>
          <p:cNvGraphicFramePr>
            <a:graphicFrameLocks noGrp="1"/>
          </p:cNvGraphicFramePr>
          <p:nvPr>
            <p:custDataLst>
              <p:tags r:id="rId4"/>
            </p:custDataLst>
            <p:extLst>
              <p:ext uri="{D42A27DB-BD31-4B8C-83A1-F6EECF244321}">
                <p14:modId xmlns:p14="http://schemas.microsoft.com/office/powerpoint/2010/main" val="672595987"/>
              </p:ext>
            </p:extLst>
          </p:nvPr>
        </p:nvGraphicFramePr>
        <p:xfrm>
          <a:off x="990600" y="1921307"/>
          <a:ext cx="7518400" cy="1300886"/>
        </p:xfrm>
        <a:graphic>
          <a:graphicData uri="http://schemas.openxmlformats.org/drawingml/2006/table">
            <a:tbl>
              <a:tblPr firstRow="1" bandRow="1">
                <a:tableStyleId>{8799B23B-EC83-4686-B30A-512413B5E67A}</a:tableStyleId>
              </a:tblPr>
              <a:tblGrid>
                <a:gridCol w="6096000">
                  <a:extLst>
                    <a:ext uri="{9D8B030D-6E8A-4147-A177-3AD203B41FA5}">
                      <a16:colId xmlns="" xmlns:a16="http://schemas.microsoft.com/office/drawing/2014/main" val="20000"/>
                    </a:ext>
                  </a:extLst>
                </a:gridCol>
                <a:gridCol w="1422400">
                  <a:extLst>
                    <a:ext uri="{9D8B030D-6E8A-4147-A177-3AD203B41FA5}">
                      <a16:colId xmlns="" xmlns:a16="http://schemas.microsoft.com/office/drawing/2014/main" val="20001"/>
                    </a:ext>
                  </a:extLst>
                </a:gridCol>
              </a:tblGrid>
              <a:tr h="381203">
                <a:tc>
                  <a:txBody>
                    <a:bodyPr/>
                    <a:lstStyle/>
                    <a:p>
                      <a:r>
                        <a:rPr lang="en-CA" sz="1500" b="0" dirty="0" err="1">
                          <a:latin typeface="Trebuchet MS" panose="020B0603020202020204" pitchFamily="34" charset="0"/>
                        </a:rPr>
                        <a:t>Originalité</a:t>
                      </a:r>
                      <a:r>
                        <a:rPr lang="en-CA" sz="1500" b="0" dirty="0">
                          <a:latin typeface="Trebuchet MS" panose="020B0603020202020204" pitchFamily="34" charset="0"/>
                        </a:rPr>
                        <a:t>/</a:t>
                      </a:r>
                      <a:r>
                        <a:rPr lang="en-CA" sz="1500" b="0" dirty="0" err="1">
                          <a:latin typeface="Trebuchet MS" panose="020B0603020202020204" pitchFamily="34" charset="0"/>
                        </a:rPr>
                        <a:t>Créativité</a:t>
                      </a:r>
                      <a:r>
                        <a:rPr lang="en-CA" sz="1500" b="0" dirty="0">
                          <a:latin typeface="Trebuchet MS" panose="020B0603020202020204" pitchFamily="34" charset="0"/>
                        </a:rPr>
                        <a:t> de la </a:t>
                      </a:r>
                      <a:r>
                        <a:rPr lang="en-CA" sz="1500" b="0" dirty="0" err="1">
                          <a:latin typeface="Trebuchet MS" panose="020B0603020202020204" pitchFamily="34" charset="0"/>
                        </a:rPr>
                        <a:t>chorégraphie</a:t>
                      </a:r>
                      <a:r>
                        <a:rPr lang="en-CA" sz="1500" b="0" dirty="0">
                          <a:latin typeface="Trebuchet MS" panose="020B0603020202020204" pitchFamily="34" charset="0"/>
                        </a:rPr>
                        <a:t> and les </a:t>
                      </a:r>
                      <a:r>
                        <a:rPr lang="en-CA" sz="1500" b="0" dirty="0" err="1">
                          <a:latin typeface="Trebuchet MS" panose="020B0603020202020204" pitchFamily="34" charset="0"/>
                        </a:rPr>
                        <a:t>éléments</a:t>
                      </a:r>
                      <a:r>
                        <a:rPr lang="en-CA" sz="1500" b="0" dirty="0">
                          <a:latin typeface="Trebuchet MS" panose="020B0603020202020204" pitchFamily="34" charset="0"/>
                        </a:rPr>
                        <a:t> et liaisons</a:t>
                      </a:r>
                    </a:p>
                  </a:txBody>
                  <a:tcPr marL="121920" marR="121920" marT="60960" marB="60960"/>
                </a:tc>
                <a:tc>
                  <a:txBody>
                    <a:bodyPr/>
                    <a:lstStyle/>
                    <a:p>
                      <a:r>
                        <a:rPr lang="en-CA" sz="1500" b="0" u="none" dirty="0" err="1">
                          <a:latin typeface="Trebuchet MS" panose="020B0603020202020204" pitchFamily="34" charset="0"/>
                        </a:rPr>
                        <a:t>Jusqu’à</a:t>
                      </a:r>
                      <a:r>
                        <a:rPr lang="en-CA" sz="1500" b="0" u="none" baseline="0" dirty="0">
                          <a:latin typeface="Trebuchet MS" panose="020B0603020202020204" pitchFamily="34" charset="0"/>
                        </a:rPr>
                        <a:t> 0.1</a:t>
                      </a:r>
                      <a:endParaRPr lang="en-CA" sz="1500" b="0" u="none" dirty="0">
                        <a:latin typeface="Trebuchet MS" panose="020B0603020202020204" pitchFamily="34" charset="0"/>
                      </a:endParaRPr>
                    </a:p>
                  </a:txBody>
                  <a:tcPr marL="121920" marR="121920" marT="60960" marB="60960"/>
                </a:tc>
                <a:extLst>
                  <a:ext uri="{0D108BD9-81ED-4DB2-BD59-A6C34878D82A}">
                    <a16:rowId xmlns="" xmlns:a16="http://schemas.microsoft.com/office/drawing/2014/main" val="10000"/>
                  </a:ext>
                </a:extLst>
              </a:tr>
              <a:tr h="360883">
                <a:tc>
                  <a:txBody>
                    <a:bodyPr/>
                    <a:lstStyle/>
                    <a:p>
                      <a:r>
                        <a:rPr lang="en-CA" sz="1500" b="0" baseline="0" dirty="0" err="1">
                          <a:latin typeface="Trebuchet MS" panose="020B0603020202020204" pitchFamily="34" charset="0"/>
                        </a:rPr>
                        <a:t>Qualité</a:t>
                      </a:r>
                      <a:r>
                        <a:rPr lang="en-CA" sz="1500" b="0" baseline="0" dirty="0">
                          <a:latin typeface="Trebuchet MS" panose="020B0603020202020204" pitchFamily="34" charset="0"/>
                        </a:rPr>
                        <a:t> du </a:t>
                      </a:r>
                      <a:r>
                        <a:rPr lang="en-CA" sz="1500" b="0" baseline="0" dirty="0" err="1">
                          <a:latin typeface="Trebuchet MS" panose="020B0603020202020204" pitchFamily="34" charset="0"/>
                        </a:rPr>
                        <a:t>mouvement</a:t>
                      </a:r>
                      <a:r>
                        <a:rPr lang="en-CA" sz="1500" b="0" baseline="0" dirty="0">
                          <a:latin typeface="Trebuchet MS" panose="020B0603020202020204" pitchFamily="34" charset="0"/>
                        </a:rPr>
                        <a:t> qui </a:t>
                      </a:r>
                      <a:r>
                        <a:rPr lang="en-CA" sz="1500" b="0" baseline="0" dirty="0" err="1">
                          <a:latin typeface="Trebuchet MS" panose="020B0603020202020204" pitchFamily="34" charset="0"/>
                        </a:rPr>
                        <a:t>réflète</a:t>
                      </a:r>
                      <a:r>
                        <a:rPr lang="en-CA" sz="1500" b="0" baseline="0" dirty="0">
                          <a:latin typeface="Trebuchet MS" panose="020B0603020202020204" pitchFamily="34" charset="0"/>
                        </a:rPr>
                        <a:t> le style personnel</a:t>
                      </a:r>
                    </a:p>
                  </a:txBody>
                  <a:tcPr marL="121920" marR="121920" marT="60960" marB="60960"/>
                </a:tc>
                <a:tc>
                  <a:txBody>
                    <a:bodyPr/>
                    <a:lstStyle/>
                    <a:p>
                      <a:r>
                        <a:rPr lang="en-CA" sz="1500" b="0" dirty="0" err="1">
                          <a:latin typeface="Trebuchet MS" panose="020B0603020202020204" pitchFamily="34" charset="0"/>
                        </a:rPr>
                        <a:t>Jusqu’à</a:t>
                      </a:r>
                      <a:r>
                        <a:rPr lang="en-CA" sz="1500" b="0" dirty="0">
                          <a:latin typeface="Trebuchet MS" panose="020B0603020202020204" pitchFamily="34" charset="0"/>
                        </a:rPr>
                        <a:t> 0.1</a:t>
                      </a:r>
                    </a:p>
                  </a:txBody>
                  <a:tcPr marL="121920" marR="121920" marT="60960" marB="60960"/>
                </a:tc>
                <a:extLst>
                  <a:ext uri="{0D108BD9-81ED-4DB2-BD59-A6C34878D82A}">
                    <a16:rowId xmlns="" xmlns:a16="http://schemas.microsoft.com/office/drawing/2014/main" val="10001"/>
                  </a:ext>
                </a:extLst>
              </a:tr>
              <a:tr h="360883">
                <a:tc>
                  <a:txBody>
                    <a:bodyPr/>
                    <a:lstStyle/>
                    <a:p>
                      <a:r>
                        <a:rPr lang="en-CA" sz="1500" b="0" baseline="0" dirty="0" err="1">
                          <a:latin typeface="Trebuchet MS" panose="020B0603020202020204" pitchFamily="34" charset="0"/>
                        </a:rPr>
                        <a:t>Qualité</a:t>
                      </a:r>
                      <a:r>
                        <a:rPr lang="en-CA" sz="1500" b="0" baseline="0" dirty="0">
                          <a:latin typeface="Trebuchet MS" panose="020B0603020202020204" pitchFamily="34" charset="0"/>
                        </a:rPr>
                        <a:t> de </a:t>
                      </a:r>
                      <a:r>
                        <a:rPr lang="en-CA" sz="1500" b="0" baseline="0" dirty="0" err="1">
                          <a:latin typeface="Trebuchet MS" panose="020B0603020202020204" pitchFamily="34" charset="0"/>
                        </a:rPr>
                        <a:t>l’expression</a:t>
                      </a:r>
                      <a:endParaRPr lang="en-CA" sz="1500" b="0" baseline="0" dirty="0">
                        <a:latin typeface="Trebuchet MS" panose="020B0603020202020204" pitchFamily="34" charset="0"/>
                      </a:endParaRPr>
                    </a:p>
                  </a:txBody>
                  <a:tcPr marL="121920" marR="121920" marT="60960" marB="60960"/>
                </a:tc>
                <a:tc>
                  <a:txBody>
                    <a:bodyPr/>
                    <a:lstStyle/>
                    <a:p>
                      <a:r>
                        <a:rPr lang="en-CA" sz="1500" b="0" dirty="0" err="1">
                          <a:latin typeface="Trebuchet MS" panose="020B0603020202020204" pitchFamily="34" charset="0"/>
                        </a:rPr>
                        <a:t>Jusqu’à</a:t>
                      </a:r>
                      <a:r>
                        <a:rPr lang="en-CA" sz="1500" b="0" dirty="0">
                          <a:latin typeface="Trebuchet MS" panose="020B0603020202020204" pitchFamily="34" charset="0"/>
                        </a:rPr>
                        <a:t> 0.1</a:t>
                      </a:r>
                    </a:p>
                  </a:txBody>
                  <a:tcPr marL="121920" marR="121920" marT="60960" marB="6096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983081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6" name="Shape 876"/>
          <p:cNvSpPr txBox="1"/>
          <p:nvPr>
            <p:custDataLst>
              <p:tags r:id="rId1"/>
            </p:custDataLst>
          </p:nvPr>
        </p:nvSpPr>
        <p:spPr>
          <a:xfrm>
            <a:off x="838200" y="819150"/>
            <a:ext cx="6533325" cy="3505200"/>
          </a:xfrm>
          <a:prstGeom prst="rect">
            <a:avLst/>
          </a:prstGeom>
          <a:noFill/>
          <a:ln>
            <a:noFill/>
          </a:ln>
        </p:spPr>
        <p:txBody>
          <a:bodyPr lIns="68569" tIns="68569" rIns="68569" bIns="68569" anchor="t" anchorCtr="0">
            <a:noAutofit/>
          </a:bodyPr>
          <a:lstStyle/>
          <a:p>
            <a:pPr algn="ctr"/>
            <a:r>
              <a:rPr lang="fr-CA" b="1" dirty="0"/>
              <a:t>Généralités (Déductions du J-A)</a:t>
            </a:r>
          </a:p>
          <a:p>
            <a:pPr algn="ctr"/>
            <a:endParaRPr lang="fr-CA" b="1" dirty="0"/>
          </a:p>
          <a:p>
            <a:pPr marL="457189" indent="-380990">
              <a:buSzPct val="100000"/>
              <a:buChar char="●"/>
            </a:pPr>
            <a:r>
              <a:rPr lang="fr-CA" dirty="0"/>
              <a:t>Entraineur sur le sol - 0.5</a:t>
            </a:r>
          </a:p>
          <a:p>
            <a:pPr marL="76198" defTabSz="474121">
              <a:buSzPct val="100000"/>
            </a:pPr>
            <a:r>
              <a:rPr lang="fr-CA" dirty="0"/>
              <a:t>	L’entraineur peut seulement être sur le sol pour mettre ou 	enlever un matelas de 5/10 cm</a:t>
            </a:r>
          </a:p>
          <a:p>
            <a:pPr marL="76198" defTabSz="474121">
              <a:buSzPct val="100000"/>
            </a:pPr>
            <a:endParaRPr lang="fr-CA" dirty="0"/>
          </a:p>
          <a:p>
            <a:pPr marL="457189" indent="-380990">
              <a:buSzPct val="100000"/>
              <a:buFontTx/>
              <a:buChar char="●"/>
            </a:pPr>
            <a:r>
              <a:rPr lang="fr-CA" dirty="0"/>
              <a:t>Dépasser les lignes - </a:t>
            </a:r>
            <a:r>
              <a:rPr lang="fr-CA" u="sng" dirty="0"/>
              <a:t>0.1</a:t>
            </a:r>
            <a:r>
              <a:rPr lang="fr-CA" dirty="0"/>
              <a:t> chaque fois</a:t>
            </a:r>
          </a:p>
          <a:p>
            <a:pPr marL="76198">
              <a:buSzPct val="100000"/>
            </a:pPr>
            <a:endParaRPr lang="fr-CA" dirty="0"/>
          </a:p>
          <a:p>
            <a:pPr marL="457189" indent="-380990">
              <a:buSzPct val="100000"/>
              <a:buChar char="●"/>
            </a:pPr>
            <a:r>
              <a:rPr lang="fr-CA" dirty="0"/>
              <a:t>Exercice trop court (moins de 30 secondes) — </a:t>
            </a:r>
            <a:r>
              <a:rPr lang="fr-CA" u="sng" dirty="0"/>
              <a:t>2.0</a:t>
            </a:r>
            <a:r>
              <a:rPr lang="fr-CA" dirty="0"/>
              <a:t> de la note finale</a:t>
            </a:r>
          </a:p>
          <a:p>
            <a:pPr marL="457189" indent="-380990">
              <a:buSzPct val="100000"/>
              <a:buFontTx/>
              <a:buChar char="●"/>
            </a:pPr>
            <a:r>
              <a:rPr lang="fr-CA" dirty="0"/>
              <a:t>Dépassement de temps - </a:t>
            </a:r>
            <a:r>
              <a:rPr lang="fr-CA" u="sng" dirty="0"/>
              <a:t>0.1</a:t>
            </a:r>
          </a:p>
          <a:p>
            <a:pPr marL="457189" indent="-380990">
              <a:buSzPct val="100000"/>
              <a:buFontTx/>
              <a:buChar char="●"/>
            </a:pPr>
            <a:endParaRPr lang="fr-CA" dirty="0"/>
          </a:p>
          <a:p>
            <a:pPr marL="457189" indent="-380990">
              <a:buSzPct val="100000"/>
              <a:buChar char="●"/>
            </a:pPr>
            <a:r>
              <a:rPr lang="fr-CA" dirty="0"/>
              <a:t>Musique avec paroles - </a:t>
            </a:r>
            <a:r>
              <a:rPr lang="fr-CA" u="sng" dirty="0"/>
              <a:t>1.0</a:t>
            </a:r>
          </a:p>
          <a:p>
            <a:pPr marL="457189" indent="-380990">
              <a:buSzPct val="100000"/>
              <a:buChar char="●"/>
            </a:pPr>
            <a:r>
              <a:rPr lang="fr-CA" dirty="0"/>
              <a:t>Absence de musique - </a:t>
            </a:r>
            <a:r>
              <a:rPr lang="fr-CA" u="sng" dirty="0"/>
              <a:t>1.0</a:t>
            </a:r>
          </a:p>
        </p:txBody>
      </p:sp>
      <p:sp>
        <p:nvSpPr>
          <p:cNvPr id="2" name="Rectangle 1">
            <a:extLst>
              <a:ext uri="{FF2B5EF4-FFF2-40B4-BE49-F238E27FC236}">
                <a16:creationId xmlns="" xmlns:a16="http://schemas.microsoft.com/office/drawing/2014/main" id="{98F8DE81-E802-4518-8D7A-7E2FCBE53842}"/>
              </a:ext>
            </a:extLst>
          </p:cNvPr>
          <p:cNvSpPr/>
          <p:nvPr>
            <p:custDataLst>
              <p:tags r:id="rId2"/>
            </p:custDataLst>
          </p:nvPr>
        </p:nvSpPr>
        <p:spPr>
          <a:xfrm>
            <a:off x="609600" y="363900"/>
            <a:ext cx="7162800" cy="523220"/>
          </a:xfrm>
          <a:prstGeom prst="rect">
            <a:avLst/>
          </a:prstGeom>
        </p:spPr>
        <p:txBody>
          <a:bodyPr wrap="square">
            <a:spAutoFit/>
          </a:bodyPr>
          <a:lstStyle/>
          <a:p>
            <a:pPr algn="ctr"/>
            <a:r>
              <a:rPr lang="en-CA" sz="2800" b="1" spc="-5" dirty="0">
                <a:solidFill>
                  <a:srgbClr val="90C126"/>
                </a:solidFill>
              </a:rPr>
              <a:t>Sol</a:t>
            </a:r>
            <a:endParaRPr lang="en-CA" sz="2800" dirty="0">
              <a:solidFill>
                <a:srgbClr val="90C126"/>
              </a:solidFill>
            </a:endParaRPr>
          </a:p>
        </p:txBody>
      </p:sp>
    </p:spTree>
    <p:extLst>
      <p:ext uri="{BB962C8B-B14F-4D97-AF65-F5344CB8AC3E}">
        <p14:creationId xmlns:p14="http://schemas.microsoft.com/office/powerpoint/2010/main" val="35866327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190499" y="767595"/>
            <a:ext cx="8763000" cy="3816429"/>
          </a:xfrm>
          <a:prstGeom prst="rect">
            <a:avLst/>
          </a:prstGeom>
        </p:spPr>
        <p:txBody>
          <a:bodyPr vert="horz" wrap="square" lIns="0" tIns="0" rIns="0" bIns="0" rtlCol="0">
            <a:spAutoFit/>
          </a:bodyPr>
          <a:lstStyle/>
          <a:p>
            <a:pPr marL="16933">
              <a:tabLst>
                <a:tab pos="546086" algn="l"/>
              </a:tabLst>
            </a:pPr>
            <a:r>
              <a:rPr lang="en-CA" sz="2000" b="1" spc="-13" dirty="0">
                <a:solidFill>
                  <a:srgbClr val="90C126"/>
                </a:solidFill>
                <a:latin typeface="Trebuchet MS" panose="020B0603020202020204" pitchFamily="34" charset="0"/>
                <a:cs typeface="MS PGothic"/>
              </a:rPr>
              <a:t>Clarifications sur les </a:t>
            </a:r>
            <a:r>
              <a:rPr lang="en-CA" sz="2000" b="1" spc="-13" dirty="0" err="1">
                <a:solidFill>
                  <a:srgbClr val="90C126"/>
                </a:solidFill>
                <a:latin typeface="Trebuchet MS" panose="020B0603020202020204" pitchFamily="34" charset="0"/>
                <a:cs typeface="MS PGothic"/>
              </a:rPr>
              <a:t>réceptions</a:t>
            </a:r>
            <a:endParaRPr lang="en-CA" sz="2000" b="1" spc="-13" dirty="0">
              <a:solidFill>
                <a:srgbClr val="90C126"/>
              </a:solidFill>
              <a:latin typeface="Trebuchet MS" panose="020B0603020202020204" pitchFamily="34" charset="0"/>
              <a:cs typeface="MS PGothic"/>
            </a:endParaRPr>
          </a:p>
          <a:p>
            <a:pPr marL="96518">
              <a:spcBef>
                <a:spcPts val="47"/>
              </a:spcBef>
              <a:tabLst>
                <a:tab pos="546086" algn="l"/>
              </a:tabLst>
            </a:pPr>
            <a:r>
              <a:rPr lang="en-CA" sz="1600" spc="27" dirty="0">
                <a:latin typeface="Trebuchet MS" panose="020B0603020202020204" pitchFamily="34" charset="0"/>
                <a:cs typeface="MS PGothic"/>
              </a:rPr>
              <a:t>▶	</a:t>
            </a:r>
            <a:r>
              <a:rPr lang="en-CA" sz="1600" spc="-7" dirty="0">
                <a:latin typeface="Trebuchet MS" panose="020B0603020202020204" pitchFamily="34" charset="0"/>
                <a:cs typeface="MS PGothic"/>
              </a:rPr>
              <a:t>P</a:t>
            </a:r>
            <a:r>
              <a:rPr lang="en-CA" sz="1600" spc="-7" dirty="0" smtClean="0">
                <a:latin typeface="Trebuchet MS" panose="020B0603020202020204" pitchFamily="34" charset="0"/>
                <a:cs typeface="MS PGothic"/>
              </a:rPr>
              <a:t>our </a:t>
            </a:r>
            <a:r>
              <a:rPr lang="en-CA" sz="1600" spc="-7" dirty="0">
                <a:latin typeface="Trebuchet MS" panose="020B0603020202020204" pitchFamily="34" charset="0"/>
                <a:cs typeface="MS PGothic"/>
              </a:rPr>
              <a:t>les </a:t>
            </a:r>
            <a:r>
              <a:rPr lang="en-CA" sz="1600" spc="-7" dirty="0" err="1">
                <a:latin typeface="Trebuchet MS" panose="020B0603020202020204" pitchFamily="34" charset="0"/>
                <a:cs typeface="MS PGothic"/>
              </a:rPr>
              <a:t>éléments</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acro</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isolés</a:t>
            </a:r>
            <a:r>
              <a:rPr lang="en-CA" sz="1600" spc="-7" dirty="0">
                <a:latin typeface="Trebuchet MS" panose="020B0603020202020204" pitchFamily="34" charset="0"/>
                <a:cs typeface="MS PGothic"/>
              </a:rPr>
              <a:t> et le dernier </a:t>
            </a:r>
            <a:r>
              <a:rPr lang="en-CA" sz="1600" spc="-7" dirty="0" err="1">
                <a:latin typeface="Trebuchet MS" panose="020B0603020202020204" pitchFamily="34" charset="0"/>
                <a:cs typeface="MS PGothic"/>
              </a:rPr>
              <a:t>élément</a:t>
            </a:r>
            <a:r>
              <a:rPr lang="en-CA" sz="1600" spc="-7" dirty="0">
                <a:latin typeface="Trebuchet MS" panose="020B0603020202020204" pitchFamily="34" charset="0"/>
                <a:cs typeface="MS PGothic"/>
              </a:rPr>
              <a:t> dans </a:t>
            </a:r>
            <a:r>
              <a:rPr lang="en-CA" sz="1600" spc="-7" dirty="0" err="1">
                <a:latin typeface="Trebuchet MS" panose="020B0603020202020204" pitchFamily="34" charset="0"/>
                <a:cs typeface="MS PGothic"/>
              </a:rPr>
              <a:t>une</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série</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acro</a:t>
            </a:r>
            <a:r>
              <a:rPr lang="en-CA" sz="1600" spc="-7" dirty="0">
                <a:latin typeface="Trebuchet MS" panose="020B0603020202020204" pitchFamily="34" charset="0"/>
                <a:cs typeface="MS PGothic"/>
              </a:rPr>
              <a:t> :</a:t>
            </a:r>
          </a:p>
          <a:p>
            <a:pPr marL="96518">
              <a:spcBef>
                <a:spcPts val="47"/>
              </a:spcBef>
              <a:tabLst>
                <a:tab pos="546086" algn="l"/>
              </a:tabLst>
            </a:pPr>
            <a:r>
              <a:rPr lang="en-CA" sz="1600" spc="-7" dirty="0">
                <a:latin typeface="Trebuchet MS" panose="020B0603020202020204" pitchFamily="34" charset="0"/>
                <a:cs typeface="MS PGothic"/>
              </a:rPr>
              <a:t>	</a:t>
            </a:r>
            <a:r>
              <a:rPr lang="en-CA" sz="1600" spc="27" dirty="0">
                <a:latin typeface="Trebuchet MS" panose="020B0603020202020204" pitchFamily="34" charset="0"/>
                <a:cs typeface="MS PGothic"/>
              </a:rPr>
              <a:t>▶    </a:t>
            </a:r>
            <a:r>
              <a:rPr lang="en-CA" sz="1600" spc="-7" dirty="0">
                <a:latin typeface="Trebuchet MS" panose="020B0603020202020204" pitchFamily="34" charset="0"/>
                <a:cs typeface="MS PGothic"/>
              </a:rPr>
              <a:t>Il </a:t>
            </a:r>
            <a:r>
              <a:rPr lang="en-CA" sz="1600" spc="-7" dirty="0" err="1">
                <a:latin typeface="Trebuchet MS" panose="020B0603020202020204" pitchFamily="34" charset="0"/>
                <a:cs typeface="MS PGothic"/>
              </a:rPr>
              <a:t>n’y</a:t>
            </a:r>
            <a:r>
              <a:rPr lang="en-CA" sz="1600" spc="-7" dirty="0">
                <a:latin typeface="Trebuchet MS" panose="020B0603020202020204" pitchFamily="34" charset="0"/>
                <a:cs typeface="MS PGothic"/>
              </a:rPr>
              <a:t> a </a:t>
            </a:r>
            <a:r>
              <a:rPr lang="en-CA" sz="1600" spc="-7" dirty="0" err="1">
                <a:latin typeface="Trebuchet MS" panose="020B0603020202020204" pitchFamily="34" charset="0"/>
                <a:cs typeface="MS PGothic"/>
              </a:rPr>
              <a:t>aucune</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pénalité</a:t>
            </a:r>
            <a:r>
              <a:rPr lang="en-CA" sz="1600" spc="-7" dirty="0">
                <a:latin typeface="Trebuchet MS" panose="020B0603020202020204" pitchFamily="34" charset="0"/>
                <a:cs typeface="MS PGothic"/>
              </a:rPr>
              <a:t> pour </a:t>
            </a:r>
            <a:r>
              <a:rPr lang="en-CA" sz="1600" spc="-7" dirty="0" err="1">
                <a:latin typeface="Trebuchet MS" panose="020B0603020202020204" pitchFamily="34" charset="0"/>
                <a:cs typeface="MS PGothic"/>
              </a:rPr>
              <a:t>une</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réception</a:t>
            </a:r>
            <a:r>
              <a:rPr lang="en-CA" sz="1600" spc="-7" dirty="0">
                <a:latin typeface="Trebuchet MS" panose="020B0603020202020204" pitchFamily="34" charset="0"/>
                <a:cs typeface="MS PGothic"/>
              </a:rPr>
              <a:t> les </a:t>
            </a:r>
            <a:r>
              <a:rPr lang="en-CA" sz="1600" spc="-7" dirty="0" err="1">
                <a:latin typeface="Trebuchet MS" panose="020B0603020202020204" pitchFamily="34" charset="0"/>
                <a:cs typeface="MS PGothic"/>
              </a:rPr>
              <a:t>pieds</a:t>
            </a:r>
            <a:r>
              <a:rPr lang="en-CA" sz="1600" spc="-7" dirty="0">
                <a:latin typeface="Trebuchet MS" panose="020B0603020202020204" pitchFamily="34" charset="0"/>
                <a:cs typeface="MS PGothic"/>
              </a:rPr>
              <a:t> </a:t>
            </a:r>
            <a:r>
              <a:rPr lang="en-CA" sz="1600" spc="-7" dirty="0" err="1">
                <a:latin typeface="Trebuchet MS" panose="020B0603020202020204" pitchFamily="34" charset="0"/>
                <a:cs typeface="MS PGothic"/>
              </a:rPr>
              <a:t>moins</a:t>
            </a:r>
            <a:r>
              <a:rPr lang="en-CA" sz="1600" spc="-7" dirty="0">
                <a:latin typeface="Trebuchet MS" panose="020B0603020202020204" pitchFamily="34" charset="0"/>
                <a:cs typeface="MS PGothic"/>
              </a:rPr>
              <a:t> </a:t>
            </a:r>
            <a:r>
              <a:rPr lang="en-CA" sz="1600" spc="-7" dirty="0" smtClean="0">
                <a:latin typeface="Trebuchet MS" panose="020B0603020202020204" pitchFamily="34" charset="0"/>
                <a:cs typeface="MS PGothic"/>
              </a:rPr>
              <a:t>large </a:t>
            </a:r>
            <a:r>
              <a:rPr lang="en-CA" sz="1600" spc="-7" dirty="0">
                <a:latin typeface="Trebuchet MS" panose="020B0603020202020204" pitchFamily="34" charset="0"/>
                <a:cs typeface="MS PGothic"/>
              </a:rPr>
              <a:t>que les </a:t>
            </a:r>
            <a:r>
              <a:rPr lang="en-CA" sz="1600" spc="-7" dirty="0" err="1">
                <a:latin typeface="Trebuchet MS" panose="020B0603020202020204" pitchFamily="34" charset="0"/>
                <a:cs typeface="MS PGothic"/>
              </a:rPr>
              <a:t>épaules</a:t>
            </a:r>
            <a:r>
              <a:rPr lang="en-CA" sz="1600" spc="-7" dirty="0">
                <a:latin typeface="Trebuchet MS" panose="020B0603020202020204" pitchFamily="34" charset="0"/>
                <a:cs typeface="MS PGothic"/>
              </a:rPr>
              <a:t> </a:t>
            </a:r>
            <a:r>
              <a:rPr lang="en-CA" sz="1600" spc="-7" dirty="0" smtClean="0">
                <a:latin typeface="Trebuchet MS" panose="020B0603020202020204" pitchFamily="34" charset="0"/>
                <a:cs typeface="MS PGothic"/>
              </a:rPr>
              <a:t>		</a:t>
            </a:r>
            <a:r>
              <a:rPr lang="en-CA" sz="1600" spc="-7" dirty="0" err="1" smtClean="0">
                <a:latin typeface="Trebuchet MS" panose="020B0603020202020204" pitchFamily="34" charset="0"/>
                <a:cs typeface="MS PGothic"/>
              </a:rPr>
              <a:t>tant</a:t>
            </a:r>
            <a:r>
              <a:rPr lang="en-CA" sz="1600" spc="-7" dirty="0" smtClean="0">
                <a:latin typeface="Trebuchet MS" panose="020B0603020202020204" pitchFamily="34" charset="0"/>
                <a:cs typeface="MS PGothic"/>
              </a:rPr>
              <a:t> que </a:t>
            </a:r>
            <a:r>
              <a:rPr lang="en-CA" sz="1600" spc="-7" dirty="0" err="1">
                <a:latin typeface="Trebuchet MS" panose="020B0603020202020204" pitchFamily="34" charset="0"/>
                <a:cs typeface="MS PGothic"/>
              </a:rPr>
              <a:t>l’athlète</a:t>
            </a:r>
            <a:r>
              <a:rPr lang="en-CA" sz="1600" spc="-7" dirty="0">
                <a:latin typeface="Trebuchet MS" panose="020B0603020202020204" pitchFamily="34" charset="0"/>
                <a:cs typeface="MS PGothic"/>
              </a:rPr>
              <a:t> :</a:t>
            </a:r>
            <a:r>
              <a:rPr lang="en-CA" sz="1600" spc="27" dirty="0">
                <a:latin typeface="Trebuchet MS" panose="020B0603020202020204" pitchFamily="34" charset="0"/>
                <a:cs typeface="MS PGothic"/>
              </a:rPr>
              <a:t>		</a:t>
            </a:r>
          </a:p>
          <a:p>
            <a:pPr marL="96518">
              <a:spcBef>
                <a:spcPts val="47"/>
              </a:spcBef>
              <a:tabLst>
                <a:tab pos="546086" algn="l"/>
              </a:tabLst>
            </a:pPr>
            <a:r>
              <a:rPr lang="en-CA" spc="27" dirty="0">
                <a:latin typeface="Trebuchet MS" panose="020B0603020202020204" pitchFamily="34" charset="0"/>
                <a:cs typeface="MS PGothic"/>
              </a:rPr>
              <a:t>              </a:t>
            </a:r>
            <a:r>
              <a:rPr lang="en-CA" sz="1400" spc="27" dirty="0">
                <a:latin typeface="Trebuchet MS" panose="020B0603020202020204" pitchFamily="34" charset="0"/>
                <a:cs typeface="MS PGothic"/>
              </a:rPr>
              <a:t>▶    </a:t>
            </a:r>
            <a:r>
              <a:rPr lang="en-CA" sz="1400" spc="-7" dirty="0" err="1">
                <a:latin typeface="Trebuchet MS" panose="020B0603020202020204" pitchFamily="34" charset="0"/>
                <a:cs typeface="MS PGothic"/>
              </a:rPr>
              <a:t>Glisse</a:t>
            </a:r>
            <a:r>
              <a:rPr lang="en-CA" sz="1400" spc="-7" dirty="0">
                <a:latin typeface="Trebuchet MS" panose="020B0603020202020204" pitchFamily="34" charset="0"/>
                <a:cs typeface="MS PGothic"/>
              </a:rPr>
              <a:t> pour </a:t>
            </a:r>
            <a:r>
              <a:rPr lang="en-CA" sz="1400" spc="-7" dirty="0" err="1">
                <a:latin typeface="Trebuchet MS" panose="020B0603020202020204" pitchFamily="34" charset="0"/>
                <a:cs typeface="MS PGothic"/>
              </a:rPr>
              <a:t>mettre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ses</a:t>
            </a:r>
            <a:r>
              <a:rPr lang="en-CA" sz="1400" spc="-7" dirty="0">
                <a:latin typeface="Trebuchet MS" panose="020B0603020202020204" pitchFamily="34" charset="0"/>
                <a:cs typeface="MS PGothic"/>
              </a:rPr>
              <a:t> talons ensemble, </a:t>
            </a:r>
            <a:r>
              <a:rPr lang="en-CA" sz="1400" spc="-7" dirty="0" err="1">
                <a:latin typeface="Trebuchet MS" panose="020B0603020202020204" pitchFamily="34" charset="0"/>
                <a:cs typeface="MS PGothic"/>
              </a:rPr>
              <a:t>ou</a:t>
            </a:r>
            <a:endParaRPr lang="en-CA" sz="1400" spc="-7" dirty="0">
              <a:latin typeface="Trebuchet MS" panose="020B0603020202020204" pitchFamily="34" charset="0"/>
              <a:cs typeface="MS PGothic"/>
            </a:endParaRPr>
          </a:p>
          <a:p>
            <a:pPr marL="96518">
              <a:spcBef>
                <a:spcPts val="47"/>
              </a:spcBef>
              <a:tabLst>
                <a:tab pos="546086" algn="l"/>
              </a:tabLst>
            </a:pPr>
            <a:r>
              <a:rPr lang="en-CA" sz="1400" spc="-7" dirty="0">
                <a:latin typeface="Trebuchet MS" panose="020B0603020202020204" pitchFamily="34" charset="0"/>
                <a:cs typeface="MS PGothic"/>
              </a:rPr>
              <a:t>		 </a:t>
            </a:r>
            <a:r>
              <a:rPr lang="en-CA" sz="1400" spc="-7" dirty="0" smtClean="0">
                <a:latin typeface="Trebuchet MS" panose="020B0603020202020204" pitchFamily="34" charset="0"/>
                <a:cs typeface="MS PGothic"/>
              </a:rPr>
              <a:t>  </a:t>
            </a:r>
            <a:r>
              <a:rPr lang="en-CA" sz="1400" spc="27" dirty="0" smtClean="0">
                <a:latin typeface="Trebuchet MS" panose="020B0603020202020204" pitchFamily="34" charset="0"/>
                <a:cs typeface="MS PGothic"/>
              </a:rPr>
              <a:t>▶     </a:t>
            </a:r>
            <a:r>
              <a:rPr lang="en-CA" sz="1400" spc="27" dirty="0" err="1">
                <a:latin typeface="Trebuchet MS" panose="020B0603020202020204" pitchFamily="34" charset="0"/>
                <a:cs typeface="MS PGothic"/>
              </a:rPr>
              <a:t>Démontre</a:t>
            </a:r>
            <a:r>
              <a:rPr lang="en-CA" sz="1400" spc="27" dirty="0">
                <a:latin typeface="Trebuchet MS" panose="020B0603020202020204" pitchFamily="34" charset="0"/>
                <a:cs typeface="MS PGothic"/>
              </a:rPr>
              <a:t> un petit pas </a:t>
            </a:r>
            <a:r>
              <a:rPr lang="en-CA" sz="1400" spc="27" dirty="0" err="1">
                <a:latin typeface="Trebuchet MS" panose="020B0603020202020204" pitchFamily="34" charset="0"/>
                <a:cs typeface="MS PGothic"/>
              </a:rPr>
              <a:t>contrôlé</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vers</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l’avant</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ou</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l’arrière</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en</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fente</a:t>
            </a:r>
            <a:r>
              <a:rPr lang="en-CA" sz="1400" spc="27" dirty="0">
                <a:latin typeface="Trebuchet MS" panose="020B0603020202020204" pitchFamily="34" charset="0"/>
                <a:cs typeface="MS PGothic"/>
              </a:rPr>
              <a:t> (d’un </a:t>
            </a:r>
            <a:r>
              <a:rPr lang="en-CA" sz="1400" spc="27" dirty="0" err="1">
                <a:latin typeface="Trebuchet MS" panose="020B0603020202020204" pitchFamily="34" charset="0"/>
                <a:cs typeface="MS PGothic"/>
              </a:rPr>
              <a:t>élément</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vers</a:t>
            </a:r>
            <a:r>
              <a:rPr lang="en-CA" sz="1400" spc="27" dirty="0">
                <a:latin typeface="Trebuchet MS" panose="020B0603020202020204" pitchFamily="34" charset="0"/>
                <a:cs typeface="MS PGothic"/>
              </a:rPr>
              <a:t> </a:t>
            </a:r>
            <a:r>
              <a:rPr lang="en-CA" sz="1400" spc="27" dirty="0" smtClean="0">
                <a:latin typeface="Trebuchet MS" panose="020B0603020202020204" pitchFamily="34" charset="0"/>
                <a:cs typeface="MS PGothic"/>
              </a:rPr>
              <a:t>		         </a:t>
            </a:r>
            <a:r>
              <a:rPr lang="en-CA" sz="1400" spc="27" dirty="0" err="1" smtClean="0">
                <a:latin typeface="Trebuchet MS" panose="020B0603020202020204" pitchFamily="34" charset="0"/>
                <a:cs typeface="MS PGothic"/>
              </a:rPr>
              <a:t>l’avant</a:t>
            </a:r>
            <a:r>
              <a:rPr lang="en-CA" sz="1400" spc="27" dirty="0" smtClean="0">
                <a:latin typeface="Trebuchet MS" panose="020B0603020202020204" pitchFamily="34" charset="0"/>
                <a:cs typeface="MS PGothic"/>
              </a:rPr>
              <a:t>/</a:t>
            </a:r>
            <a:r>
              <a:rPr lang="en-CA" sz="1400" spc="27" dirty="0" err="1" smtClean="0">
                <a:latin typeface="Trebuchet MS" panose="020B0603020202020204" pitchFamily="34" charset="0"/>
                <a:cs typeface="MS PGothic"/>
              </a:rPr>
              <a:t>arrière</a:t>
            </a:r>
            <a:r>
              <a:rPr lang="en-CA" sz="1400" spc="27" dirty="0">
                <a:latin typeface="Trebuchet MS" panose="020B0603020202020204" pitchFamily="34" charset="0"/>
                <a:cs typeface="MS PGothic"/>
              </a:rPr>
              <a:t>)</a:t>
            </a:r>
            <a:r>
              <a:rPr lang="en-CA" sz="1400" spc="-7" dirty="0">
                <a:latin typeface="Trebuchet MS" panose="020B0603020202020204" pitchFamily="34" charset="0"/>
                <a:cs typeface="MS PGothic"/>
              </a:rPr>
              <a:t> </a:t>
            </a:r>
          </a:p>
          <a:p>
            <a:pPr marL="96518">
              <a:spcBef>
                <a:spcPts val="47"/>
              </a:spcBef>
              <a:tabLst>
                <a:tab pos="546086" algn="l"/>
              </a:tabLst>
            </a:pPr>
            <a:r>
              <a:rPr lang="en-CA" spc="27" dirty="0">
                <a:latin typeface="Trebuchet MS" panose="020B0603020202020204" pitchFamily="34" charset="0"/>
                <a:cs typeface="MS PGothic"/>
              </a:rPr>
              <a:t>	</a:t>
            </a:r>
            <a:r>
              <a:rPr lang="en-CA" sz="1400" spc="27" dirty="0">
                <a:latin typeface="Trebuchet MS" panose="020B0603020202020204" pitchFamily="34" charset="0"/>
                <a:cs typeface="MS PGothic"/>
              </a:rPr>
              <a:t>▶    Ne pas </a:t>
            </a:r>
            <a:r>
              <a:rPr lang="en-CA" sz="1400" spc="27" dirty="0" err="1">
                <a:latin typeface="Trebuchet MS" panose="020B0603020202020204" pitchFamily="34" charset="0"/>
                <a:cs typeface="MS PGothic"/>
              </a:rPr>
              <a:t>déduire</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sauf</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si</a:t>
            </a:r>
            <a:r>
              <a:rPr lang="en-CA" sz="1400" spc="27" dirty="0">
                <a:latin typeface="Trebuchet MS" panose="020B0603020202020204" pitchFamily="34" charset="0"/>
                <a:cs typeface="MS PGothic"/>
              </a:rPr>
              <a:t> la </a:t>
            </a:r>
            <a:r>
              <a:rPr lang="en-CA" sz="1400" spc="27" dirty="0" err="1">
                <a:latin typeface="Trebuchet MS" panose="020B0603020202020204" pitchFamily="34" charset="0"/>
                <a:cs typeface="MS PGothic"/>
              </a:rPr>
              <a:t>réception</a:t>
            </a:r>
            <a:r>
              <a:rPr lang="en-CA" sz="1400" spc="27" dirty="0">
                <a:latin typeface="Trebuchet MS" panose="020B0603020202020204" pitchFamily="34" charset="0"/>
                <a:cs typeface="MS PGothic"/>
              </a:rPr>
              <a:t> </a:t>
            </a:r>
            <a:r>
              <a:rPr lang="en-CA" sz="1400" spc="27" dirty="0" err="1">
                <a:latin typeface="Trebuchet MS" panose="020B0603020202020204" pitchFamily="34" charset="0"/>
                <a:cs typeface="MS PGothic"/>
              </a:rPr>
              <a:t>n’est</a:t>
            </a:r>
            <a:r>
              <a:rPr lang="en-CA" sz="1400" spc="27" dirty="0">
                <a:latin typeface="Trebuchet MS" panose="020B0603020202020204" pitchFamily="34" charset="0"/>
                <a:cs typeface="MS PGothic"/>
              </a:rPr>
              <a:t> pas </a:t>
            </a:r>
            <a:r>
              <a:rPr lang="en-CA" sz="1400" spc="27" dirty="0" err="1" smtClean="0">
                <a:latin typeface="Trebuchet MS" panose="020B0603020202020204" pitchFamily="34" charset="0"/>
                <a:cs typeface="MS PGothic"/>
              </a:rPr>
              <a:t>contrôlée</a:t>
            </a:r>
            <a:endParaRPr lang="en-CA" sz="1400" spc="-7" dirty="0">
              <a:latin typeface="Trebuchet MS" panose="020B0603020202020204" pitchFamily="34" charset="0"/>
              <a:cs typeface="MS PGothic"/>
            </a:endParaRPr>
          </a:p>
          <a:p>
            <a:pPr marL="16933">
              <a:tabLst>
                <a:tab pos="546086" algn="l"/>
              </a:tabLst>
            </a:pPr>
            <a:r>
              <a:rPr lang="en-CA" b="1" spc="-13" dirty="0">
                <a:solidFill>
                  <a:srgbClr val="90C126"/>
                </a:solidFill>
                <a:latin typeface="Trebuchet MS" panose="020B0603020202020204" pitchFamily="34" charset="0"/>
                <a:cs typeface="MS PGothic"/>
              </a:rPr>
              <a:t>Clarification pour </a:t>
            </a:r>
            <a:r>
              <a:rPr lang="en-CA" b="1" spc="-13" dirty="0" err="1">
                <a:solidFill>
                  <a:srgbClr val="90C126"/>
                </a:solidFill>
                <a:latin typeface="Trebuchet MS" panose="020B0603020202020204" pitchFamily="34" charset="0"/>
                <a:cs typeface="MS PGothic"/>
              </a:rPr>
              <a:t>l’ÉS</a:t>
            </a:r>
            <a:r>
              <a:rPr lang="en-CA" b="1" spc="-13" dirty="0">
                <a:solidFill>
                  <a:srgbClr val="90C126"/>
                </a:solidFill>
                <a:latin typeface="Trebuchet MS" panose="020B0603020202020204" pitchFamily="34" charset="0"/>
                <a:cs typeface="MS PGothic"/>
              </a:rPr>
              <a:t> #4 des </a:t>
            </a:r>
            <a:r>
              <a:rPr lang="en-CA" b="1" spc="-13" dirty="0" err="1">
                <a:solidFill>
                  <a:srgbClr val="90C126"/>
                </a:solidFill>
                <a:latin typeface="Trebuchet MS" panose="020B0603020202020204" pitchFamily="34" charset="0"/>
                <a:cs typeface="MS PGothic"/>
              </a:rPr>
              <a:t>niveaux</a:t>
            </a:r>
            <a:r>
              <a:rPr lang="en-CA" b="1" spc="-13" dirty="0">
                <a:solidFill>
                  <a:srgbClr val="90C126"/>
                </a:solidFill>
                <a:latin typeface="Trebuchet MS" panose="020B0603020202020204" pitchFamily="34" charset="0"/>
                <a:cs typeface="MS PGothic"/>
              </a:rPr>
              <a:t> 8-9-10 — Dernier </a:t>
            </a:r>
            <a:r>
              <a:rPr lang="en-CA" b="1" spc="-13" dirty="0" err="1">
                <a:solidFill>
                  <a:srgbClr val="90C126"/>
                </a:solidFill>
                <a:latin typeface="Trebuchet MS" panose="020B0603020202020204" pitchFamily="34" charset="0"/>
                <a:cs typeface="MS PGothic"/>
              </a:rPr>
              <a:t>salto</a:t>
            </a:r>
            <a:endParaRPr lang="en-CA" b="1" spc="-13" dirty="0">
              <a:solidFill>
                <a:srgbClr val="90C126"/>
              </a:solidFill>
              <a:latin typeface="Trebuchet MS" panose="020B0603020202020204" pitchFamily="34" charset="0"/>
              <a:cs typeface="MS PGothic"/>
            </a:endParaRPr>
          </a:p>
          <a:p>
            <a:pPr marL="16933">
              <a:tabLst>
                <a:tab pos="546086" algn="l"/>
              </a:tabLst>
            </a:pPr>
            <a:r>
              <a:rPr lang="en-CA" sz="1400" spc="27" dirty="0">
                <a:latin typeface="Trebuchet MS" panose="020B0603020202020204" pitchFamily="34" charset="0"/>
                <a:cs typeface="MS PGothic"/>
              </a:rPr>
              <a:t>▶	</a:t>
            </a:r>
            <a:r>
              <a:rPr lang="en-CA" sz="1400" spc="-7" dirty="0">
                <a:latin typeface="Trebuchet MS" panose="020B0603020202020204" pitchFamily="34" charset="0"/>
                <a:cs typeface="MS PGothic"/>
              </a:rPr>
              <a:t>Si le dernier </a:t>
            </a:r>
            <a:r>
              <a:rPr lang="en-CA" sz="1400" spc="-7" dirty="0" err="1">
                <a:latin typeface="Trebuchet MS" panose="020B0603020202020204" pitchFamily="34" charset="0"/>
                <a:cs typeface="MS PGothic"/>
              </a:rPr>
              <a:t>salto</a:t>
            </a:r>
            <a:r>
              <a:rPr lang="en-CA" sz="1400" spc="-7" dirty="0">
                <a:latin typeface="Trebuchet MS" panose="020B0603020202020204" pitchFamily="34" charset="0"/>
                <a:cs typeface="MS PGothic"/>
              </a:rPr>
              <a:t> ne </a:t>
            </a:r>
            <a:r>
              <a:rPr lang="en-CA" sz="1400" spc="-7" dirty="0" err="1">
                <a:latin typeface="Trebuchet MS" panose="020B0603020202020204" pitchFamily="34" charset="0"/>
                <a:cs typeface="MS PGothic"/>
              </a:rPr>
              <a:t>reçoit</a:t>
            </a:r>
            <a:r>
              <a:rPr lang="en-CA" sz="1400" spc="-7" dirty="0">
                <a:latin typeface="Trebuchet MS" panose="020B0603020202020204" pitchFamily="34" charset="0"/>
                <a:cs typeface="MS PGothic"/>
              </a:rPr>
              <a:t> pas de </a:t>
            </a:r>
            <a:r>
              <a:rPr lang="en-CA" sz="1400" spc="-7" dirty="0" err="1">
                <a:latin typeface="Trebuchet MS" panose="020B0603020202020204" pitchFamily="34" charset="0"/>
                <a:cs typeface="MS PGothic"/>
              </a:rPr>
              <a:t>valeur</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parce</a:t>
            </a:r>
            <a:r>
              <a:rPr lang="en-CA" sz="1400" spc="-7" dirty="0">
                <a:latin typeface="Trebuchet MS" panose="020B0603020202020204" pitchFamily="34" charset="0"/>
                <a:cs typeface="MS PGothic"/>
              </a:rPr>
              <a:t> que :</a:t>
            </a:r>
            <a:br>
              <a:rPr lang="en-CA" sz="1400" spc="-7" dirty="0">
                <a:latin typeface="Trebuchet MS" panose="020B0603020202020204" pitchFamily="34" charset="0"/>
                <a:cs typeface="MS PGothic"/>
              </a:rPr>
            </a:br>
            <a:r>
              <a:rPr lang="en-CA" sz="1400" spc="-7" dirty="0">
                <a:latin typeface="Trebuchet MS" panose="020B0603020202020204" pitchFamily="34" charset="0"/>
                <a:cs typeface="MS PGothic"/>
              </a:rPr>
              <a:t>	</a:t>
            </a:r>
            <a:r>
              <a:rPr lang="en-CA" sz="1400" spc="27" dirty="0">
                <a:latin typeface="Trebuchet MS" panose="020B0603020202020204" pitchFamily="34" charset="0"/>
                <a:cs typeface="MS PGothic"/>
              </a:rPr>
              <a:t>▶    </a:t>
            </a:r>
            <a:r>
              <a:rPr lang="en-CA" sz="1400" spc="-7" dirty="0">
                <a:latin typeface="Trebuchet MS" panose="020B0603020202020204" pitchFamily="34" charset="0"/>
                <a:cs typeface="MS PGothic"/>
              </a:rPr>
              <a:t>Il </a:t>
            </a:r>
            <a:r>
              <a:rPr lang="en-CA" sz="1400" spc="-7" dirty="0" err="1">
                <a:latin typeface="Trebuchet MS" panose="020B0603020202020204" pitchFamily="34" charset="0"/>
                <a:cs typeface="MS PGothic"/>
              </a:rPr>
              <a:t>est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répété</a:t>
            </a:r>
            <a:r>
              <a:rPr lang="en-CA" sz="1400" spc="-7" dirty="0">
                <a:latin typeface="Trebuchet MS" panose="020B0603020202020204" pitchFamily="34" charset="0"/>
                <a:cs typeface="MS PGothic"/>
              </a:rPr>
              <a:t> pour </a:t>
            </a:r>
            <a:r>
              <a:rPr lang="en-CA" sz="1400" spc="-7" dirty="0" err="1">
                <a:latin typeface="Trebuchet MS" panose="020B0603020202020204" pitchFamily="34" charset="0"/>
                <a:cs typeface="MS PGothic"/>
              </a:rPr>
              <a:t>une</a:t>
            </a:r>
            <a:r>
              <a:rPr lang="en-CA" sz="1400" spc="-7" dirty="0">
                <a:latin typeface="Trebuchet MS" panose="020B0603020202020204" pitchFamily="34" charset="0"/>
                <a:cs typeface="MS PGothic"/>
              </a:rPr>
              <a:t> 3e </a:t>
            </a:r>
            <a:r>
              <a:rPr lang="en-CA" sz="1400" spc="-7" dirty="0" err="1">
                <a:latin typeface="Trebuchet MS" panose="020B0603020202020204" pitchFamily="34" charset="0"/>
                <a:cs typeface="MS PGothic"/>
              </a:rPr>
              <a:t>fois</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ou</a:t>
            </a:r>
            <a:r>
              <a:rPr lang="en-CA" sz="1400" spc="-7" dirty="0">
                <a:latin typeface="Trebuchet MS" panose="020B0603020202020204" pitchFamily="34" charset="0"/>
                <a:cs typeface="MS PGothic"/>
              </a:rPr>
              <a:t> la 2e </a:t>
            </a:r>
            <a:r>
              <a:rPr lang="en-CA" sz="1400" spc="-7" dirty="0" err="1">
                <a:latin typeface="Trebuchet MS" panose="020B0603020202020204" pitchFamily="34" charset="0"/>
                <a:cs typeface="MS PGothic"/>
              </a:rPr>
              <a:t>fois</a:t>
            </a:r>
            <a:r>
              <a:rPr lang="en-CA" sz="1400" spc="-7" dirty="0">
                <a:latin typeface="Trebuchet MS" panose="020B0603020202020204" pitchFamily="34" charset="0"/>
                <a:cs typeface="MS PGothic"/>
              </a:rPr>
              <a:t> dans la </a:t>
            </a:r>
            <a:r>
              <a:rPr lang="en-CA" sz="1400" spc="-7" dirty="0" err="1">
                <a:latin typeface="Trebuchet MS" panose="020B0603020202020204" pitchFamily="34" charset="0"/>
                <a:cs typeface="MS PGothic"/>
              </a:rPr>
              <a:t>même</a:t>
            </a:r>
            <a:r>
              <a:rPr lang="en-CA" sz="1400" spc="-7" dirty="0">
                <a:latin typeface="Trebuchet MS" panose="020B0603020202020204" pitchFamily="34" charset="0"/>
                <a:cs typeface="MS PGothic"/>
              </a:rPr>
              <a:t> liaison), </a:t>
            </a:r>
            <a:r>
              <a:rPr lang="en-CA" sz="1400" spc="-7" dirty="0" err="1">
                <a:latin typeface="Trebuchet MS" panose="020B0603020202020204" pitchFamily="34" charset="0"/>
                <a:cs typeface="MS PGothic"/>
              </a:rPr>
              <a:t>ou</a:t>
            </a:r>
            <a:endParaRPr lang="en-CA" sz="1400" spc="-7" dirty="0">
              <a:latin typeface="Trebuchet MS" panose="020B0603020202020204" pitchFamily="34" charset="0"/>
              <a:cs typeface="MS PGothic"/>
            </a:endParaRPr>
          </a:p>
          <a:p>
            <a:pPr marL="16933">
              <a:tabLst>
                <a:tab pos="546086" algn="l"/>
              </a:tabLst>
            </a:pPr>
            <a:r>
              <a:rPr lang="en-CA" sz="1400" spc="27" dirty="0">
                <a:latin typeface="Trebuchet MS" panose="020B0603020202020204" pitchFamily="34" charset="0"/>
                <a:cs typeface="MS PGothic"/>
              </a:rPr>
              <a:t>	▶    </a:t>
            </a:r>
            <a:r>
              <a:rPr lang="en-CA" sz="1400" spc="-7" dirty="0">
                <a:latin typeface="Trebuchet MS" panose="020B0603020202020204" pitchFamily="34" charset="0"/>
                <a:cs typeface="MS PGothic"/>
              </a:rPr>
              <a:t>Il </a:t>
            </a:r>
            <a:r>
              <a:rPr lang="en-CA" sz="1400" spc="-7" dirty="0" err="1">
                <a:latin typeface="Trebuchet MS" panose="020B0603020202020204" pitchFamily="34" charset="0"/>
                <a:cs typeface="MS PGothic"/>
              </a:rPr>
              <a:t>est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effectué</a:t>
            </a:r>
            <a:r>
              <a:rPr lang="en-CA" sz="1400" spc="-7" dirty="0">
                <a:latin typeface="Trebuchet MS" panose="020B0603020202020204" pitchFamily="34" charset="0"/>
                <a:cs typeface="MS PGothic"/>
              </a:rPr>
              <a:t> avec aide, </a:t>
            </a:r>
            <a:r>
              <a:rPr lang="en-CA" sz="1400" spc="-7" dirty="0" err="1">
                <a:latin typeface="Trebuchet MS" panose="020B0603020202020204" pitchFamily="34" charset="0"/>
                <a:cs typeface="MS PGothic"/>
              </a:rPr>
              <a:t>ou</a:t>
            </a:r>
            <a:endParaRPr lang="en-CA" sz="1400" spc="-7" dirty="0">
              <a:latin typeface="Trebuchet MS" panose="020B0603020202020204" pitchFamily="34" charset="0"/>
              <a:cs typeface="MS PGothic"/>
            </a:endParaRPr>
          </a:p>
          <a:p>
            <a:pPr marL="16933">
              <a:tabLst>
                <a:tab pos="546086" algn="l"/>
              </a:tabLst>
            </a:pPr>
            <a:r>
              <a:rPr lang="en-CA" sz="1400" spc="27" dirty="0">
                <a:latin typeface="Trebuchet MS" panose="020B0603020202020204" pitchFamily="34" charset="0"/>
                <a:cs typeface="MS PGothic"/>
              </a:rPr>
              <a:t>	▶    </a:t>
            </a:r>
            <a:r>
              <a:rPr lang="en-CA" sz="1400" spc="-7" dirty="0" err="1">
                <a:latin typeface="Trebuchet MS" panose="020B0603020202020204" pitchFamily="34" charset="0"/>
                <a:cs typeface="MS PGothic"/>
              </a:rPr>
              <a:t>C’est</a:t>
            </a:r>
            <a:r>
              <a:rPr lang="en-CA" sz="1400" spc="-7" dirty="0">
                <a:latin typeface="Trebuchet MS" panose="020B0603020202020204" pitchFamily="34" charset="0"/>
                <a:cs typeface="MS PGothic"/>
              </a:rPr>
              <a:t> un </a:t>
            </a:r>
            <a:r>
              <a:rPr lang="en-CA" sz="1400" spc="-7" dirty="0" err="1">
                <a:latin typeface="Trebuchet MS" panose="020B0603020202020204" pitchFamily="34" charset="0"/>
                <a:cs typeface="MS PGothic"/>
              </a:rPr>
              <a:t>élément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interdit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ou</a:t>
            </a:r>
            <a:endParaRPr lang="en-CA" sz="1400" spc="-7" dirty="0">
              <a:latin typeface="Trebuchet MS" panose="020B0603020202020204" pitchFamily="34" charset="0"/>
              <a:cs typeface="MS PGothic"/>
            </a:endParaRPr>
          </a:p>
          <a:p>
            <a:pPr marL="16933">
              <a:tabLst>
                <a:tab pos="546086" algn="l"/>
              </a:tabLst>
            </a:pPr>
            <a:r>
              <a:rPr lang="en-CA" sz="1400" spc="-7" dirty="0">
                <a:latin typeface="Trebuchet MS" panose="020B0603020202020204" pitchFamily="34" charset="0"/>
                <a:cs typeface="MS PGothic"/>
              </a:rPr>
              <a:t>	</a:t>
            </a:r>
            <a:r>
              <a:rPr lang="en-CA" sz="1400" spc="27" dirty="0">
                <a:latin typeface="Trebuchet MS" panose="020B0603020202020204" pitchFamily="34" charset="0"/>
                <a:cs typeface="MS PGothic"/>
              </a:rPr>
              <a:t>▶    </a:t>
            </a:r>
            <a:r>
              <a:rPr lang="en-CA" sz="1400" spc="-7" dirty="0">
                <a:latin typeface="Trebuchet MS" panose="020B0603020202020204" pitchFamily="34" charset="0"/>
                <a:cs typeface="MS PGothic"/>
              </a:rPr>
              <a:t>Il </a:t>
            </a:r>
            <a:r>
              <a:rPr lang="en-CA" sz="1400" spc="-7" dirty="0" err="1">
                <a:latin typeface="Trebuchet MS" panose="020B0603020202020204" pitchFamily="34" charset="0"/>
                <a:cs typeface="MS PGothic"/>
              </a:rPr>
              <a:t>n’a</a:t>
            </a:r>
            <a:r>
              <a:rPr lang="en-CA" sz="1400" spc="-7" dirty="0">
                <a:latin typeface="Trebuchet MS" panose="020B0603020202020204" pitchFamily="34" charset="0"/>
                <a:cs typeface="MS PGothic"/>
              </a:rPr>
              <a:t> jamais </a:t>
            </a:r>
            <a:r>
              <a:rPr lang="en-CA" sz="1400" spc="-7" dirty="0" err="1">
                <a:latin typeface="Trebuchet MS" panose="020B0603020202020204" pitchFamily="34" charset="0"/>
                <a:cs typeface="MS PGothic"/>
              </a:rPr>
              <a:t>été</a:t>
            </a:r>
            <a:r>
              <a:rPr lang="en-CA" sz="1400" spc="-7" dirty="0">
                <a:latin typeface="Trebuchet MS" panose="020B0603020202020204" pitchFamily="34" charset="0"/>
                <a:cs typeface="MS PGothic"/>
              </a:rPr>
              <a:t> </a:t>
            </a:r>
            <a:r>
              <a:rPr lang="en-CA" sz="1400" spc="-7" dirty="0" err="1" smtClean="0">
                <a:latin typeface="Trebuchet MS" panose="020B0603020202020204" pitchFamily="34" charset="0"/>
                <a:cs typeface="MS PGothic"/>
              </a:rPr>
              <a:t>initié</a:t>
            </a:r>
            <a:r>
              <a:rPr lang="en-CA" sz="1400" spc="-7" dirty="0" smtClean="0">
                <a:latin typeface="Trebuchet MS" panose="020B0603020202020204" pitchFamily="34" charset="0"/>
                <a:cs typeface="MS PGothic"/>
              </a:rPr>
              <a:t> </a:t>
            </a:r>
            <a:r>
              <a:rPr lang="en-CA" sz="1400" spc="-7" dirty="0">
                <a:latin typeface="Trebuchet MS" panose="020B0603020202020204" pitchFamily="34" charset="0"/>
                <a:cs typeface="MS PGothic"/>
              </a:rPr>
              <a:t>(la </a:t>
            </a:r>
            <a:r>
              <a:rPr lang="en-CA" sz="1400" spc="-7" dirty="0" err="1">
                <a:latin typeface="Trebuchet MS" panose="020B0603020202020204" pitchFamily="34" charset="0"/>
                <a:cs typeface="MS PGothic"/>
              </a:rPr>
              <a:t>gymnaste</a:t>
            </a:r>
            <a:r>
              <a:rPr lang="en-CA" sz="1400" spc="-7" dirty="0">
                <a:latin typeface="Trebuchet MS" panose="020B0603020202020204" pitchFamily="34" charset="0"/>
                <a:cs typeface="MS PGothic"/>
              </a:rPr>
              <a:t> court </a:t>
            </a:r>
            <a:r>
              <a:rPr lang="en-CA" sz="1400" spc="-7" dirty="0" err="1">
                <a:latin typeface="Trebuchet MS" panose="020B0603020202020204" pitchFamily="34" charset="0"/>
                <a:cs typeface="MS PGothic"/>
              </a:rPr>
              <a:t>en</a:t>
            </a:r>
            <a:r>
              <a:rPr lang="en-CA" sz="1400" spc="-7" dirty="0">
                <a:latin typeface="Trebuchet MS" panose="020B0603020202020204" pitchFamily="34" charset="0"/>
                <a:cs typeface="MS PGothic"/>
              </a:rPr>
              <a:t> diagonal, </a:t>
            </a:r>
            <a:r>
              <a:rPr lang="en-CA" sz="1400" spc="-7" dirty="0" err="1">
                <a:latin typeface="Trebuchet MS" panose="020B0603020202020204" pitchFamily="34" charset="0"/>
                <a:cs typeface="MS PGothic"/>
              </a:rPr>
              <a:t>mais</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n’essaie</a:t>
            </a:r>
            <a:r>
              <a:rPr lang="en-CA" sz="1400" spc="-7" dirty="0">
                <a:latin typeface="Trebuchet MS" panose="020B0603020202020204" pitchFamily="34" charset="0"/>
                <a:cs typeface="MS PGothic"/>
              </a:rPr>
              <a:t> pas de faire un </a:t>
            </a:r>
            <a:r>
              <a:rPr lang="en-CA" sz="1400" spc="-7" dirty="0" err="1">
                <a:latin typeface="Trebuchet MS" panose="020B0603020202020204" pitchFamily="34" charset="0"/>
                <a:cs typeface="MS PGothic"/>
              </a:rPr>
              <a:t>salto</a:t>
            </a:r>
            <a:r>
              <a:rPr lang="en-CA" sz="1400" spc="-7" dirty="0">
                <a:latin typeface="Trebuchet MS" panose="020B0603020202020204" pitchFamily="34" charset="0"/>
                <a:cs typeface="MS PGothic"/>
              </a:rPr>
              <a:t>) e</a:t>
            </a:r>
          </a:p>
          <a:p>
            <a:pPr marL="16933">
              <a:tabLst>
                <a:tab pos="546086" algn="l"/>
              </a:tabLst>
            </a:pPr>
            <a:r>
              <a:rPr lang="en-CA" sz="1400" spc="27" dirty="0">
                <a:latin typeface="Trebuchet MS" panose="020B0603020202020204" pitchFamily="34" charset="0"/>
                <a:cs typeface="MS PGothic"/>
              </a:rPr>
              <a:t>▶	</a:t>
            </a:r>
            <a:r>
              <a:rPr lang="en-CA" sz="1400" spc="-7" dirty="0" err="1">
                <a:latin typeface="Trebuchet MS" panose="020B0603020202020204" pitchFamily="34" charset="0"/>
                <a:cs typeface="MS PGothic"/>
              </a:rPr>
              <a:t>L’exigence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spécifique</a:t>
            </a:r>
            <a:r>
              <a:rPr lang="en-CA" sz="1400" spc="-7" dirty="0">
                <a:latin typeface="Trebuchet MS" panose="020B0603020202020204" pitchFamily="34" charset="0"/>
                <a:cs typeface="MS PGothic"/>
              </a:rPr>
              <a:t> #4 ne </a:t>
            </a:r>
            <a:r>
              <a:rPr lang="en-CA" sz="1400" spc="-7" dirty="0" err="1">
                <a:latin typeface="Trebuchet MS" panose="020B0603020202020204" pitchFamily="34" charset="0"/>
                <a:cs typeface="MS PGothic"/>
              </a:rPr>
              <a:t>peut</a:t>
            </a:r>
            <a:r>
              <a:rPr lang="en-CA" sz="1400" spc="-7" dirty="0">
                <a:latin typeface="Trebuchet MS" panose="020B0603020202020204" pitchFamily="34" charset="0"/>
                <a:cs typeface="MS PGothic"/>
              </a:rPr>
              <a:t> pas </a:t>
            </a:r>
            <a:r>
              <a:rPr lang="en-CA" sz="1400" spc="-7" dirty="0" err="1">
                <a:latin typeface="Trebuchet MS" panose="020B0603020202020204" pitchFamily="34" charset="0"/>
                <a:cs typeface="MS PGothic"/>
              </a:rPr>
              <a:t>être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remplie</a:t>
            </a:r>
            <a:r>
              <a:rPr lang="en-CA" sz="1400" spc="-7" dirty="0">
                <a:latin typeface="Trebuchet MS" panose="020B0603020202020204" pitchFamily="34" charset="0"/>
                <a:cs typeface="MS PGothic"/>
              </a:rPr>
              <a:t> et </a:t>
            </a:r>
            <a:r>
              <a:rPr lang="en-CA" sz="1400" spc="-7" dirty="0" err="1">
                <a:latin typeface="Trebuchet MS" panose="020B0603020202020204" pitchFamily="34" charset="0"/>
                <a:cs typeface="MS PGothic"/>
              </a:rPr>
              <a:t>une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déduction</a:t>
            </a:r>
            <a:r>
              <a:rPr lang="en-CA" sz="1400" spc="-7" dirty="0">
                <a:latin typeface="Trebuchet MS" panose="020B0603020202020204" pitchFamily="34" charset="0"/>
                <a:cs typeface="MS PGothic"/>
              </a:rPr>
              <a:t> de 0.3 sera </a:t>
            </a:r>
            <a:r>
              <a:rPr lang="en-CA" sz="1400" spc="-7" dirty="0" err="1">
                <a:latin typeface="Trebuchet MS" panose="020B0603020202020204" pitchFamily="34" charset="0"/>
                <a:cs typeface="MS PGothic"/>
              </a:rPr>
              <a:t>appliquée</a:t>
            </a:r>
            <a:r>
              <a:rPr lang="en-CA" sz="1400" spc="-7" dirty="0">
                <a:latin typeface="Trebuchet MS" panose="020B0603020202020204" pitchFamily="34" charset="0"/>
                <a:cs typeface="MS PGothic"/>
              </a:rPr>
              <a:t> sur la note de </a:t>
            </a:r>
            <a:r>
              <a:rPr lang="en-CA" sz="1400" spc="-7" dirty="0" err="1">
                <a:latin typeface="Trebuchet MS" panose="020B0603020202020204" pitchFamily="34" charset="0"/>
                <a:cs typeface="MS PGothic"/>
              </a:rPr>
              <a:t>départ</a:t>
            </a:r>
            <a:r>
              <a:rPr lang="en-CA" sz="1400" spc="-7" dirty="0">
                <a:latin typeface="Trebuchet MS" panose="020B0603020202020204" pitchFamily="34" charset="0"/>
                <a:cs typeface="MS PGothic"/>
              </a:rPr>
              <a:t> pour </a:t>
            </a:r>
            <a:r>
              <a:rPr lang="en-CA" sz="1400" spc="-7" dirty="0" err="1">
                <a:latin typeface="Trebuchet MS" panose="020B0603020202020204" pitchFamily="34" charset="0"/>
                <a:cs typeface="MS PGothic"/>
              </a:rPr>
              <a:t>une</a:t>
            </a:r>
            <a:r>
              <a:rPr lang="en-CA" sz="1400" spc="-7" dirty="0">
                <a:latin typeface="Trebuchet MS" panose="020B0603020202020204" pitchFamily="34" charset="0"/>
                <a:cs typeface="MS PGothic"/>
              </a:rPr>
              <a:t> routine sans sortie.</a:t>
            </a:r>
          </a:p>
        </p:txBody>
      </p:sp>
    </p:spTree>
    <p:extLst>
      <p:ext uri="{BB962C8B-B14F-4D97-AF65-F5344CB8AC3E}">
        <p14:creationId xmlns:p14="http://schemas.microsoft.com/office/powerpoint/2010/main" val="10825333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2438400" y="895350"/>
            <a:ext cx="2894965" cy="538609"/>
          </a:xfrm>
          <a:prstGeom prst="rect">
            <a:avLst/>
          </a:prstGeom>
        </p:spPr>
        <p:txBody>
          <a:bodyPr vert="horz" wrap="square" lIns="0" tIns="0" rIns="0" bIns="0" rtlCol="0">
            <a:spAutoFit/>
          </a:bodyPr>
          <a:lstStyle/>
          <a:p>
            <a:pPr marL="12700" algn="ctr">
              <a:lnSpc>
                <a:spcPct val="100000"/>
              </a:lnSpc>
            </a:pPr>
            <a:r>
              <a:rPr lang="fr-CA" sz="3500" b="1" spc="-5" dirty="0"/>
              <a:t>Jugeons</a:t>
            </a:r>
            <a:r>
              <a:rPr sz="3500" b="1" spc="-5" dirty="0"/>
              <a:t>!</a:t>
            </a:r>
            <a:endParaRPr sz="3500" b="1" dirty="0"/>
          </a:p>
        </p:txBody>
      </p:sp>
      <p:pic>
        <p:nvPicPr>
          <p:cNvPr id="4" name="Shape 906" descr="http://vecto.rs/1024/vector-of-a-cartoon-cartoon-black-and-white-outline-design-of-judges-holding-up-numbers-coloring-page-outline-by-ron-leishman-15455.jpg"/>
          <p:cNvPicPr preferRelativeResize="0">
            <a:picLocks noGrp="1"/>
          </p:cNvPicPr>
          <p:nvPr>
            <p:ph idx="1"/>
            <p:custDataLst>
              <p:tags r:id="rId3"/>
            </p:custDataLst>
          </p:nvPr>
        </p:nvPicPr>
        <p:blipFill rotWithShape="1">
          <a:blip r:embed="rId5">
            <a:alphaModFix/>
          </a:blip>
          <a:srcRect/>
          <a:stretch/>
        </p:blipFill>
        <p:spPr>
          <a:xfrm>
            <a:off x="2460523" y="1433959"/>
            <a:ext cx="3199765" cy="3110926"/>
          </a:xfrm>
          <a:prstGeom prst="rect">
            <a:avLst/>
          </a:prstGeom>
          <a:noFill/>
          <a:ln>
            <a:noFill/>
          </a:ln>
        </p:spPr>
      </p:pic>
    </p:spTree>
    <p:extLst>
      <p:ext uri="{BB962C8B-B14F-4D97-AF65-F5344CB8AC3E}">
        <p14:creationId xmlns:p14="http://schemas.microsoft.com/office/powerpoint/2010/main" val="40250738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Shape 912"/>
          <p:cNvSpPr txBox="1">
            <a:spLocks noGrp="1"/>
          </p:cNvSpPr>
          <p:nvPr>
            <p:ph type="title"/>
            <p:custDataLst>
              <p:tags r:id="rId1"/>
            </p:custDataLst>
          </p:nvPr>
        </p:nvSpPr>
        <p:spPr>
          <a:xfrm>
            <a:off x="1500600" y="133350"/>
            <a:ext cx="6447600" cy="438150"/>
          </a:xfrm>
          <a:prstGeom prst="rect">
            <a:avLst/>
          </a:prstGeom>
        </p:spPr>
        <p:txBody>
          <a:bodyPr wrap="square" lIns="68569" tIns="68569" rIns="68569" bIns="68569" anchor="t" anchorCtr="0">
            <a:noAutofit/>
          </a:bodyPr>
          <a:lstStyle/>
          <a:p>
            <a:pPr algn="ctr"/>
            <a:r>
              <a:rPr lang="en-CA" b="1" dirty="0">
                <a:solidFill>
                  <a:srgbClr val="90C126"/>
                </a:solidFill>
                <a:latin typeface="Trebuchet MS" panose="020B0603020202020204" pitchFamily="34" charset="0"/>
              </a:rPr>
              <a:t>Le </a:t>
            </a:r>
            <a:r>
              <a:rPr lang="en-CA" b="1" dirty="0" err="1">
                <a:solidFill>
                  <a:srgbClr val="90C126"/>
                </a:solidFill>
                <a:latin typeface="Trebuchet MS" panose="020B0603020202020204" pitchFamily="34" charset="0"/>
              </a:rPr>
              <a:t>jugement</a:t>
            </a:r>
            <a:r>
              <a:rPr lang="en-CA" b="1" dirty="0">
                <a:solidFill>
                  <a:srgbClr val="90C126"/>
                </a:solidFill>
                <a:latin typeface="Trebuchet MS" panose="020B0603020202020204" pitchFamily="34" charset="0"/>
              </a:rPr>
              <a:t> </a:t>
            </a:r>
            <a:r>
              <a:rPr lang="en-CA" b="1" dirty="0" err="1">
                <a:solidFill>
                  <a:srgbClr val="90C126"/>
                </a:solidFill>
                <a:latin typeface="Trebuchet MS" panose="020B0603020202020204" pitchFamily="34" charset="0"/>
              </a:rPr>
              <a:t>professionel</a:t>
            </a:r>
            <a:endParaRPr lang="en-CA" b="1" dirty="0">
              <a:solidFill>
                <a:srgbClr val="90C126"/>
              </a:solidFill>
              <a:latin typeface="Trebuchet MS" panose="020B0603020202020204" pitchFamily="34" charset="0"/>
            </a:endParaRPr>
          </a:p>
        </p:txBody>
      </p:sp>
      <p:sp>
        <p:nvSpPr>
          <p:cNvPr id="913" name="Shape 913"/>
          <p:cNvSpPr txBox="1">
            <a:spLocks noGrp="1"/>
          </p:cNvSpPr>
          <p:nvPr>
            <p:ph sz="half" idx="1"/>
            <p:custDataLst>
              <p:tags r:id="rId2"/>
            </p:custDataLst>
          </p:nvPr>
        </p:nvSpPr>
        <p:spPr>
          <a:xfrm>
            <a:off x="533400" y="971550"/>
            <a:ext cx="8382000" cy="4038600"/>
          </a:xfrm>
          <a:prstGeom prst="rect">
            <a:avLst/>
          </a:prstGeom>
        </p:spPr>
        <p:txBody>
          <a:bodyPr lIns="68569" tIns="68569" rIns="68569" bIns="68569" anchor="t" anchorCtr="0">
            <a:noAutofit/>
          </a:bodyPr>
          <a:lstStyle/>
          <a:p>
            <a:pPr marL="119062" indent="0" rtl="0">
              <a:buClr>
                <a:schemeClr val="dk1"/>
              </a:buClr>
              <a:buSzPct val="45833"/>
              <a:buNone/>
            </a:pPr>
            <a:r>
              <a:rPr lang="en-CA" sz="2000" b="1" dirty="0" err="1" smtClean="0">
                <a:solidFill>
                  <a:srgbClr val="90C126"/>
                </a:solidFill>
                <a:latin typeface="Trebuchet MS" panose="020B0603020202020204" pitchFamily="34" charset="0"/>
                <a:ea typeface="Calibri"/>
                <a:cs typeface="Calibri"/>
                <a:sym typeface="Calibri"/>
              </a:rPr>
              <a:t>Habillement</a:t>
            </a:r>
            <a:r>
              <a:rPr lang="en-CA" sz="2000" b="1" dirty="0" smtClean="0">
                <a:solidFill>
                  <a:srgbClr val="90C126"/>
                </a:solidFill>
                <a:latin typeface="Trebuchet MS" panose="020B0603020202020204" pitchFamily="34" charset="0"/>
                <a:ea typeface="Calibri"/>
                <a:cs typeface="Calibri"/>
                <a:sym typeface="Calibri"/>
              </a:rPr>
              <a:t> </a:t>
            </a:r>
            <a:r>
              <a:rPr lang="en-CA" sz="2000" b="1" dirty="0">
                <a:solidFill>
                  <a:srgbClr val="90C126"/>
                </a:solidFill>
                <a:latin typeface="Trebuchet MS" panose="020B0603020202020204" pitchFamily="34" charset="0"/>
                <a:ea typeface="Calibri"/>
                <a:cs typeface="Calibri"/>
                <a:sym typeface="Calibri"/>
              </a:rPr>
              <a:t>des </a:t>
            </a:r>
            <a:r>
              <a:rPr lang="en-CA" sz="2000" b="1" dirty="0" err="1" smtClean="0">
                <a:solidFill>
                  <a:srgbClr val="90C126"/>
                </a:solidFill>
                <a:latin typeface="Trebuchet MS" panose="020B0603020202020204" pitchFamily="34" charset="0"/>
                <a:ea typeface="Calibri"/>
                <a:cs typeface="Calibri"/>
                <a:sym typeface="Calibri"/>
              </a:rPr>
              <a:t>Juges</a:t>
            </a:r>
            <a:endParaRPr lang="en-CA" sz="2000" dirty="0">
              <a:solidFill>
                <a:srgbClr val="90C126"/>
              </a:solidFill>
              <a:latin typeface="Calibri"/>
              <a:ea typeface="Calibri"/>
              <a:cs typeface="Calibri"/>
              <a:sym typeface="Calibri"/>
            </a:endParaRPr>
          </a:p>
          <a:p>
            <a:pPr marL="342900" indent="-342900" rtl="0">
              <a:buClr>
                <a:schemeClr val="dk1"/>
              </a:buClr>
              <a:buSzPct val="100000"/>
              <a:buFont typeface="Arial" panose="020B0604020202020204" pitchFamily="34" charset="0"/>
              <a:buChar char="•"/>
            </a:pPr>
            <a:r>
              <a:rPr lang="en-CA" sz="2000" dirty="0">
                <a:solidFill>
                  <a:schemeClr val="dk1"/>
                </a:solidFill>
                <a:latin typeface="Calibri"/>
                <a:cs typeface="Calibri"/>
                <a:sym typeface="Calibri"/>
              </a:rPr>
              <a:t>Lire le guide de </a:t>
            </a:r>
            <a:r>
              <a:rPr lang="en-CA" sz="2000" dirty="0" err="1">
                <a:solidFill>
                  <a:schemeClr val="dk1"/>
                </a:solidFill>
                <a:latin typeface="Calibri"/>
                <a:cs typeface="Calibri"/>
                <a:sym typeface="Calibri"/>
              </a:rPr>
              <a:t>jugement</a:t>
            </a:r>
            <a:r>
              <a:rPr lang="en-CA" sz="2000" dirty="0">
                <a:solidFill>
                  <a:schemeClr val="dk1"/>
                </a:solidFill>
                <a:latin typeface="Calibri"/>
                <a:cs typeface="Calibri"/>
                <a:sym typeface="Calibri"/>
              </a:rPr>
              <a:t> provincial pour </a:t>
            </a:r>
            <a:r>
              <a:rPr lang="en-CA" sz="2000" dirty="0" err="1">
                <a:solidFill>
                  <a:schemeClr val="dk1"/>
                </a:solidFill>
                <a:latin typeface="Calibri"/>
                <a:cs typeface="Calibri"/>
                <a:sym typeface="Calibri"/>
              </a:rPr>
              <a:t>connaitre</a:t>
            </a:r>
            <a:r>
              <a:rPr lang="en-CA" sz="2000" dirty="0">
                <a:solidFill>
                  <a:schemeClr val="dk1"/>
                </a:solidFill>
                <a:latin typeface="Calibri"/>
                <a:cs typeface="Calibri"/>
                <a:sym typeface="Calibri"/>
              </a:rPr>
              <a:t> </a:t>
            </a:r>
            <a:r>
              <a:rPr lang="en-CA" sz="2000" dirty="0" err="1">
                <a:solidFill>
                  <a:schemeClr val="dk1"/>
                </a:solidFill>
                <a:latin typeface="Calibri"/>
                <a:cs typeface="Calibri"/>
                <a:sym typeface="Calibri"/>
              </a:rPr>
              <a:t>l’habillement</a:t>
            </a:r>
            <a:r>
              <a:rPr lang="en-CA" sz="2000" dirty="0">
                <a:solidFill>
                  <a:schemeClr val="dk1"/>
                </a:solidFill>
                <a:latin typeface="Calibri"/>
                <a:cs typeface="Calibri"/>
                <a:sym typeface="Calibri"/>
              </a:rPr>
              <a:t> </a:t>
            </a:r>
            <a:r>
              <a:rPr lang="en-CA" sz="2000" dirty="0" err="1">
                <a:solidFill>
                  <a:schemeClr val="dk1"/>
                </a:solidFill>
                <a:latin typeface="Calibri"/>
                <a:cs typeface="Calibri"/>
                <a:sym typeface="Calibri"/>
              </a:rPr>
              <a:t>approprié</a:t>
            </a:r>
            <a:r>
              <a:rPr lang="en-CA" sz="2000" dirty="0" smtClean="0">
                <a:solidFill>
                  <a:schemeClr val="dk1"/>
                </a:solidFill>
                <a:latin typeface="Calibri"/>
                <a:cs typeface="Calibri"/>
                <a:sym typeface="Calibri"/>
              </a:rPr>
              <a:t>.</a:t>
            </a:r>
          </a:p>
          <a:p>
            <a:pPr marL="342900" indent="-342900" rtl="0">
              <a:buClr>
                <a:schemeClr val="dk1"/>
              </a:buClr>
              <a:buSzPct val="100000"/>
              <a:buFont typeface="Arial" panose="020B0604020202020204" pitchFamily="34" charset="0"/>
              <a:buChar char="•"/>
            </a:pPr>
            <a:r>
              <a:rPr lang="en-CA" sz="2000" dirty="0" smtClean="0">
                <a:solidFill>
                  <a:schemeClr val="accent1"/>
                </a:solidFill>
                <a:latin typeface="Calibri"/>
                <a:ea typeface="Calibri"/>
                <a:cs typeface="Calibri"/>
                <a:sym typeface="Calibri"/>
              </a:rPr>
              <a:t>Pour les competitions GymCan, les standards FIG </a:t>
            </a:r>
            <a:r>
              <a:rPr lang="en-CA" sz="2000" dirty="0" err="1" smtClean="0">
                <a:solidFill>
                  <a:schemeClr val="accent1"/>
                </a:solidFill>
                <a:latin typeface="Calibri"/>
                <a:ea typeface="Calibri"/>
                <a:cs typeface="Calibri"/>
                <a:sym typeface="Calibri"/>
              </a:rPr>
              <a:t>s’appliquent</a:t>
            </a:r>
            <a:r>
              <a:rPr lang="en-CA" sz="2000" dirty="0">
                <a:solidFill>
                  <a:schemeClr val="accent1"/>
                </a:solidFill>
                <a:latin typeface="Calibri"/>
                <a:ea typeface="Calibri"/>
                <a:cs typeface="Calibri"/>
                <a:sym typeface="Calibri"/>
              </a:rPr>
              <a:t> </a:t>
            </a:r>
            <a:r>
              <a:rPr lang="en-CA" sz="2000" dirty="0" smtClean="0">
                <a:solidFill>
                  <a:schemeClr val="accent1"/>
                </a:solidFill>
                <a:latin typeface="Calibri"/>
                <a:ea typeface="Calibri"/>
                <a:cs typeface="Calibri"/>
                <a:sym typeface="Calibri"/>
              </a:rPr>
              <a:t>: </a:t>
            </a:r>
            <a:r>
              <a:rPr lang="en-CA" sz="2000" dirty="0" err="1" smtClean="0">
                <a:solidFill>
                  <a:schemeClr val="accent1"/>
                </a:solidFill>
                <a:latin typeface="Calibri"/>
                <a:ea typeface="Calibri"/>
                <a:cs typeface="Calibri"/>
                <a:sym typeface="Calibri"/>
              </a:rPr>
              <a:t>veston</a:t>
            </a:r>
            <a:r>
              <a:rPr lang="en-CA" sz="2000" dirty="0" smtClean="0">
                <a:solidFill>
                  <a:schemeClr val="accent1"/>
                </a:solidFill>
                <a:latin typeface="Calibri"/>
                <a:ea typeface="Calibri"/>
                <a:cs typeface="Calibri"/>
                <a:sym typeface="Calibri"/>
              </a:rPr>
              <a:t> et </a:t>
            </a:r>
            <a:r>
              <a:rPr lang="en-CA" sz="2000" dirty="0" err="1" smtClean="0">
                <a:solidFill>
                  <a:schemeClr val="accent1"/>
                </a:solidFill>
                <a:latin typeface="Calibri"/>
                <a:ea typeface="Calibri"/>
                <a:cs typeface="Calibri"/>
                <a:sym typeface="Calibri"/>
              </a:rPr>
              <a:t>pantalons</a:t>
            </a:r>
            <a:r>
              <a:rPr lang="en-CA" sz="2000" dirty="0" smtClean="0">
                <a:solidFill>
                  <a:schemeClr val="accent1"/>
                </a:solidFill>
                <a:latin typeface="Calibri"/>
                <a:ea typeface="Calibri"/>
                <a:cs typeface="Calibri"/>
                <a:sym typeface="Calibri"/>
              </a:rPr>
              <a:t>/</a:t>
            </a:r>
            <a:r>
              <a:rPr lang="en-CA" sz="2000" dirty="0" err="1" smtClean="0">
                <a:solidFill>
                  <a:schemeClr val="accent1"/>
                </a:solidFill>
                <a:latin typeface="Calibri"/>
                <a:ea typeface="Calibri"/>
                <a:cs typeface="Calibri"/>
                <a:sym typeface="Calibri"/>
              </a:rPr>
              <a:t>jupe</a:t>
            </a:r>
            <a:r>
              <a:rPr lang="en-CA" sz="2000" dirty="0" smtClean="0">
                <a:solidFill>
                  <a:schemeClr val="accent1"/>
                </a:solidFill>
                <a:latin typeface="Calibri"/>
                <a:ea typeface="Calibri"/>
                <a:cs typeface="Calibri"/>
                <a:sym typeface="Calibri"/>
              </a:rPr>
              <a:t> bleu </a:t>
            </a:r>
            <a:r>
              <a:rPr lang="en-CA" sz="2000" dirty="0" err="1" smtClean="0">
                <a:solidFill>
                  <a:schemeClr val="accent1"/>
                </a:solidFill>
                <a:latin typeface="Calibri"/>
                <a:ea typeface="Calibri"/>
                <a:cs typeface="Calibri"/>
                <a:sym typeface="Calibri"/>
              </a:rPr>
              <a:t>marin</a:t>
            </a:r>
            <a:r>
              <a:rPr lang="en-CA" sz="2000" dirty="0" smtClean="0">
                <a:solidFill>
                  <a:schemeClr val="accent1"/>
                </a:solidFill>
                <a:latin typeface="Calibri"/>
                <a:ea typeface="Calibri"/>
                <a:cs typeface="Calibri"/>
                <a:sym typeface="Calibri"/>
              </a:rPr>
              <a:t>, et blouse blanche</a:t>
            </a:r>
            <a:endParaRPr sz="2000" dirty="0">
              <a:solidFill>
                <a:schemeClr val="accent1"/>
              </a:solidFill>
              <a:latin typeface="Calibri"/>
              <a:ea typeface="Calibri"/>
              <a:cs typeface="Calibri"/>
              <a:sym typeface="Calibri"/>
            </a:endParaRPr>
          </a:p>
          <a:p>
            <a:endParaRPr lang="fr-CA" sz="2000" dirty="0" smtClean="0"/>
          </a:p>
          <a:p>
            <a:pPr marL="119062" indent="0">
              <a:buClr>
                <a:schemeClr val="dk1"/>
              </a:buClr>
              <a:buSzPct val="45833"/>
              <a:buNone/>
            </a:pPr>
            <a:r>
              <a:rPr lang="fr-FR" sz="2000" b="1" dirty="0" smtClean="0">
                <a:solidFill>
                  <a:srgbClr val="90C126"/>
                </a:solidFill>
                <a:latin typeface="Trebuchet MS" panose="020B0603020202020204" pitchFamily="34" charset="0"/>
                <a:ea typeface="Calibri"/>
                <a:cs typeface="Calibri"/>
                <a:sym typeface="Calibri"/>
              </a:rPr>
              <a:t>Comportement des juges</a:t>
            </a:r>
            <a:endParaRPr lang="fr-FR" sz="2000" dirty="0">
              <a:solidFill>
                <a:srgbClr val="90C126"/>
              </a:solidFill>
              <a:ea typeface="Calibri"/>
              <a:cs typeface="Calibri"/>
              <a:sym typeface="Calibri"/>
            </a:endParaRPr>
          </a:p>
          <a:p>
            <a:pPr marL="342900" indent="-342900">
              <a:buClr>
                <a:schemeClr val="dk1"/>
              </a:buClr>
              <a:buSzPct val="100000"/>
            </a:pPr>
            <a:r>
              <a:rPr lang="fr-FR" sz="2000" dirty="0" smtClean="0">
                <a:solidFill>
                  <a:schemeClr val="dk1"/>
                </a:solidFill>
                <a:cs typeface="Calibri"/>
                <a:sym typeface="Calibri"/>
              </a:rPr>
              <a:t>On demande aux juges de rester à leur place jusqu’à la fin de toute la compétition (sauf si avisé autrement par le juge en chef ou comité organisateur)</a:t>
            </a:r>
            <a:endParaRPr lang="fr-FR" sz="2000" dirty="0">
              <a:solidFill>
                <a:schemeClr val="dk1"/>
              </a:solidFill>
              <a:ea typeface="Calibri"/>
              <a:cs typeface="Calibri"/>
              <a:sym typeface="Calibri"/>
            </a:endParaRPr>
          </a:p>
          <a:p>
            <a:endParaRPr dirty="0"/>
          </a:p>
        </p:txBody>
      </p:sp>
    </p:spTree>
    <p:extLst>
      <p:ext uri="{BB962C8B-B14F-4D97-AF65-F5344CB8AC3E}">
        <p14:creationId xmlns:p14="http://schemas.microsoft.com/office/powerpoint/2010/main" val="9834714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sz="half" idx="1"/>
            <p:custDataLst>
              <p:tags r:id="rId1"/>
            </p:custDataLst>
          </p:nvPr>
        </p:nvSpPr>
        <p:spPr>
          <a:xfrm>
            <a:off x="304800" y="404775"/>
            <a:ext cx="7916419" cy="4529175"/>
          </a:xfrm>
          <a:prstGeom prst="rect">
            <a:avLst/>
          </a:prstGeom>
        </p:spPr>
        <p:txBody>
          <a:bodyPr lIns="68569" tIns="68569" rIns="68569" bIns="68569" anchor="t" anchorCtr="0">
            <a:noAutofit/>
          </a:bodyPr>
          <a:lstStyle/>
          <a:p>
            <a:pPr marL="119062" indent="0" rtl="0">
              <a:buClr>
                <a:schemeClr val="dk1"/>
              </a:buClr>
              <a:buSzPct val="45833"/>
              <a:buNone/>
            </a:pPr>
            <a:r>
              <a:rPr lang="en-CA" sz="1800" b="1" dirty="0" err="1">
                <a:solidFill>
                  <a:srgbClr val="90C126"/>
                </a:solidFill>
                <a:latin typeface="Trebuchet MS" panose="020B0603020202020204" pitchFamily="34" charset="0"/>
                <a:ea typeface="Calibri"/>
                <a:cs typeface="Calibri"/>
                <a:sym typeface="Calibri"/>
              </a:rPr>
              <a:t>Juger</a:t>
            </a:r>
            <a:r>
              <a:rPr lang="en-CA" sz="1800" b="1" dirty="0">
                <a:solidFill>
                  <a:srgbClr val="90C126"/>
                </a:solidFill>
                <a:latin typeface="Trebuchet MS" panose="020B0603020202020204" pitchFamily="34" charset="0"/>
                <a:ea typeface="Calibri"/>
                <a:cs typeface="Calibri"/>
                <a:sym typeface="Calibri"/>
              </a:rPr>
              <a:t> </a:t>
            </a:r>
            <a:r>
              <a:rPr lang="en-CA" sz="1800" b="1" dirty="0" smtClean="0">
                <a:solidFill>
                  <a:srgbClr val="90C126"/>
                </a:solidFill>
                <a:latin typeface="Trebuchet MS" panose="020B0603020202020204" pitchFamily="34" charset="0"/>
                <a:ea typeface="Calibri"/>
                <a:cs typeface="Calibri"/>
                <a:sym typeface="Calibri"/>
              </a:rPr>
              <a:t>à </a:t>
            </a:r>
            <a:r>
              <a:rPr lang="en-CA" sz="1800" b="1" dirty="0" err="1" smtClean="0">
                <a:solidFill>
                  <a:srgbClr val="90C126"/>
                </a:solidFill>
                <a:latin typeface="Trebuchet MS" panose="020B0603020202020204" pitchFamily="34" charset="0"/>
                <a:ea typeface="Calibri"/>
                <a:cs typeface="Calibri"/>
                <a:sym typeface="Calibri"/>
              </a:rPr>
              <a:t>l’extérieur</a:t>
            </a:r>
            <a:r>
              <a:rPr lang="en-CA" sz="1800" b="1" dirty="0" smtClean="0">
                <a:solidFill>
                  <a:srgbClr val="90C126"/>
                </a:solidFill>
                <a:latin typeface="Trebuchet MS" panose="020B0603020202020204" pitchFamily="34" charset="0"/>
                <a:ea typeface="Calibri"/>
                <a:cs typeface="Calibri"/>
                <a:sym typeface="Calibri"/>
              </a:rPr>
              <a:t> de </a:t>
            </a:r>
            <a:r>
              <a:rPr lang="en-CA" sz="1800" b="1" dirty="0" err="1" smtClean="0">
                <a:solidFill>
                  <a:srgbClr val="90C126"/>
                </a:solidFill>
                <a:latin typeface="Trebuchet MS" panose="020B0603020202020204" pitchFamily="34" charset="0"/>
                <a:ea typeface="Calibri"/>
                <a:cs typeface="Calibri"/>
                <a:sym typeface="Calibri"/>
              </a:rPr>
              <a:t>sa</a:t>
            </a:r>
            <a:r>
              <a:rPr lang="en-CA" sz="1800" b="1" dirty="0" smtClean="0">
                <a:solidFill>
                  <a:srgbClr val="90C126"/>
                </a:solidFill>
                <a:latin typeface="Trebuchet MS" panose="020B0603020202020204" pitchFamily="34" charset="0"/>
                <a:ea typeface="Calibri"/>
                <a:cs typeface="Calibri"/>
                <a:sym typeface="Calibri"/>
              </a:rPr>
              <a:t> province</a:t>
            </a:r>
            <a:endParaRPr lang="en-CA" sz="1800" dirty="0">
              <a:solidFill>
                <a:schemeClr val="dk1"/>
              </a:solidFill>
              <a:latin typeface="Calibri"/>
              <a:ea typeface="Calibri"/>
              <a:cs typeface="Calibri"/>
              <a:sym typeface="Calibri"/>
            </a:endParaRPr>
          </a:p>
          <a:p>
            <a:pPr marL="631825" indent="-285750" rtl="0">
              <a:buClr>
                <a:schemeClr val="dk1"/>
              </a:buClr>
              <a:buSzPct val="100000"/>
              <a:buFont typeface="Arial" panose="020B0604020202020204" pitchFamily="34" charset="0"/>
              <a:buChar char="•"/>
            </a:pPr>
            <a:r>
              <a:rPr lang="en-CA" sz="1800" dirty="0">
                <a:solidFill>
                  <a:schemeClr val="dk1"/>
                </a:solidFill>
                <a:latin typeface="Calibri"/>
                <a:ea typeface="Calibri"/>
                <a:cs typeface="Calibri"/>
                <a:sym typeface="Calibri"/>
              </a:rPr>
              <a:t>Dans </a:t>
            </a:r>
            <a:r>
              <a:rPr lang="en-CA" sz="1800" dirty="0" err="1">
                <a:solidFill>
                  <a:schemeClr val="dk1"/>
                </a:solidFill>
                <a:latin typeface="Calibri"/>
                <a:ea typeface="Calibri"/>
                <a:cs typeface="Calibri"/>
                <a:sym typeface="Calibri"/>
              </a:rPr>
              <a:t>toute</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circonstance</a:t>
            </a:r>
            <a:r>
              <a:rPr lang="en-CA" sz="1800" dirty="0">
                <a:solidFill>
                  <a:schemeClr val="dk1"/>
                </a:solidFill>
                <a:latin typeface="Calibri"/>
                <a:ea typeface="Calibri"/>
                <a:cs typeface="Calibri"/>
                <a:sym typeface="Calibri"/>
              </a:rPr>
              <a:t>, </a:t>
            </a:r>
            <a:r>
              <a:rPr lang="en-CA" sz="1800" dirty="0" smtClean="0">
                <a:solidFill>
                  <a:schemeClr val="dk1"/>
                </a:solidFill>
                <a:latin typeface="Calibri"/>
                <a:ea typeface="Calibri"/>
                <a:cs typeface="Calibri"/>
                <a:sym typeface="Calibri"/>
              </a:rPr>
              <a:t>un </a:t>
            </a:r>
            <a:r>
              <a:rPr lang="en-CA" sz="1800" dirty="0" err="1">
                <a:solidFill>
                  <a:schemeClr val="dk1"/>
                </a:solidFill>
                <a:latin typeface="Calibri"/>
                <a:ea typeface="Calibri"/>
                <a:cs typeface="Calibri"/>
                <a:sym typeface="Calibri"/>
              </a:rPr>
              <a:t>juge</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doit</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avoir</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l’approbation</a:t>
            </a:r>
            <a:r>
              <a:rPr lang="en-CA" sz="1800" dirty="0">
                <a:solidFill>
                  <a:schemeClr val="dk1"/>
                </a:solidFill>
                <a:latin typeface="Calibri"/>
                <a:ea typeface="Calibri"/>
                <a:cs typeface="Calibri"/>
                <a:sym typeface="Calibri"/>
              </a:rPr>
              <a:t> du </a:t>
            </a:r>
            <a:r>
              <a:rPr lang="en-CA" sz="1800" dirty="0" err="1" smtClean="0">
                <a:solidFill>
                  <a:schemeClr val="dk1"/>
                </a:solidFill>
                <a:latin typeface="Calibri"/>
                <a:ea typeface="Calibri"/>
                <a:cs typeface="Calibri"/>
                <a:sym typeface="Calibri"/>
              </a:rPr>
              <a:t>responsable</a:t>
            </a:r>
            <a:r>
              <a:rPr lang="en-CA" sz="1800" dirty="0" smtClean="0">
                <a:solidFill>
                  <a:schemeClr val="dk1"/>
                </a:solidFill>
                <a:latin typeface="Calibri"/>
                <a:ea typeface="Calibri"/>
                <a:cs typeface="Calibri"/>
                <a:sym typeface="Calibri"/>
              </a:rPr>
              <a:t> </a:t>
            </a:r>
            <a:r>
              <a:rPr lang="en-CA" sz="1800" dirty="0">
                <a:solidFill>
                  <a:schemeClr val="dk1"/>
                </a:solidFill>
                <a:latin typeface="Calibri"/>
                <a:ea typeface="Calibri"/>
                <a:cs typeface="Calibri"/>
                <a:sym typeface="Calibri"/>
              </a:rPr>
              <a:t>provincial </a:t>
            </a:r>
            <a:r>
              <a:rPr lang="en-CA" sz="1800" dirty="0" smtClean="0">
                <a:solidFill>
                  <a:schemeClr val="dk1"/>
                </a:solidFill>
                <a:latin typeface="Calibri"/>
                <a:ea typeface="Calibri"/>
                <a:cs typeface="Calibri"/>
                <a:sym typeface="Calibri"/>
              </a:rPr>
              <a:t>des </a:t>
            </a:r>
            <a:r>
              <a:rPr lang="en-CA" sz="1800" dirty="0" err="1" smtClean="0">
                <a:solidFill>
                  <a:schemeClr val="dk1"/>
                </a:solidFill>
                <a:latin typeface="Calibri"/>
                <a:ea typeface="Calibri"/>
                <a:cs typeface="Calibri"/>
                <a:sym typeface="Calibri"/>
              </a:rPr>
              <a:t>jugess</a:t>
            </a:r>
            <a:r>
              <a:rPr lang="en-CA" sz="1800" dirty="0" smtClean="0">
                <a:solidFill>
                  <a:schemeClr val="dk1"/>
                </a:solidFill>
                <a:latin typeface="Calibri"/>
                <a:ea typeface="Calibri"/>
                <a:cs typeface="Calibri"/>
                <a:sym typeface="Calibri"/>
              </a:rPr>
              <a:t> pour </a:t>
            </a:r>
            <a:r>
              <a:rPr lang="en-CA" sz="1800" dirty="0" err="1" smtClean="0">
                <a:solidFill>
                  <a:schemeClr val="dk1"/>
                </a:solidFill>
                <a:latin typeface="Calibri"/>
                <a:ea typeface="Calibri"/>
                <a:cs typeface="Calibri"/>
                <a:sym typeface="Calibri"/>
              </a:rPr>
              <a:t>aller</a:t>
            </a:r>
            <a:r>
              <a:rPr lang="en-CA" sz="1800" dirty="0" smtClean="0">
                <a:solidFill>
                  <a:schemeClr val="dk1"/>
                </a:solidFill>
                <a:latin typeface="Calibri"/>
                <a:ea typeface="Calibri"/>
                <a:cs typeface="Calibri"/>
                <a:sym typeface="Calibri"/>
              </a:rPr>
              <a:t> </a:t>
            </a:r>
            <a:r>
              <a:rPr lang="en-CA" sz="1800" dirty="0" err="1" smtClean="0">
                <a:solidFill>
                  <a:schemeClr val="dk1"/>
                </a:solidFill>
                <a:latin typeface="Calibri"/>
                <a:ea typeface="Calibri"/>
                <a:cs typeface="Calibri"/>
                <a:sym typeface="Calibri"/>
              </a:rPr>
              <a:t>juger</a:t>
            </a:r>
            <a:r>
              <a:rPr lang="en-CA" sz="1800" dirty="0" smtClean="0">
                <a:solidFill>
                  <a:schemeClr val="dk1"/>
                </a:solidFill>
                <a:latin typeface="Calibri"/>
                <a:ea typeface="Calibri"/>
                <a:cs typeface="Calibri"/>
                <a:sym typeface="Calibri"/>
              </a:rPr>
              <a:t> </a:t>
            </a:r>
            <a:r>
              <a:rPr lang="en-CA" sz="1800" dirty="0">
                <a:solidFill>
                  <a:schemeClr val="dk1"/>
                </a:solidFill>
                <a:latin typeface="Calibri"/>
                <a:ea typeface="Calibri"/>
                <a:cs typeface="Calibri"/>
                <a:sym typeface="Calibri"/>
              </a:rPr>
              <a:t>dans </a:t>
            </a:r>
            <a:r>
              <a:rPr lang="en-CA" sz="1800" dirty="0" err="1">
                <a:solidFill>
                  <a:schemeClr val="dk1"/>
                </a:solidFill>
                <a:latin typeface="Calibri"/>
                <a:ea typeface="Calibri"/>
                <a:cs typeface="Calibri"/>
                <a:sym typeface="Calibri"/>
              </a:rPr>
              <a:t>une</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compétition</a:t>
            </a:r>
            <a:r>
              <a:rPr lang="en-CA" sz="1800" dirty="0">
                <a:solidFill>
                  <a:schemeClr val="dk1"/>
                </a:solidFill>
                <a:latin typeface="Calibri"/>
                <a:ea typeface="Calibri"/>
                <a:cs typeface="Calibri"/>
                <a:sym typeface="Calibri"/>
              </a:rPr>
              <a:t> </a:t>
            </a:r>
            <a:r>
              <a:rPr lang="en-CA" sz="1800" dirty="0" smtClean="0">
                <a:solidFill>
                  <a:schemeClr val="dk1"/>
                </a:solidFill>
                <a:latin typeface="Calibri"/>
                <a:ea typeface="Calibri"/>
                <a:cs typeface="Calibri"/>
                <a:sym typeface="Calibri"/>
              </a:rPr>
              <a:t>à </a:t>
            </a:r>
            <a:r>
              <a:rPr lang="en-CA" sz="1800" dirty="0" err="1" smtClean="0">
                <a:solidFill>
                  <a:schemeClr val="dk1"/>
                </a:solidFill>
                <a:latin typeface="Calibri"/>
                <a:ea typeface="Calibri"/>
                <a:cs typeface="Calibri"/>
                <a:sym typeface="Calibri"/>
              </a:rPr>
              <a:t>l’extérieur</a:t>
            </a:r>
            <a:r>
              <a:rPr lang="en-CA" sz="1800" dirty="0" smtClean="0">
                <a:solidFill>
                  <a:schemeClr val="dk1"/>
                </a:solidFill>
                <a:latin typeface="Calibri"/>
                <a:ea typeface="Calibri"/>
                <a:cs typeface="Calibri"/>
                <a:sym typeface="Calibri"/>
              </a:rPr>
              <a:t> de </a:t>
            </a:r>
            <a:r>
              <a:rPr lang="en-CA" sz="1800" dirty="0" err="1" smtClean="0">
                <a:solidFill>
                  <a:schemeClr val="dk1"/>
                </a:solidFill>
                <a:latin typeface="Calibri"/>
                <a:ea typeface="Calibri"/>
                <a:cs typeface="Calibri"/>
                <a:sym typeface="Calibri"/>
              </a:rPr>
              <a:t>sa</a:t>
            </a:r>
            <a:r>
              <a:rPr lang="en-CA" sz="1800" dirty="0" smtClean="0">
                <a:solidFill>
                  <a:schemeClr val="dk1"/>
                </a:solidFill>
                <a:latin typeface="Calibri"/>
                <a:ea typeface="Calibri"/>
                <a:cs typeface="Calibri"/>
                <a:sym typeface="Calibri"/>
              </a:rPr>
              <a:t> province</a:t>
            </a:r>
            <a:r>
              <a:rPr lang="en-CA" sz="1800" dirty="0">
                <a:solidFill>
                  <a:schemeClr val="dk1"/>
                </a:solidFill>
                <a:latin typeface="Calibri"/>
                <a:ea typeface="Calibri"/>
                <a:cs typeface="Calibri"/>
                <a:sym typeface="Calibri"/>
              </a:rPr>
              <a:t>. </a:t>
            </a:r>
          </a:p>
          <a:p>
            <a:pPr marL="631825" indent="-285750" rtl="0">
              <a:buClr>
                <a:schemeClr val="dk1"/>
              </a:buClr>
              <a:buSzPct val="100000"/>
              <a:buFont typeface="Arial" panose="020B0604020202020204" pitchFamily="34" charset="0"/>
              <a:buChar char="•"/>
            </a:pPr>
            <a:endParaRPr lang="en-CA" sz="1800" dirty="0">
              <a:solidFill>
                <a:schemeClr val="dk1"/>
              </a:solidFill>
              <a:latin typeface="Calibri"/>
              <a:ea typeface="Calibri"/>
              <a:cs typeface="Calibri"/>
              <a:sym typeface="Calibri"/>
            </a:endParaRPr>
          </a:p>
          <a:p>
            <a:pPr marL="119062" indent="0" rtl="0">
              <a:buClr>
                <a:srgbClr val="000000"/>
              </a:buClr>
              <a:buSzPct val="45833"/>
              <a:buNone/>
            </a:pPr>
            <a:r>
              <a:rPr lang="en-CA" sz="1800" b="1" dirty="0" err="1" smtClean="0">
                <a:solidFill>
                  <a:srgbClr val="90C126"/>
                </a:solidFill>
                <a:latin typeface="Trebuchet MS" panose="020B0603020202020204" pitchFamily="34" charset="0"/>
                <a:ea typeface="Calibri"/>
                <a:cs typeface="Calibri"/>
                <a:sym typeface="Calibri"/>
              </a:rPr>
              <a:t>Planification</a:t>
            </a:r>
            <a:r>
              <a:rPr lang="en-CA" sz="1800" b="1" dirty="0">
                <a:solidFill>
                  <a:srgbClr val="90C126"/>
                </a:solidFill>
                <a:latin typeface="Trebuchet MS" panose="020B0603020202020204" pitchFamily="34" charset="0"/>
                <a:ea typeface="Calibri"/>
                <a:cs typeface="Calibri"/>
                <a:sym typeface="Calibri"/>
              </a:rPr>
              <a:t> </a:t>
            </a:r>
          </a:p>
          <a:p>
            <a:pPr marL="631825" indent="-285750" rtl="0">
              <a:buClr>
                <a:schemeClr val="dk1"/>
              </a:buClr>
              <a:buSzPct val="100000"/>
              <a:buFont typeface="Arial" panose="020B0604020202020204" pitchFamily="34" charset="0"/>
              <a:buChar char="•"/>
            </a:pPr>
            <a:r>
              <a:rPr lang="en-CA" sz="1800" dirty="0" err="1">
                <a:solidFill>
                  <a:schemeClr val="dk1"/>
                </a:solidFill>
                <a:latin typeface="Calibri"/>
                <a:ea typeface="Calibri"/>
                <a:cs typeface="Calibri"/>
                <a:sym typeface="Calibri"/>
              </a:rPr>
              <a:t>Vous</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devez</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avoir</a:t>
            </a:r>
            <a:r>
              <a:rPr lang="en-CA" sz="1800" dirty="0">
                <a:solidFill>
                  <a:schemeClr val="dk1"/>
                </a:solidFill>
                <a:latin typeface="Calibri"/>
                <a:ea typeface="Calibri"/>
                <a:cs typeface="Calibri"/>
                <a:sym typeface="Calibri"/>
              </a:rPr>
              <a:t> le </a:t>
            </a:r>
            <a:r>
              <a:rPr lang="en-CA" sz="1800" dirty="0" err="1">
                <a:solidFill>
                  <a:schemeClr val="dk1"/>
                </a:solidFill>
                <a:latin typeface="Calibri"/>
                <a:ea typeface="Calibri"/>
                <a:cs typeface="Calibri"/>
                <a:sym typeface="Calibri"/>
              </a:rPr>
              <a:t>numéro</a:t>
            </a:r>
            <a:r>
              <a:rPr lang="en-CA" sz="1800" dirty="0">
                <a:solidFill>
                  <a:schemeClr val="dk1"/>
                </a:solidFill>
                <a:latin typeface="Calibri"/>
                <a:ea typeface="Calibri"/>
                <a:cs typeface="Calibri"/>
                <a:sym typeface="Calibri"/>
              </a:rPr>
              <a:t> de </a:t>
            </a:r>
            <a:r>
              <a:rPr lang="en-CA" sz="1800" dirty="0" err="1">
                <a:solidFill>
                  <a:schemeClr val="dk1"/>
                </a:solidFill>
                <a:latin typeface="Calibri"/>
                <a:ea typeface="Calibri"/>
                <a:cs typeface="Calibri"/>
                <a:sym typeface="Calibri"/>
              </a:rPr>
              <a:t>téléphone</a:t>
            </a:r>
            <a:r>
              <a:rPr lang="en-CA" sz="1800" dirty="0">
                <a:solidFill>
                  <a:schemeClr val="dk1"/>
                </a:solidFill>
                <a:latin typeface="Calibri"/>
                <a:ea typeface="Calibri"/>
                <a:cs typeface="Calibri"/>
                <a:sym typeface="Calibri"/>
              </a:rPr>
              <a:t> du </a:t>
            </a:r>
            <a:r>
              <a:rPr lang="en-CA" sz="1800" dirty="0" err="1">
                <a:solidFill>
                  <a:schemeClr val="dk1"/>
                </a:solidFill>
                <a:latin typeface="Calibri"/>
                <a:ea typeface="Calibri"/>
                <a:cs typeface="Calibri"/>
                <a:sym typeface="Calibri"/>
              </a:rPr>
              <a:t>juge</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en</a:t>
            </a:r>
            <a:r>
              <a:rPr lang="en-CA" sz="1800" dirty="0">
                <a:solidFill>
                  <a:schemeClr val="dk1"/>
                </a:solidFill>
                <a:latin typeface="Calibri"/>
                <a:ea typeface="Calibri"/>
                <a:cs typeface="Calibri"/>
                <a:sym typeface="Calibri"/>
              </a:rPr>
              <a:t> chef de la </a:t>
            </a:r>
            <a:r>
              <a:rPr lang="en-CA" sz="1800" dirty="0" err="1">
                <a:solidFill>
                  <a:schemeClr val="dk1"/>
                </a:solidFill>
                <a:latin typeface="Calibri"/>
                <a:ea typeface="Calibri"/>
                <a:cs typeface="Calibri"/>
                <a:sym typeface="Calibri"/>
              </a:rPr>
              <a:t>compétition</a:t>
            </a:r>
            <a:r>
              <a:rPr lang="en-CA" sz="1800" dirty="0">
                <a:solidFill>
                  <a:schemeClr val="dk1"/>
                </a:solidFill>
                <a:latin typeface="Calibri"/>
                <a:ea typeface="Calibri"/>
                <a:cs typeface="Calibri"/>
                <a:sym typeface="Calibri"/>
              </a:rPr>
              <a:t>. </a:t>
            </a:r>
          </a:p>
          <a:p>
            <a:pPr marL="631825" indent="-285750" rtl="0">
              <a:buClr>
                <a:schemeClr val="dk1"/>
              </a:buClr>
              <a:buSzPct val="100000"/>
              <a:buFont typeface="Arial" panose="020B0604020202020204" pitchFamily="34" charset="0"/>
              <a:buChar char="•"/>
            </a:pPr>
            <a:r>
              <a:rPr lang="en-CA" sz="1800" dirty="0" err="1">
                <a:solidFill>
                  <a:schemeClr val="dk1"/>
                </a:solidFill>
                <a:latin typeface="Calibri"/>
                <a:ea typeface="Calibri"/>
                <a:cs typeface="Calibri"/>
                <a:sym typeface="Calibri"/>
              </a:rPr>
              <a:t>C’est</a:t>
            </a:r>
            <a:r>
              <a:rPr lang="en-CA" sz="1800" dirty="0">
                <a:solidFill>
                  <a:schemeClr val="dk1"/>
                </a:solidFill>
                <a:latin typeface="Calibri"/>
                <a:ea typeface="Calibri"/>
                <a:cs typeface="Calibri"/>
                <a:sym typeface="Calibri"/>
              </a:rPr>
              <a:t> de </a:t>
            </a:r>
            <a:r>
              <a:rPr lang="en-CA" sz="1800" dirty="0" err="1">
                <a:solidFill>
                  <a:schemeClr val="dk1"/>
                </a:solidFill>
                <a:latin typeface="Calibri"/>
                <a:ea typeface="Calibri"/>
                <a:cs typeface="Calibri"/>
                <a:sym typeface="Calibri"/>
              </a:rPr>
              <a:t>votre</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responsabilité</a:t>
            </a:r>
            <a:r>
              <a:rPr lang="en-CA" sz="1800" dirty="0">
                <a:solidFill>
                  <a:schemeClr val="dk1"/>
                </a:solidFill>
                <a:latin typeface="Calibri"/>
                <a:ea typeface="Calibri"/>
                <a:cs typeface="Calibri"/>
                <a:sym typeface="Calibri"/>
              </a:rPr>
              <a:t> de </a:t>
            </a:r>
            <a:r>
              <a:rPr lang="en-CA" sz="1800" dirty="0" err="1">
                <a:solidFill>
                  <a:schemeClr val="dk1"/>
                </a:solidFill>
                <a:latin typeface="Calibri"/>
                <a:ea typeface="Calibri"/>
                <a:cs typeface="Calibri"/>
                <a:sym typeface="Calibri"/>
              </a:rPr>
              <a:t>contacter</a:t>
            </a:r>
            <a:r>
              <a:rPr lang="en-CA" sz="1800" dirty="0">
                <a:solidFill>
                  <a:schemeClr val="dk1"/>
                </a:solidFill>
                <a:latin typeface="Calibri"/>
                <a:ea typeface="Calibri"/>
                <a:cs typeface="Calibri"/>
                <a:sym typeface="Calibri"/>
              </a:rPr>
              <a:t> le </a:t>
            </a:r>
            <a:r>
              <a:rPr lang="en-CA" sz="1800" dirty="0" err="1">
                <a:solidFill>
                  <a:schemeClr val="dk1"/>
                </a:solidFill>
                <a:latin typeface="Calibri"/>
                <a:ea typeface="Calibri"/>
                <a:cs typeface="Calibri"/>
                <a:sym typeface="Calibri"/>
              </a:rPr>
              <a:t>juge</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en</a:t>
            </a:r>
            <a:r>
              <a:rPr lang="en-CA" sz="1800" dirty="0">
                <a:solidFill>
                  <a:schemeClr val="dk1"/>
                </a:solidFill>
                <a:latin typeface="Calibri"/>
                <a:ea typeface="Calibri"/>
                <a:cs typeface="Calibri"/>
                <a:sym typeface="Calibri"/>
              </a:rPr>
              <a:t> chef </a:t>
            </a:r>
            <a:r>
              <a:rPr lang="en-CA" sz="1800" dirty="0" err="1">
                <a:solidFill>
                  <a:schemeClr val="dk1"/>
                </a:solidFill>
                <a:latin typeface="Calibri"/>
                <a:ea typeface="Calibri"/>
                <a:cs typeface="Calibri"/>
                <a:sym typeface="Calibri"/>
              </a:rPr>
              <a:t>si</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vous</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avez</a:t>
            </a:r>
            <a:r>
              <a:rPr lang="en-CA" sz="1800" dirty="0">
                <a:solidFill>
                  <a:schemeClr val="dk1"/>
                </a:solidFill>
                <a:latin typeface="Calibri"/>
                <a:ea typeface="Calibri"/>
                <a:cs typeface="Calibri"/>
                <a:sym typeface="Calibri"/>
              </a:rPr>
              <a:t> </a:t>
            </a:r>
            <a:r>
              <a:rPr lang="en-CA" sz="1800" dirty="0" smtClean="0">
                <a:solidFill>
                  <a:schemeClr val="dk1"/>
                </a:solidFill>
                <a:latin typeface="Calibri"/>
                <a:ea typeface="Calibri"/>
                <a:cs typeface="Calibri"/>
                <a:sym typeface="Calibri"/>
              </a:rPr>
              <a:t>un retard </a:t>
            </a:r>
            <a:r>
              <a:rPr lang="en-CA" sz="1800" dirty="0" err="1" smtClean="0">
                <a:solidFill>
                  <a:schemeClr val="dk1"/>
                </a:solidFill>
                <a:latin typeface="Calibri"/>
                <a:ea typeface="Calibri"/>
                <a:cs typeface="Calibri"/>
                <a:sym typeface="Calibri"/>
              </a:rPr>
              <a:t>inattendu</a:t>
            </a:r>
            <a:r>
              <a:rPr lang="en-CA" sz="1800" dirty="0" smtClean="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ou</a:t>
            </a:r>
            <a:r>
              <a:rPr lang="en-CA" sz="1800" dirty="0">
                <a:solidFill>
                  <a:schemeClr val="dk1"/>
                </a:solidFill>
                <a:latin typeface="Calibri"/>
                <a:ea typeface="Calibri"/>
                <a:cs typeface="Calibri"/>
                <a:sym typeface="Calibri"/>
              </a:rPr>
              <a:t> </a:t>
            </a:r>
            <a:r>
              <a:rPr lang="en-CA" sz="1800" dirty="0" err="1" smtClean="0">
                <a:solidFill>
                  <a:schemeClr val="dk1"/>
                </a:solidFill>
                <a:latin typeface="Calibri"/>
                <a:ea typeface="Calibri"/>
                <a:cs typeface="Calibri"/>
                <a:sym typeface="Calibri"/>
              </a:rPr>
              <a:t>imprévu</a:t>
            </a:r>
            <a:r>
              <a:rPr lang="en-CA" sz="1800" dirty="0" smtClean="0">
                <a:solidFill>
                  <a:schemeClr val="dk1"/>
                </a:solidFill>
                <a:latin typeface="Calibri"/>
                <a:ea typeface="Calibri"/>
                <a:cs typeface="Calibri"/>
                <a:sym typeface="Calibri"/>
              </a:rPr>
              <a:t>. </a:t>
            </a:r>
            <a:endParaRPr lang="en-CA" sz="1800" dirty="0">
              <a:solidFill>
                <a:schemeClr val="dk1"/>
              </a:solidFill>
              <a:latin typeface="Calibri"/>
              <a:ea typeface="Calibri"/>
              <a:cs typeface="Calibri"/>
              <a:sym typeface="Calibri"/>
            </a:endParaRPr>
          </a:p>
          <a:p>
            <a:pPr marL="631825" indent="-285750" rtl="0">
              <a:buClr>
                <a:schemeClr val="dk1"/>
              </a:buClr>
              <a:buSzPct val="100000"/>
              <a:buFont typeface="Arial" panose="020B0604020202020204" pitchFamily="34" charset="0"/>
              <a:buChar char="•"/>
            </a:pPr>
            <a:r>
              <a:rPr lang="en-CA" sz="1800" dirty="0" err="1">
                <a:solidFill>
                  <a:schemeClr val="dk1"/>
                </a:solidFill>
                <a:latin typeface="Calibri"/>
                <a:ea typeface="Calibri"/>
                <a:cs typeface="Calibri"/>
                <a:sym typeface="Calibri"/>
              </a:rPr>
              <a:t>Planifier</a:t>
            </a:r>
            <a:r>
              <a:rPr lang="en-CA" sz="1800" dirty="0">
                <a:solidFill>
                  <a:schemeClr val="dk1"/>
                </a:solidFill>
                <a:latin typeface="Calibri"/>
                <a:ea typeface="Calibri"/>
                <a:cs typeface="Calibri"/>
                <a:sym typeface="Calibri"/>
              </a:rPr>
              <a:t> à </a:t>
            </a:r>
            <a:r>
              <a:rPr lang="en-CA" sz="1800" dirty="0" err="1" smtClean="0">
                <a:solidFill>
                  <a:schemeClr val="dk1"/>
                </a:solidFill>
                <a:latin typeface="Calibri"/>
                <a:ea typeface="Calibri"/>
                <a:cs typeface="Calibri"/>
                <a:sym typeface="Calibri"/>
              </a:rPr>
              <a:t>l’avance</a:t>
            </a:r>
            <a:r>
              <a:rPr lang="en-CA" sz="1800" dirty="0" smtClean="0">
                <a:solidFill>
                  <a:schemeClr val="dk1"/>
                </a:solidFill>
                <a:latin typeface="Calibri"/>
                <a:ea typeface="Calibri"/>
                <a:cs typeface="Calibri"/>
                <a:sym typeface="Calibri"/>
              </a:rPr>
              <a:t> </a:t>
            </a:r>
            <a:r>
              <a:rPr lang="en-CA" sz="1800" dirty="0" err="1" smtClean="0">
                <a:solidFill>
                  <a:schemeClr val="dk1"/>
                </a:solidFill>
                <a:latin typeface="Calibri"/>
                <a:ea typeface="Calibri"/>
                <a:cs typeface="Calibri"/>
                <a:sym typeface="Calibri"/>
              </a:rPr>
              <a:t>afin</a:t>
            </a:r>
            <a:r>
              <a:rPr lang="en-CA" sz="1800" dirty="0" smtClean="0">
                <a:solidFill>
                  <a:schemeClr val="dk1"/>
                </a:solidFill>
                <a:latin typeface="Calibri"/>
                <a:ea typeface="Calibri"/>
                <a:cs typeface="Calibri"/>
                <a:sym typeface="Calibri"/>
              </a:rPr>
              <a:t> </a:t>
            </a:r>
            <a:r>
              <a:rPr lang="en-CA" sz="1800" dirty="0" err="1" smtClean="0">
                <a:solidFill>
                  <a:schemeClr val="dk1"/>
                </a:solidFill>
                <a:latin typeface="Calibri"/>
                <a:ea typeface="Calibri"/>
                <a:cs typeface="Calibri"/>
                <a:sym typeface="Calibri"/>
              </a:rPr>
              <a:t>d’éviter</a:t>
            </a:r>
            <a:r>
              <a:rPr lang="en-CA" sz="1800" dirty="0" smtClean="0">
                <a:solidFill>
                  <a:schemeClr val="dk1"/>
                </a:solidFill>
                <a:latin typeface="Calibri"/>
                <a:ea typeface="Calibri"/>
                <a:cs typeface="Calibri"/>
                <a:sym typeface="Calibri"/>
              </a:rPr>
              <a:t> </a:t>
            </a:r>
            <a:r>
              <a:rPr lang="en-CA" sz="1800" dirty="0">
                <a:solidFill>
                  <a:schemeClr val="dk1"/>
                </a:solidFill>
                <a:latin typeface="Calibri"/>
                <a:ea typeface="Calibri"/>
                <a:cs typeface="Calibri"/>
                <a:sym typeface="Calibri"/>
              </a:rPr>
              <a:t>les </a:t>
            </a:r>
            <a:r>
              <a:rPr lang="en-CA" sz="1800" dirty="0" err="1">
                <a:solidFill>
                  <a:schemeClr val="dk1"/>
                </a:solidFill>
                <a:latin typeface="Calibri"/>
                <a:ea typeface="Calibri"/>
                <a:cs typeface="Calibri"/>
                <a:sym typeface="Calibri"/>
              </a:rPr>
              <a:t>embuches</a:t>
            </a:r>
            <a:r>
              <a:rPr lang="en-CA" sz="1800" dirty="0">
                <a:solidFill>
                  <a:schemeClr val="dk1"/>
                </a:solidFill>
                <a:latin typeface="Calibri"/>
                <a:ea typeface="Calibri"/>
                <a:cs typeface="Calibri"/>
                <a:sym typeface="Calibri"/>
              </a:rPr>
              <a:t>.</a:t>
            </a:r>
          </a:p>
          <a:p>
            <a:pPr marL="631825" indent="-285750" rtl="0">
              <a:buClr>
                <a:schemeClr val="dk1"/>
              </a:buClr>
              <a:buSzPct val="100000"/>
              <a:buFont typeface="Arial" panose="020B0604020202020204" pitchFamily="34" charset="0"/>
              <a:buChar char="•"/>
            </a:pPr>
            <a:r>
              <a:rPr lang="en-CA" sz="1800" dirty="0">
                <a:solidFill>
                  <a:schemeClr val="dk1"/>
                </a:solidFill>
                <a:latin typeface="Calibri"/>
                <a:ea typeface="Calibri"/>
                <a:cs typeface="Calibri"/>
                <a:sym typeface="Calibri"/>
              </a:rPr>
              <a:t>Les </a:t>
            </a:r>
            <a:r>
              <a:rPr lang="en-CA" sz="1800" dirty="0" err="1">
                <a:solidFill>
                  <a:schemeClr val="dk1"/>
                </a:solidFill>
                <a:latin typeface="Calibri"/>
                <a:ea typeface="Calibri"/>
                <a:cs typeface="Calibri"/>
                <a:sym typeface="Calibri"/>
              </a:rPr>
              <a:t>juges</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doivent</a:t>
            </a:r>
            <a:r>
              <a:rPr lang="en-CA" sz="1800" dirty="0">
                <a:solidFill>
                  <a:schemeClr val="dk1"/>
                </a:solidFill>
                <a:latin typeface="Calibri"/>
                <a:ea typeface="Calibri"/>
                <a:cs typeface="Calibri"/>
                <a:sym typeface="Calibri"/>
              </a:rPr>
              <a:t> arriver avec </a:t>
            </a:r>
            <a:r>
              <a:rPr lang="en-CA" sz="1800" dirty="0" err="1">
                <a:solidFill>
                  <a:schemeClr val="dk1"/>
                </a:solidFill>
                <a:latin typeface="Calibri"/>
                <a:ea typeface="Calibri"/>
                <a:cs typeface="Calibri"/>
                <a:sym typeface="Calibri"/>
              </a:rPr>
              <a:t>leurs</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feuilles</a:t>
            </a:r>
            <a:r>
              <a:rPr lang="en-CA" sz="1800" dirty="0">
                <a:solidFill>
                  <a:schemeClr val="dk1"/>
                </a:solidFill>
                <a:latin typeface="Calibri"/>
                <a:ea typeface="Calibri"/>
                <a:cs typeface="Calibri"/>
                <a:sym typeface="Calibri"/>
              </a:rPr>
              <a:t> de </a:t>
            </a:r>
            <a:r>
              <a:rPr lang="en-CA" sz="1800" dirty="0" err="1">
                <a:solidFill>
                  <a:schemeClr val="dk1"/>
                </a:solidFill>
                <a:latin typeface="Calibri"/>
                <a:ea typeface="Calibri"/>
                <a:cs typeface="Calibri"/>
                <a:sym typeface="Calibri"/>
              </a:rPr>
              <a:t>jugement</a:t>
            </a:r>
            <a:r>
              <a:rPr lang="en-CA" sz="1800" dirty="0">
                <a:solidFill>
                  <a:schemeClr val="dk1"/>
                </a:solidFill>
                <a:latin typeface="Calibri"/>
                <a:ea typeface="Calibri"/>
                <a:cs typeface="Calibri"/>
                <a:sym typeface="Calibri"/>
              </a:rPr>
              <a:t> et </a:t>
            </a:r>
            <a:r>
              <a:rPr lang="en-CA" sz="1800" dirty="0" err="1">
                <a:solidFill>
                  <a:schemeClr val="dk1"/>
                </a:solidFill>
                <a:latin typeface="Calibri"/>
                <a:ea typeface="Calibri"/>
                <a:cs typeface="Calibri"/>
                <a:sym typeface="Calibri"/>
              </a:rPr>
              <a:t>tous</a:t>
            </a:r>
            <a:r>
              <a:rPr lang="en-CA" sz="1800" dirty="0">
                <a:solidFill>
                  <a:schemeClr val="dk1"/>
                </a:solidFill>
                <a:latin typeface="Calibri"/>
                <a:ea typeface="Calibri"/>
                <a:cs typeface="Calibri"/>
                <a:sym typeface="Calibri"/>
              </a:rPr>
              <a:t> les documents </a:t>
            </a:r>
            <a:r>
              <a:rPr lang="en-CA" sz="1800" dirty="0" err="1">
                <a:solidFill>
                  <a:schemeClr val="dk1"/>
                </a:solidFill>
                <a:latin typeface="Calibri"/>
                <a:ea typeface="Calibri"/>
                <a:cs typeface="Calibri"/>
                <a:sym typeface="Calibri"/>
              </a:rPr>
              <a:t>nécessaires</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En</a:t>
            </a:r>
            <a:r>
              <a:rPr lang="en-CA" sz="1800" dirty="0">
                <a:solidFill>
                  <a:schemeClr val="dk1"/>
                </a:solidFill>
                <a:latin typeface="Calibri"/>
                <a:ea typeface="Calibri"/>
                <a:cs typeface="Calibri"/>
                <a:sym typeface="Calibri"/>
              </a:rPr>
              <a:t> </a:t>
            </a:r>
            <a:r>
              <a:rPr lang="en-CA" sz="1800" dirty="0" err="1">
                <a:solidFill>
                  <a:schemeClr val="dk1"/>
                </a:solidFill>
                <a:latin typeface="Calibri"/>
                <a:ea typeface="Calibri"/>
                <a:cs typeface="Calibri"/>
                <a:sym typeface="Calibri"/>
              </a:rPr>
              <a:t>cas</a:t>
            </a:r>
            <a:r>
              <a:rPr lang="en-CA" sz="1800" dirty="0">
                <a:solidFill>
                  <a:schemeClr val="dk1"/>
                </a:solidFill>
                <a:latin typeface="Calibri"/>
                <a:ea typeface="Calibri"/>
                <a:cs typeface="Calibri"/>
                <a:sym typeface="Calibri"/>
              </a:rPr>
              <a:t> contraire, </a:t>
            </a:r>
            <a:r>
              <a:rPr lang="en-CA" sz="1800" dirty="0" err="1">
                <a:solidFill>
                  <a:schemeClr val="dk1"/>
                </a:solidFill>
                <a:latin typeface="Calibri"/>
                <a:ea typeface="Calibri"/>
                <a:cs typeface="Calibri"/>
                <a:sym typeface="Calibri"/>
              </a:rPr>
              <a:t>c’est</a:t>
            </a:r>
            <a:r>
              <a:rPr lang="en-CA" sz="1800" dirty="0">
                <a:solidFill>
                  <a:schemeClr val="dk1"/>
                </a:solidFill>
                <a:latin typeface="Calibri"/>
                <a:ea typeface="Calibri"/>
                <a:cs typeface="Calibri"/>
                <a:sym typeface="Calibri"/>
              </a:rPr>
              <a:t> la </a:t>
            </a:r>
            <a:r>
              <a:rPr lang="en-CA" sz="1800" dirty="0" err="1">
                <a:solidFill>
                  <a:schemeClr val="dk1"/>
                </a:solidFill>
                <a:latin typeface="Calibri"/>
                <a:ea typeface="Calibri"/>
                <a:cs typeface="Calibri"/>
                <a:sym typeface="Calibri"/>
              </a:rPr>
              <a:t>responsabilité</a:t>
            </a:r>
            <a:r>
              <a:rPr lang="en-CA" sz="1800" dirty="0">
                <a:solidFill>
                  <a:schemeClr val="dk1"/>
                </a:solidFill>
                <a:latin typeface="Calibri"/>
                <a:ea typeface="Calibri"/>
                <a:cs typeface="Calibri"/>
                <a:sym typeface="Calibri"/>
              </a:rPr>
              <a:t> du club </a:t>
            </a:r>
            <a:r>
              <a:rPr lang="en-CA" sz="1800" dirty="0" err="1">
                <a:solidFill>
                  <a:schemeClr val="dk1"/>
                </a:solidFill>
                <a:latin typeface="Calibri"/>
                <a:ea typeface="Calibri"/>
                <a:cs typeface="Calibri"/>
                <a:sym typeface="Calibri"/>
              </a:rPr>
              <a:t>hôte</a:t>
            </a:r>
            <a:r>
              <a:rPr lang="en-CA" sz="1800" dirty="0">
                <a:solidFill>
                  <a:schemeClr val="dk1"/>
                </a:solidFill>
                <a:latin typeface="Calibri"/>
                <a:ea typeface="Calibri"/>
                <a:cs typeface="Calibri"/>
                <a:sym typeface="Calibri"/>
              </a:rPr>
              <a:t> de </a:t>
            </a:r>
            <a:r>
              <a:rPr lang="en-CA" sz="1800" dirty="0" err="1">
                <a:solidFill>
                  <a:schemeClr val="dk1"/>
                </a:solidFill>
                <a:latin typeface="Calibri"/>
                <a:ea typeface="Calibri"/>
                <a:cs typeface="Calibri"/>
                <a:sym typeface="Calibri"/>
              </a:rPr>
              <a:t>fournir</a:t>
            </a:r>
            <a:r>
              <a:rPr lang="en-CA" sz="1800" dirty="0">
                <a:solidFill>
                  <a:schemeClr val="dk1"/>
                </a:solidFill>
                <a:latin typeface="Calibri"/>
                <a:ea typeface="Calibri"/>
                <a:cs typeface="Calibri"/>
                <a:sym typeface="Calibri"/>
              </a:rPr>
              <a:t> des </a:t>
            </a:r>
            <a:r>
              <a:rPr lang="en-CA" sz="1800" dirty="0" err="1">
                <a:solidFill>
                  <a:schemeClr val="dk1"/>
                </a:solidFill>
                <a:latin typeface="Calibri"/>
                <a:ea typeface="Calibri"/>
                <a:cs typeface="Calibri"/>
                <a:sym typeface="Calibri"/>
              </a:rPr>
              <a:t>feuilles</a:t>
            </a:r>
            <a:r>
              <a:rPr lang="en-CA" sz="1800" dirty="0">
                <a:solidFill>
                  <a:schemeClr val="dk1"/>
                </a:solidFill>
                <a:latin typeface="Calibri"/>
                <a:ea typeface="Calibri"/>
                <a:cs typeface="Calibri"/>
                <a:sym typeface="Calibri"/>
              </a:rPr>
              <a:t> de </a:t>
            </a:r>
            <a:r>
              <a:rPr lang="en-CA" sz="1800" dirty="0" err="1">
                <a:solidFill>
                  <a:schemeClr val="dk1"/>
                </a:solidFill>
                <a:latin typeface="Calibri"/>
                <a:ea typeface="Calibri"/>
                <a:cs typeface="Calibri"/>
                <a:sym typeface="Calibri"/>
              </a:rPr>
              <a:t>juges</a:t>
            </a:r>
            <a:r>
              <a:rPr lang="en-CA"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endParaRPr dirty="0"/>
          </a:p>
        </p:txBody>
      </p:sp>
    </p:spTree>
    <p:extLst>
      <p:ext uri="{BB962C8B-B14F-4D97-AF65-F5344CB8AC3E}">
        <p14:creationId xmlns:p14="http://schemas.microsoft.com/office/powerpoint/2010/main" val="13812365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idx="1"/>
            <p:custDataLst>
              <p:tags r:id="rId1"/>
            </p:custDataLst>
          </p:nvPr>
        </p:nvSpPr>
        <p:spPr>
          <a:xfrm>
            <a:off x="533400" y="285750"/>
            <a:ext cx="7713225" cy="4946175"/>
          </a:xfrm>
          <a:prstGeom prst="rect">
            <a:avLst/>
          </a:prstGeom>
        </p:spPr>
        <p:txBody>
          <a:bodyPr wrap="square" lIns="68569" tIns="68569" rIns="68569" bIns="68569" anchor="t" anchorCtr="0">
            <a:noAutofit/>
          </a:bodyPr>
          <a:lstStyle/>
          <a:p>
            <a:pPr marL="101601" indent="0">
              <a:buClr>
                <a:schemeClr val="dk1"/>
              </a:buClr>
              <a:buSzPct val="45833"/>
              <a:buNone/>
            </a:pPr>
            <a:r>
              <a:rPr lang="fr-CA" sz="2000" b="1" dirty="0">
                <a:solidFill>
                  <a:srgbClr val="90C126"/>
                </a:solidFill>
                <a:latin typeface="Trebuchet MS" panose="020B0603020202020204" pitchFamily="34" charset="0"/>
                <a:ea typeface="Calibri"/>
                <a:cs typeface="Calibri"/>
                <a:sym typeface="Calibri"/>
              </a:rPr>
              <a:t>Téléphones cellulaires </a:t>
            </a:r>
            <a:endParaRPr lang="fr-CA" sz="1600" dirty="0">
              <a:solidFill>
                <a:schemeClr val="dk1"/>
              </a:solidFill>
              <a:ea typeface="Calibri"/>
              <a:cs typeface="Calibri"/>
              <a:sym typeface="Calibri"/>
            </a:endParaRPr>
          </a:p>
          <a:p>
            <a:pPr marL="842412" indent="-380990">
              <a:buClr>
                <a:schemeClr val="dk1"/>
              </a:buClr>
              <a:buSzPct val="100000"/>
              <a:buFont typeface="Arial" panose="020B0604020202020204" pitchFamily="34" charset="0"/>
              <a:buChar char="•"/>
            </a:pPr>
            <a:r>
              <a:rPr lang="fr-CA" sz="1600" dirty="0">
                <a:solidFill>
                  <a:schemeClr val="dk1"/>
                </a:solidFill>
                <a:latin typeface="Trebuchet MS" panose="020B0603020202020204" pitchFamily="34" charset="0"/>
                <a:ea typeface="Calibri"/>
                <a:cs typeface="Calibri"/>
                <a:sym typeface="Calibri"/>
              </a:rPr>
              <a:t>Les téléphones cellulaires doivent être sur le mode silencieux durant les compétitions et ne doivent pas être utilisés dans l’aire de compétition (aussi entre les rotations). Ce n’est pas professionnel d’utiliser un téléphone lorsque les autres appareils sont encore en action. Ceci inclus de vérifier les résultats de la compétition sur Internet.</a:t>
            </a:r>
          </a:p>
          <a:p>
            <a:endParaRPr lang="fr-CA" sz="1600" dirty="0">
              <a:solidFill>
                <a:schemeClr val="dk1"/>
              </a:solidFill>
              <a:ea typeface="Calibri"/>
              <a:cs typeface="Calibri"/>
              <a:sym typeface="Calibri"/>
            </a:endParaRPr>
          </a:p>
          <a:p>
            <a:pPr marL="101601" indent="0">
              <a:buClr>
                <a:srgbClr val="000000"/>
              </a:buClr>
              <a:buSzPct val="45833"/>
              <a:buNone/>
            </a:pPr>
            <a:r>
              <a:rPr lang="fr-CA" sz="1800" b="1" dirty="0">
                <a:solidFill>
                  <a:srgbClr val="90C126"/>
                </a:solidFill>
                <a:latin typeface="Trebuchet MS" panose="020B0603020202020204" pitchFamily="34" charset="0"/>
                <a:ea typeface="Calibri"/>
                <a:cs typeface="Calibri"/>
                <a:sym typeface="Calibri"/>
              </a:rPr>
              <a:t>Discussion et protêts des entraîneurs </a:t>
            </a:r>
          </a:p>
          <a:p>
            <a:pPr marL="842412" indent="-380990">
              <a:buClr>
                <a:schemeClr val="dk1"/>
              </a:buClr>
              <a:buSzPct val="100000"/>
              <a:buFont typeface="Arial" panose="020B0604020202020204" pitchFamily="34" charset="0"/>
              <a:buChar char="•"/>
            </a:pPr>
            <a:r>
              <a:rPr lang="fr-CA" sz="1400" dirty="0">
                <a:solidFill>
                  <a:schemeClr val="dk1"/>
                </a:solidFill>
                <a:latin typeface="Trebuchet MS" panose="020B0603020202020204" pitchFamily="34" charset="0"/>
                <a:ea typeface="Calibri"/>
                <a:cs typeface="Calibri"/>
                <a:sym typeface="Calibri"/>
              </a:rPr>
              <a:t>Lors du jugement actif, les requêtes des entraîneurs sont à l’entière responsabilité du Juge-arbitre.</a:t>
            </a:r>
          </a:p>
          <a:p>
            <a:pPr marL="842412" indent="-380990">
              <a:buClr>
                <a:schemeClr val="dk1"/>
              </a:buClr>
              <a:buSzPct val="100000"/>
              <a:buFont typeface="Arial" panose="020B0604020202020204" pitchFamily="34" charset="0"/>
              <a:buChar char="•"/>
            </a:pPr>
            <a:r>
              <a:rPr lang="fr-CA" sz="1400" dirty="0">
                <a:solidFill>
                  <a:schemeClr val="dk1"/>
                </a:solidFill>
                <a:latin typeface="Trebuchet MS" panose="020B0603020202020204" pitchFamily="34" charset="0"/>
                <a:ea typeface="Calibri"/>
                <a:cs typeface="Calibri"/>
                <a:sym typeface="Calibri"/>
              </a:rPr>
              <a:t>Lorsque le J-A parle à l’entraîneur, tous les autres juges de l’agrès doivent rester assis.</a:t>
            </a:r>
          </a:p>
          <a:p>
            <a:pPr marL="842412" indent="-380990">
              <a:buClr>
                <a:schemeClr val="dk1"/>
              </a:buClr>
              <a:buSzPct val="100000"/>
              <a:buFont typeface="Arial" panose="020B0604020202020204" pitchFamily="34" charset="0"/>
              <a:buChar char="•"/>
            </a:pPr>
            <a:r>
              <a:rPr lang="fr-CA" sz="1400" dirty="0">
                <a:solidFill>
                  <a:schemeClr val="dk1"/>
                </a:solidFill>
                <a:latin typeface="Trebuchet MS" panose="020B0603020202020204" pitchFamily="34" charset="0"/>
                <a:ea typeface="Calibri"/>
                <a:cs typeface="Calibri"/>
                <a:sym typeface="Calibri"/>
              </a:rPr>
              <a:t>Le J-A peut (ou non) discuter de l’élément/routine avec le panel si nécessaire</a:t>
            </a:r>
          </a:p>
          <a:p>
            <a:pPr marL="842412" indent="-380990">
              <a:buClr>
                <a:schemeClr val="dk1"/>
              </a:buClr>
              <a:buSzPct val="100000"/>
              <a:buFont typeface="Arial" panose="020B0604020202020204" pitchFamily="34" charset="0"/>
              <a:buChar char="•"/>
            </a:pPr>
            <a:r>
              <a:rPr lang="fr-CA" sz="1400" dirty="0">
                <a:solidFill>
                  <a:schemeClr val="dk1"/>
                </a:solidFill>
                <a:latin typeface="Trebuchet MS" panose="020B0603020202020204" pitchFamily="34" charset="0"/>
                <a:ea typeface="Calibri"/>
                <a:cs typeface="Calibri"/>
                <a:sym typeface="Calibri"/>
              </a:rPr>
              <a:t>Ne pas parler avec les entraîneurs, sauf si le J-A vous le demande</a:t>
            </a:r>
          </a:p>
          <a:p>
            <a:pPr marL="842412" indent="-380990">
              <a:buClr>
                <a:schemeClr val="dk1"/>
              </a:buClr>
              <a:buSzPct val="100000"/>
              <a:buFont typeface="Arial" panose="020B0604020202020204" pitchFamily="34" charset="0"/>
              <a:buChar char="•"/>
            </a:pPr>
            <a:r>
              <a:rPr lang="fr-CA" sz="1400" dirty="0">
                <a:solidFill>
                  <a:schemeClr val="dk1"/>
                </a:solidFill>
                <a:latin typeface="Trebuchet MS" panose="020B0603020202020204" pitchFamily="34" charset="0"/>
                <a:ea typeface="Calibri"/>
                <a:cs typeface="Calibri"/>
                <a:sym typeface="Calibri"/>
              </a:rPr>
              <a:t>Gardez vos conversations privées pour la fin de la compétition</a:t>
            </a:r>
          </a:p>
          <a:p>
            <a:pPr rtl="0"/>
            <a:endParaRPr sz="1800" dirty="0">
              <a:solidFill>
                <a:schemeClr val="dk1"/>
              </a:solidFill>
              <a:latin typeface="Calibri"/>
              <a:ea typeface="Calibri"/>
              <a:cs typeface="Calibri"/>
              <a:sym typeface="Calibri"/>
            </a:endParaRPr>
          </a:p>
          <a:p>
            <a:pPr indent="-52388" rtl="0">
              <a:buClr>
                <a:schemeClr val="dk1"/>
              </a:buClr>
              <a:buSzPct val="45833"/>
            </a:pPr>
            <a:endParaRPr sz="1800" dirty="0">
              <a:solidFill>
                <a:schemeClr val="dk1"/>
              </a:solidFill>
              <a:latin typeface="Calibri"/>
              <a:ea typeface="Calibri"/>
              <a:cs typeface="Calibri"/>
              <a:sym typeface="Calibri"/>
            </a:endParaRPr>
          </a:p>
          <a:p>
            <a:endParaRPr dirty="0"/>
          </a:p>
        </p:txBody>
      </p:sp>
    </p:spTree>
    <p:extLst>
      <p:ext uri="{BB962C8B-B14F-4D97-AF65-F5344CB8AC3E}">
        <p14:creationId xmlns:p14="http://schemas.microsoft.com/office/powerpoint/2010/main" val="4017085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fr-CA" b="1" spc="-5" dirty="0"/>
              <a:t>Déductions générales</a:t>
            </a:r>
            <a:endParaRPr b="1" spc="-5" dirty="0"/>
          </a:p>
        </p:txBody>
      </p:sp>
      <p:sp>
        <p:nvSpPr>
          <p:cNvPr id="4" name="object 4"/>
          <p:cNvSpPr txBox="1"/>
          <p:nvPr>
            <p:custDataLst>
              <p:tags r:id="rId3"/>
            </p:custDataLst>
          </p:nvPr>
        </p:nvSpPr>
        <p:spPr>
          <a:xfrm>
            <a:off x="429173" y="1180363"/>
            <a:ext cx="8105227" cy="3626634"/>
          </a:xfrm>
          <a:prstGeom prst="rect">
            <a:avLst/>
          </a:prstGeom>
        </p:spPr>
        <p:txBody>
          <a:bodyPr vert="horz" wrap="square" lIns="0" tIns="0" rIns="0" bIns="0" rtlCol="0">
            <a:spAutoFit/>
          </a:bodyPr>
          <a:lstStyle/>
          <a:p>
            <a:pPr marL="12700">
              <a:lnSpc>
                <a:spcPct val="100000"/>
              </a:lnSpc>
            </a:pPr>
            <a:r>
              <a:rPr lang="fr-CA" sz="2100" b="1" spc="-5" dirty="0">
                <a:solidFill>
                  <a:srgbClr val="90C126"/>
                </a:solidFill>
                <a:latin typeface="Trebuchet MS" panose="020B0603020202020204" pitchFamily="34" charset="0"/>
                <a:cs typeface="Trebuchet MS"/>
              </a:rPr>
              <a:t>Fautes </a:t>
            </a:r>
            <a:r>
              <a:rPr lang="fr-CA" sz="2100" b="1" spc="-5" dirty="0" smtClean="0">
                <a:solidFill>
                  <a:srgbClr val="90C126"/>
                </a:solidFill>
                <a:latin typeface="Trebuchet MS" panose="020B0603020202020204" pitchFamily="34" charset="0"/>
                <a:cs typeface="Trebuchet MS"/>
              </a:rPr>
              <a:t>graves </a:t>
            </a:r>
            <a:r>
              <a:rPr lang="en-CA" sz="2100" b="1" spc="-5" dirty="0">
                <a:solidFill>
                  <a:srgbClr val="90C126"/>
                </a:solidFill>
                <a:latin typeface="Trebuchet MS" panose="020B0603020202020204" pitchFamily="34" charset="0"/>
                <a:cs typeface="Trebuchet MS"/>
              </a:rPr>
              <a:t>— </a:t>
            </a:r>
            <a:r>
              <a:rPr lang="en-CA" sz="2100" b="1" spc="-5" dirty="0" err="1">
                <a:solidFill>
                  <a:srgbClr val="90C126"/>
                </a:solidFill>
                <a:latin typeface="Trebuchet MS" panose="020B0603020202020204" pitchFamily="34" charset="0"/>
                <a:cs typeface="Trebuchet MS"/>
              </a:rPr>
              <a:t>jusqu’à</a:t>
            </a:r>
            <a:r>
              <a:rPr lang="en-CA" sz="2100" b="1" spc="-5" dirty="0">
                <a:solidFill>
                  <a:srgbClr val="90C126"/>
                </a:solidFill>
                <a:latin typeface="Trebuchet MS" panose="020B0603020202020204" pitchFamily="34" charset="0"/>
                <a:cs typeface="Trebuchet MS"/>
              </a:rPr>
              <a:t> 0.3</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1.	Bras fléchis à l’appui ou jambes fléchies (90° ou plus – max 0.30)</a:t>
            </a:r>
          </a:p>
          <a:p>
            <a:pPr marL="406400">
              <a:lnSpc>
                <a:spcPct val="100000"/>
              </a:lnSpc>
              <a:spcBef>
                <a:spcPts val="98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2.	Jambes fléchies (90° ou plus – max 0.30)</a:t>
            </a:r>
          </a:p>
          <a:p>
            <a:pPr marL="406400">
              <a:lnSpc>
                <a:spcPct val="100000"/>
              </a:lnSpc>
              <a:spcBef>
                <a:spcPts val="98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Hauteur insuffisante du salto dans la sortie (barres/poutre) et du salto au </a:t>
            </a:r>
            <a:r>
              <a:rPr lang="en-CA" sz="1500" spc="-5" dirty="0">
                <a:latin typeface="Trebuchet MS" panose="020B0603020202020204" pitchFamily="34" charset="0"/>
                <a:cs typeface="MS PGothic"/>
              </a:rPr>
              <a:t>Sol</a:t>
            </a:r>
            <a:endParaRPr lang="en-CA" sz="1500" dirty="0">
              <a:latin typeface="Trebuchet MS" panose="020B0603020202020204" pitchFamily="34" charset="0"/>
              <a:cs typeface="Trebuchet MS"/>
            </a:endParaRPr>
          </a:p>
          <a:p>
            <a:pPr marL="40640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Extension insuffisante (ouverture) du corps avant la réception</a:t>
            </a:r>
            <a:r>
              <a:rPr lang="en-CA" sz="1500" dirty="0">
                <a:latin typeface="Trebuchet MS" panose="020B0603020202020204" pitchFamily="34" charset="0"/>
                <a:cs typeface="MS PGothic"/>
              </a:rPr>
              <a:t/>
            </a:r>
            <a:br>
              <a:rPr lang="en-CA" sz="1500" dirty="0">
                <a:latin typeface="Trebuchet MS" panose="020B0603020202020204" pitchFamily="34" charset="0"/>
                <a:cs typeface="MS PGothic"/>
              </a:rPr>
            </a:br>
            <a:r>
              <a:rPr lang="en-CA" sz="1500"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S’applique aux sorties aux barres/poutre et aux éléments </a:t>
            </a:r>
            <a:r>
              <a:rPr lang="fr-CA" sz="1300" spc="-5" dirty="0" err="1">
                <a:latin typeface="Trebuchet MS" panose="020B0603020202020204" pitchFamily="34" charset="0"/>
                <a:cs typeface="MS PGothic"/>
              </a:rPr>
              <a:t>acro</a:t>
            </a:r>
            <a:r>
              <a:rPr lang="fr-CA" sz="1300" spc="-5" dirty="0">
                <a:latin typeface="Trebuchet MS" panose="020B0603020202020204" pitchFamily="34" charset="0"/>
                <a:cs typeface="MS PGothic"/>
              </a:rPr>
              <a:t> groupés et carpés à la poutre et 		au sol </a:t>
            </a:r>
          </a:p>
          <a:p>
            <a:pPr marL="406400">
              <a:lnSpc>
                <a:spcPct val="100000"/>
              </a:lnSpc>
              <a:spcBef>
                <a:spcPts val="100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Flexion profonde (hanche au niveau des genoux ou plus bas)</a:t>
            </a:r>
          </a:p>
          <a:p>
            <a:pPr marL="406400">
              <a:lnSpc>
                <a:spcPct val="100000"/>
              </a:lnSpc>
              <a:spcBef>
                <a:spcPts val="100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Frôle/heurte le tapis avec une ou les deux mains (pas d’appui)</a:t>
            </a:r>
            <a:endParaRPr lang="en-CA" sz="1500" spc="-5" dirty="0">
              <a:latin typeface="Trebuchet MS" panose="020B0603020202020204" pitchFamily="34" charset="0"/>
              <a:cs typeface="MS PGothic"/>
            </a:endParaRPr>
          </a:p>
          <a:p>
            <a:pPr marL="40640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Trebuchet MS"/>
              </a:rPr>
              <a:t>Mouvements supplémentaires du tronc pour maintenir l’équilibre/contrôle à la poutre</a:t>
            </a:r>
            <a:endParaRPr lang="en-CA" sz="1500" spc="-5" dirty="0">
              <a:latin typeface="Trebuchet MS" panose="020B0603020202020204" pitchFamily="34" charset="0"/>
              <a:cs typeface="Trebuchet MS"/>
            </a:endParaRPr>
          </a:p>
          <a:p>
            <a:pPr marL="406400">
              <a:lnSpc>
                <a:spcPct val="100000"/>
              </a:lnSpc>
              <a:spcBef>
                <a:spcPts val="1005"/>
              </a:spcBef>
              <a:tabLst>
                <a:tab pos="691515" algn="l"/>
              </a:tabLst>
            </a:pPr>
            <a:endParaRPr sz="1500" dirty="0">
              <a:latin typeface="Trebuchet MS" panose="020B0603020202020204" pitchFamily="34" charset="0"/>
              <a:cs typeface="Trebuchet MS"/>
            </a:endParaRPr>
          </a:p>
        </p:txBody>
      </p:sp>
    </p:spTree>
    <p:extLst>
      <p:ext uri="{BB962C8B-B14F-4D97-AF65-F5344CB8AC3E}">
        <p14:creationId xmlns:p14="http://schemas.microsoft.com/office/powerpoint/2010/main" val="9295490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idx="1"/>
            <p:custDataLst>
              <p:tags r:id="rId1"/>
            </p:custDataLst>
          </p:nvPr>
        </p:nvSpPr>
        <p:spPr>
          <a:xfrm>
            <a:off x="507994" y="437681"/>
            <a:ext cx="8102606" cy="4442400"/>
          </a:xfrm>
          <a:prstGeom prst="rect">
            <a:avLst/>
          </a:prstGeom>
        </p:spPr>
        <p:txBody>
          <a:bodyPr wrap="square" lIns="68569" tIns="68569" rIns="68569" bIns="68569" anchor="t" anchorCtr="0">
            <a:noAutofit/>
          </a:bodyPr>
          <a:lstStyle/>
          <a:p>
            <a:pPr marL="101601" indent="0">
              <a:buClr>
                <a:schemeClr val="dk1"/>
              </a:buClr>
              <a:buSzPct val="45833"/>
              <a:buNone/>
            </a:pPr>
            <a:r>
              <a:rPr lang="en-CA" sz="1800" b="1" dirty="0" err="1">
                <a:solidFill>
                  <a:srgbClr val="90C126"/>
                </a:solidFill>
                <a:latin typeface="Trebuchet MS" panose="020B0603020202020204" pitchFamily="34" charset="0"/>
                <a:ea typeface="Calibri"/>
                <a:cs typeface="Calibri"/>
                <a:sym typeface="Calibri"/>
              </a:rPr>
              <a:t>Professionnalisme</a:t>
            </a:r>
            <a:r>
              <a:rPr lang="en-CA" sz="1800" b="1" dirty="0">
                <a:solidFill>
                  <a:srgbClr val="90C126"/>
                </a:solidFill>
                <a:latin typeface="Trebuchet MS" panose="020B0603020202020204" pitchFamily="34" charset="0"/>
                <a:ea typeface="Calibri"/>
                <a:cs typeface="Calibri"/>
                <a:sym typeface="Calibri"/>
              </a:rPr>
              <a:t> et conversations </a:t>
            </a:r>
            <a:r>
              <a:rPr lang="en-CA" sz="1800" b="1" dirty="0" err="1" smtClean="0">
                <a:solidFill>
                  <a:srgbClr val="90C126"/>
                </a:solidFill>
                <a:latin typeface="Trebuchet MS" panose="020B0603020202020204" pitchFamily="34" charset="0"/>
                <a:ea typeface="Calibri"/>
                <a:cs typeface="Calibri"/>
                <a:sym typeface="Calibri"/>
              </a:rPr>
              <a:t>privées</a:t>
            </a:r>
            <a:endParaRPr lang="en-CA" sz="1800" b="1" dirty="0" smtClean="0">
              <a:solidFill>
                <a:srgbClr val="90C126"/>
              </a:solidFill>
              <a:latin typeface="Trebuchet MS" panose="020B0603020202020204" pitchFamily="34" charset="0"/>
              <a:ea typeface="Calibri"/>
              <a:cs typeface="Calibri"/>
              <a:sym typeface="Calibri"/>
            </a:endParaRPr>
          </a:p>
          <a:p>
            <a:pPr marL="101601" indent="0">
              <a:buClr>
                <a:schemeClr val="dk1"/>
              </a:buClr>
              <a:buSzPct val="45833"/>
              <a:buNone/>
            </a:pPr>
            <a:endParaRPr lang="en-CA" sz="1800" b="1" dirty="0">
              <a:solidFill>
                <a:srgbClr val="90C126"/>
              </a:solidFill>
              <a:latin typeface="Trebuchet MS" panose="020B0603020202020204" pitchFamily="34" charset="0"/>
              <a:ea typeface="Calibri"/>
              <a:cs typeface="Calibri"/>
              <a:sym typeface="Calibri"/>
            </a:endParaRPr>
          </a:p>
          <a:p>
            <a:pPr marL="990575" lvl="2" indent="-380990">
              <a:buClr>
                <a:schemeClr val="dk1"/>
              </a:buClr>
              <a:buSzPct val="100000"/>
              <a:buFont typeface="Arial" panose="020B0604020202020204" pitchFamily="34" charset="0"/>
              <a:buChar char="•"/>
            </a:pPr>
            <a:r>
              <a:rPr lang="en-CA" sz="1800" dirty="0">
                <a:solidFill>
                  <a:schemeClr val="dk1"/>
                </a:solidFill>
                <a:latin typeface="Trebuchet MS" panose="020B0603020202020204" pitchFamily="34" charset="0"/>
                <a:ea typeface="Calibri"/>
                <a:cs typeface="Calibri"/>
                <a:sym typeface="Calibri"/>
              </a:rPr>
              <a:t>Les </a:t>
            </a:r>
            <a:r>
              <a:rPr lang="en-CA" sz="1800" dirty="0" err="1">
                <a:solidFill>
                  <a:schemeClr val="dk1"/>
                </a:solidFill>
                <a:latin typeface="Trebuchet MS" panose="020B0603020202020204" pitchFamily="34" charset="0"/>
                <a:ea typeface="Calibri"/>
                <a:cs typeface="Calibri"/>
                <a:sym typeface="Calibri"/>
              </a:rPr>
              <a:t>juges</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doivent</a:t>
            </a:r>
            <a:r>
              <a:rPr lang="en-CA" sz="1800" dirty="0">
                <a:solidFill>
                  <a:schemeClr val="dk1"/>
                </a:solidFill>
                <a:latin typeface="Trebuchet MS" panose="020B0603020202020204" pitchFamily="34" charset="0"/>
                <a:ea typeface="Calibri"/>
                <a:cs typeface="Calibri"/>
                <a:sym typeface="Calibri"/>
              </a:rPr>
              <a:t> faire </a:t>
            </a:r>
            <a:r>
              <a:rPr lang="en-CA" sz="1800" dirty="0" err="1">
                <a:solidFill>
                  <a:schemeClr val="dk1"/>
                </a:solidFill>
                <a:latin typeface="Trebuchet MS" panose="020B0603020202020204" pitchFamily="34" charset="0"/>
                <a:ea typeface="Calibri"/>
                <a:cs typeface="Calibri"/>
                <a:sym typeface="Calibri"/>
              </a:rPr>
              <a:t>preuve</a:t>
            </a:r>
            <a:r>
              <a:rPr lang="en-CA" sz="1800" dirty="0">
                <a:solidFill>
                  <a:schemeClr val="dk1"/>
                </a:solidFill>
                <a:latin typeface="Trebuchet MS" panose="020B0603020202020204" pitchFamily="34" charset="0"/>
                <a:ea typeface="Calibri"/>
                <a:cs typeface="Calibri"/>
                <a:sym typeface="Calibri"/>
              </a:rPr>
              <a:t> de </a:t>
            </a:r>
            <a:r>
              <a:rPr lang="en-CA" sz="1800" dirty="0" err="1">
                <a:solidFill>
                  <a:schemeClr val="dk1"/>
                </a:solidFill>
                <a:latin typeface="Trebuchet MS" panose="020B0603020202020204" pitchFamily="34" charset="0"/>
                <a:ea typeface="Calibri"/>
                <a:cs typeface="Calibri"/>
                <a:sym typeface="Calibri"/>
              </a:rPr>
              <a:t>professionnalisme</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en</a:t>
            </a:r>
            <a:r>
              <a:rPr lang="en-CA" sz="1800" dirty="0">
                <a:solidFill>
                  <a:schemeClr val="dk1"/>
                </a:solidFill>
                <a:latin typeface="Trebuchet MS" panose="020B0603020202020204" pitchFamily="34" charset="0"/>
                <a:ea typeface="Calibri"/>
                <a:cs typeface="Calibri"/>
                <a:sym typeface="Calibri"/>
              </a:rPr>
              <a:t> tout temps </a:t>
            </a:r>
            <a:r>
              <a:rPr lang="en-CA" sz="1800" dirty="0" err="1">
                <a:solidFill>
                  <a:schemeClr val="dk1"/>
                </a:solidFill>
                <a:latin typeface="Trebuchet MS" panose="020B0603020202020204" pitchFamily="34" charset="0"/>
                <a:ea typeface="Calibri"/>
                <a:cs typeface="Calibri"/>
                <a:sym typeface="Calibri"/>
              </a:rPr>
              <a:t>lors</a:t>
            </a:r>
            <a:r>
              <a:rPr lang="en-CA" sz="1800" dirty="0">
                <a:solidFill>
                  <a:schemeClr val="dk1"/>
                </a:solidFill>
                <a:latin typeface="Trebuchet MS" panose="020B0603020202020204" pitchFamily="34" charset="0"/>
                <a:ea typeface="Calibri"/>
                <a:cs typeface="Calibri"/>
                <a:sym typeface="Calibri"/>
              </a:rPr>
              <a:t> des </a:t>
            </a:r>
            <a:r>
              <a:rPr lang="en-CA" sz="1800" dirty="0" err="1">
                <a:solidFill>
                  <a:schemeClr val="dk1"/>
                </a:solidFill>
                <a:latin typeface="Trebuchet MS" panose="020B0603020202020204" pitchFamily="34" charset="0"/>
                <a:ea typeface="Calibri"/>
                <a:cs typeface="Calibri"/>
                <a:sym typeface="Calibri"/>
              </a:rPr>
              <a:t>compétitions</a:t>
            </a:r>
            <a:r>
              <a:rPr lang="en-CA" sz="1800" dirty="0">
                <a:solidFill>
                  <a:schemeClr val="dk1"/>
                </a:solidFill>
                <a:latin typeface="Trebuchet MS" panose="020B0603020202020204" pitchFamily="34" charset="0"/>
                <a:ea typeface="Calibri"/>
                <a:cs typeface="Calibri"/>
                <a:sym typeface="Calibri"/>
              </a:rPr>
              <a:t>, car des conversations </a:t>
            </a:r>
            <a:r>
              <a:rPr lang="en-CA" sz="1800" dirty="0" err="1">
                <a:solidFill>
                  <a:schemeClr val="dk1"/>
                </a:solidFill>
                <a:latin typeface="Trebuchet MS" panose="020B0603020202020204" pitchFamily="34" charset="0"/>
                <a:ea typeface="Calibri"/>
                <a:cs typeface="Calibri"/>
                <a:sym typeface="Calibri"/>
              </a:rPr>
              <a:t>privées</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peuvent</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être</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entendues</a:t>
            </a:r>
            <a:r>
              <a:rPr lang="en-CA" sz="1800" dirty="0">
                <a:solidFill>
                  <a:schemeClr val="dk1"/>
                </a:solidFill>
                <a:latin typeface="Trebuchet MS" panose="020B0603020202020204" pitchFamily="34" charset="0"/>
                <a:ea typeface="Calibri"/>
                <a:cs typeface="Calibri"/>
                <a:sym typeface="Calibri"/>
              </a:rPr>
              <a:t> et mal </a:t>
            </a:r>
            <a:r>
              <a:rPr lang="en-CA" sz="1800" dirty="0" err="1">
                <a:solidFill>
                  <a:schemeClr val="dk1"/>
                </a:solidFill>
                <a:latin typeface="Trebuchet MS" panose="020B0603020202020204" pitchFamily="34" charset="0"/>
                <a:ea typeface="Calibri"/>
                <a:cs typeface="Calibri"/>
                <a:sym typeface="Calibri"/>
              </a:rPr>
              <a:t>interprétées</a:t>
            </a:r>
            <a:r>
              <a:rPr lang="en-CA" sz="1800" dirty="0">
                <a:solidFill>
                  <a:schemeClr val="dk1"/>
                </a:solidFill>
                <a:latin typeface="Trebuchet MS" panose="020B0603020202020204" pitchFamily="34" charset="0"/>
                <a:ea typeface="Calibri"/>
                <a:cs typeface="Calibri"/>
                <a:sym typeface="Calibri"/>
              </a:rPr>
              <a:t>. </a:t>
            </a:r>
          </a:p>
          <a:p>
            <a:pPr marL="990575" lvl="2" indent="-380990">
              <a:buClr>
                <a:schemeClr val="dk1"/>
              </a:buClr>
              <a:buSzPct val="100000"/>
              <a:buFont typeface="Arial" panose="020B0604020202020204" pitchFamily="34" charset="0"/>
              <a:buChar char="•"/>
            </a:pPr>
            <a:r>
              <a:rPr lang="en-CA" sz="1800" dirty="0" err="1">
                <a:solidFill>
                  <a:schemeClr val="dk1"/>
                </a:solidFill>
                <a:latin typeface="Trebuchet MS" panose="020B0603020202020204" pitchFamily="34" charset="0"/>
                <a:ea typeface="Calibri"/>
                <a:cs typeface="Calibri"/>
                <a:sym typeface="Calibri"/>
              </a:rPr>
              <a:t>Gardez</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vos</a:t>
            </a:r>
            <a:r>
              <a:rPr lang="en-CA" sz="1800" dirty="0">
                <a:solidFill>
                  <a:schemeClr val="dk1"/>
                </a:solidFill>
                <a:latin typeface="Trebuchet MS" panose="020B0603020202020204" pitchFamily="34" charset="0"/>
                <a:ea typeface="Calibri"/>
                <a:cs typeface="Calibri"/>
                <a:sym typeface="Calibri"/>
              </a:rPr>
              <a:t> opinions </a:t>
            </a:r>
            <a:r>
              <a:rPr lang="en-CA" sz="1800" dirty="0" err="1">
                <a:solidFill>
                  <a:schemeClr val="dk1"/>
                </a:solidFill>
                <a:latin typeface="Trebuchet MS" panose="020B0603020202020204" pitchFamily="34" charset="0"/>
                <a:ea typeface="Calibri"/>
                <a:cs typeface="Calibri"/>
                <a:sym typeface="Calibri"/>
              </a:rPr>
              <a:t>personnelles</a:t>
            </a:r>
            <a:r>
              <a:rPr lang="en-CA" sz="1800" dirty="0">
                <a:solidFill>
                  <a:schemeClr val="dk1"/>
                </a:solidFill>
                <a:latin typeface="Trebuchet MS" panose="020B0603020202020204" pitchFamily="34" charset="0"/>
                <a:ea typeface="Calibri"/>
                <a:cs typeface="Calibri"/>
                <a:sym typeface="Calibri"/>
              </a:rPr>
              <a:t> et </a:t>
            </a:r>
            <a:r>
              <a:rPr lang="en-CA" sz="1800" dirty="0" err="1">
                <a:solidFill>
                  <a:schemeClr val="dk1"/>
                </a:solidFill>
                <a:latin typeface="Trebuchet MS" panose="020B0603020202020204" pitchFamily="34" charset="0"/>
                <a:ea typeface="Calibri"/>
                <a:cs typeface="Calibri"/>
                <a:sym typeface="Calibri"/>
              </a:rPr>
              <a:t>commentaires</a:t>
            </a:r>
            <a:r>
              <a:rPr lang="en-CA" sz="1800" dirty="0">
                <a:solidFill>
                  <a:schemeClr val="dk1"/>
                </a:solidFill>
                <a:latin typeface="Trebuchet MS" panose="020B0603020202020204" pitchFamily="34" charset="0"/>
                <a:ea typeface="Calibri"/>
                <a:cs typeface="Calibri"/>
                <a:sym typeface="Calibri"/>
              </a:rPr>
              <a:t> pour </a:t>
            </a:r>
            <a:r>
              <a:rPr lang="en-CA" sz="1800" dirty="0" err="1">
                <a:solidFill>
                  <a:schemeClr val="dk1"/>
                </a:solidFill>
                <a:latin typeface="Trebuchet MS" panose="020B0603020202020204" pitchFamily="34" charset="0"/>
                <a:ea typeface="Calibri"/>
                <a:cs typeface="Calibri"/>
                <a:sym typeface="Calibri"/>
              </a:rPr>
              <a:t>vous-même</a:t>
            </a:r>
            <a:r>
              <a:rPr lang="en-CA" sz="1800" dirty="0">
                <a:solidFill>
                  <a:schemeClr val="dk1"/>
                </a:solidFill>
                <a:latin typeface="Trebuchet MS" panose="020B0603020202020204" pitchFamily="34" charset="0"/>
                <a:ea typeface="Calibri"/>
                <a:cs typeface="Calibri"/>
                <a:sym typeface="Calibri"/>
              </a:rPr>
              <a:t>. </a:t>
            </a:r>
          </a:p>
          <a:p>
            <a:pPr marL="609585" lvl="2">
              <a:buClr>
                <a:schemeClr val="dk1"/>
              </a:buClr>
              <a:buSzPct val="100000"/>
            </a:pPr>
            <a:endParaRPr lang="en-CA" sz="2000" dirty="0">
              <a:solidFill>
                <a:schemeClr val="dk1"/>
              </a:solidFill>
              <a:ea typeface="Calibri"/>
              <a:cs typeface="Calibri"/>
              <a:sym typeface="Calibri"/>
            </a:endParaRPr>
          </a:p>
          <a:p>
            <a:pPr marL="101601" indent="0">
              <a:buClr>
                <a:srgbClr val="000000"/>
              </a:buClr>
              <a:buSzPct val="45833"/>
              <a:buNone/>
            </a:pPr>
            <a:r>
              <a:rPr lang="en-CA" sz="1800" b="1" dirty="0">
                <a:solidFill>
                  <a:srgbClr val="90C126"/>
                </a:solidFill>
                <a:latin typeface="Trebuchet MS" panose="020B0603020202020204" pitchFamily="34" charset="0"/>
                <a:ea typeface="Calibri"/>
                <a:cs typeface="Calibri"/>
                <a:sym typeface="Calibri"/>
              </a:rPr>
              <a:t>Utilisation des </a:t>
            </a:r>
            <a:r>
              <a:rPr lang="en-CA" sz="1800" b="1" dirty="0" err="1">
                <a:solidFill>
                  <a:srgbClr val="90C126"/>
                </a:solidFill>
                <a:latin typeface="Trebuchet MS" panose="020B0603020202020204" pitchFamily="34" charset="0"/>
                <a:ea typeface="Calibri"/>
                <a:cs typeface="Calibri"/>
                <a:sym typeface="Calibri"/>
              </a:rPr>
              <a:t>médias</a:t>
            </a:r>
            <a:r>
              <a:rPr lang="en-CA" sz="1800" b="1" dirty="0">
                <a:solidFill>
                  <a:srgbClr val="90C126"/>
                </a:solidFill>
                <a:latin typeface="Trebuchet MS" panose="020B0603020202020204" pitchFamily="34" charset="0"/>
                <a:ea typeface="Calibri"/>
                <a:cs typeface="Calibri"/>
                <a:sym typeface="Calibri"/>
              </a:rPr>
              <a:t> </a:t>
            </a:r>
            <a:r>
              <a:rPr lang="en-CA" sz="1800" b="1" dirty="0" err="1" smtClean="0">
                <a:solidFill>
                  <a:srgbClr val="90C126"/>
                </a:solidFill>
                <a:latin typeface="Trebuchet MS" panose="020B0603020202020204" pitchFamily="34" charset="0"/>
                <a:ea typeface="Calibri"/>
                <a:cs typeface="Calibri"/>
                <a:sym typeface="Calibri"/>
              </a:rPr>
              <a:t>sociaux</a:t>
            </a:r>
            <a:endParaRPr lang="en-CA" sz="1800" b="1" dirty="0" smtClean="0">
              <a:solidFill>
                <a:srgbClr val="90C126"/>
              </a:solidFill>
              <a:latin typeface="Trebuchet MS" panose="020B0603020202020204" pitchFamily="34" charset="0"/>
              <a:ea typeface="Calibri"/>
              <a:cs typeface="Calibri"/>
              <a:sym typeface="Calibri"/>
            </a:endParaRPr>
          </a:p>
          <a:p>
            <a:pPr marL="101601" indent="0">
              <a:buClr>
                <a:srgbClr val="000000"/>
              </a:buClr>
              <a:buSzPct val="45833"/>
              <a:buNone/>
            </a:pPr>
            <a:endParaRPr lang="en-CA" sz="1800" b="1" dirty="0">
              <a:solidFill>
                <a:srgbClr val="90C126"/>
              </a:solidFill>
              <a:latin typeface="Trebuchet MS" panose="020B0603020202020204" pitchFamily="34" charset="0"/>
              <a:ea typeface="Calibri"/>
              <a:cs typeface="Calibri"/>
              <a:sym typeface="Calibri"/>
            </a:endParaRPr>
          </a:p>
          <a:p>
            <a:pPr marL="990575" lvl="2" indent="-380990">
              <a:buClr>
                <a:schemeClr val="dk1"/>
              </a:buClr>
              <a:buSzPct val="100000"/>
              <a:buFont typeface="Arial" panose="020B0604020202020204" pitchFamily="34" charset="0"/>
              <a:buChar char="•"/>
            </a:pPr>
            <a:r>
              <a:rPr lang="en-CA" sz="1800" dirty="0" err="1">
                <a:solidFill>
                  <a:schemeClr val="dk1"/>
                </a:solidFill>
                <a:latin typeface="Trebuchet MS" panose="020B0603020202020204" pitchFamily="34" charset="0"/>
                <a:ea typeface="Calibri"/>
                <a:cs typeface="Calibri"/>
                <a:sym typeface="Calibri"/>
              </a:rPr>
              <a:t>Faites</a:t>
            </a:r>
            <a:r>
              <a:rPr lang="en-CA" sz="1800" dirty="0">
                <a:solidFill>
                  <a:schemeClr val="dk1"/>
                </a:solidFill>
                <a:latin typeface="Trebuchet MS" panose="020B0603020202020204" pitchFamily="34" charset="0"/>
                <a:ea typeface="Calibri"/>
                <a:cs typeface="Calibri"/>
                <a:sym typeface="Calibri"/>
              </a:rPr>
              <a:t> attention </a:t>
            </a:r>
            <a:r>
              <a:rPr lang="en-CA" sz="1800" dirty="0" err="1">
                <a:solidFill>
                  <a:schemeClr val="dk1"/>
                </a:solidFill>
                <a:latin typeface="Trebuchet MS" panose="020B0603020202020204" pitchFamily="34" charset="0"/>
                <a:ea typeface="Calibri"/>
                <a:cs typeface="Calibri"/>
                <a:sym typeface="Calibri"/>
              </a:rPr>
              <a:t>lorsque</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vous</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faites</a:t>
            </a:r>
            <a:r>
              <a:rPr lang="en-CA" sz="1800" dirty="0">
                <a:solidFill>
                  <a:schemeClr val="dk1"/>
                </a:solidFill>
                <a:latin typeface="Trebuchet MS" panose="020B0603020202020204" pitchFamily="34" charset="0"/>
                <a:ea typeface="Calibri"/>
                <a:cs typeface="Calibri"/>
                <a:sym typeface="Calibri"/>
              </a:rPr>
              <a:t> des publications </a:t>
            </a:r>
            <a:r>
              <a:rPr lang="en-CA" sz="1800" dirty="0" err="1">
                <a:solidFill>
                  <a:schemeClr val="dk1"/>
                </a:solidFill>
                <a:latin typeface="Trebuchet MS" panose="020B0603020202020204" pitchFamily="34" charset="0"/>
                <a:ea typeface="Calibri"/>
                <a:cs typeface="Calibri"/>
                <a:sym typeface="Calibri"/>
              </a:rPr>
              <a:t>ou</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commentaires</a:t>
            </a:r>
            <a:r>
              <a:rPr lang="en-CA" sz="1800" dirty="0">
                <a:solidFill>
                  <a:schemeClr val="dk1"/>
                </a:solidFill>
                <a:latin typeface="Trebuchet MS" panose="020B0603020202020204" pitchFamily="34" charset="0"/>
                <a:ea typeface="Calibri"/>
                <a:cs typeface="Calibri"/>
                <a:sym typeface="Calibri"/>
              </a:rPr>
              <a:t> sur les </a:t>
            </a:r>
            <a:r>
              <a:rPr lang="en-CA" sz="1800" dirty="0" err="1">
                <a:solidFill>
                  <a:schemeClr val="dk1"/>
                </a:solidFill>
                <a:latin typeface="Trebuchet MS" panose="020B0603020202020204" pitchFamily="34" charset="0"/>
                <a:ea typeface="Calibri"/>
                <a:cs typeface="Calibri"/>
                <a:sym typeface="Calibri"/>
              </a:rPr>
              <a:t>médias</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sociaux</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Vous</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êtes</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perçu</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comme</a:t>
            </a:r>
            <a:r>
              <a:rPr lang="en-CA" sz="1800" dirty="0">
                <a:solidFill>
                  <a:schemeClr val="dk1"/>
                </a:solidFill>
                <a:latin typeface="Trebuchet MS" panose="020B0603020202020204" pitchFamily="34" charset="0"/>
                <a:ea typeface="Calibri"/>
                <a:cs typeface="Calibri"/>
                <a:sym typeface="Calibri"/>
              </a:rPr>
              <a:t> un </a:t>
            </a:r>
            <a:r>
              <a:rPr lang="en-CA" sz="1800" dirty="0" err="1">
                <a:solidFill>
                  <a:schemeClr val="dk1"/>
                </a:solidFill>
                <a:latin typeface="Trebuchet MS" panose="020B0603020202020204" pitchFamily="34" charset="0"/>
                <a:ea typeface="Calibri"/>
                <a:cs typeface="Calibri"/>
                <a:sym typeface="Calibri"/>
              </a:rPr>
              <a:t>juge</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en</a:t>
            </a:r>
            <a:r>
              <a:rPr lang="en-CA" sz="1800" dirty="0">
                <a:solidFill>
                  <a:schemeClr val="dk1"/>
                </a:solidFill>
                <a:latin typeface="Trebuchet MS" panose="020B0603020202020204" pitchFamily="34" charset="0"/>
                <a:ea typeface="Calibri"/>
                <a:cs typeface="Calibri"/>
                <a:sym typeface="Calibri"/>
              </a:rPr>
              <a:t> tout temps. </a:t>
            </a:r>
            <a:r>
              <a:rPr lang="en-CA" sz="1800" dirty="0" err="1">
                <a:solidFill>
                  <a:schemeClr val="dk1"/>
                </a:solidFill>
                <a:latin typeface="Trebuchet MS" panose="020B0603020202020204" pitchFamily="34" charset="0"/>
                <a:ea typeface="Calibri"/>
                <a:cs typeface="Calibri"/>
                <a:sym typeface="Calibri"/>
              </a:rPr>
              <a:t>Soyez</a:t>
            </a:r>
            <a:r>
              <a:rPr lang="en-CA" sz="1800" dirty="0">
                <a:solidFill>
                  <a:schemeClr val="dk1"/>
                </a:solidFill>
                <a:latin typeface="Trebuchet MS" panose="020B0603020202020204" pitchFamily="34" charset="0"/>
                <a:ea typeface="Calibri"/>
                <a:cs typeface="Calibri"/>
                <a:sym typeface="Calibri"/>
              </a:rPr>
              <a:t> </a:t>
            </a:r>
            <a:r>
              <a:rPr lang="en-CA" sz="1800" dirty="0" err="1">
                <a:solidFill>
                  <a:schemeClr val="dk1"/>
                </a:solidFill>
                <a:latin typeface="Trebuchet MS" panose="020B0603020202020204" pitchFamily="34" charset="0"/>
                <a:ea typeface="Calibri"/>
                <a:cs typeface="Calibri"/>
                <a:sym typeface="Calibri"/>
              </a:rPr>
              <a:t>respectueux</a:t>
            </a:r>
            <a:r>
              <a:rPr lang="en-CA" sz="1800" dirty="0">
                <a:solidFill>
                  <a:schemeClr val="dk1"/>
                </a:solidFill>
                <a:latin typeface="Trebuchet MS" panose="020B0603020202020204" pitchFamily="34" charset="0"/>
                <a:ea typeface="Calibri"/>
                <a:cs typeface="Calibri"/>
                <a:sym typeface="Calibri"/>
              </a:rPr>
              <a:t>.</a:t>
            </a:r>
          </a:p>
          <a:p>
            <a:pPr indent="-52388" rtl="0">
              <a:buClr>
                <a:srgbClr val="000000"/>
              </a:buClr>
              <a:buSzPct val="45833"/>
            </a:pPr>
            <a:endParaRPr sz="1800" u="sng" dirty="0">
              <a:solidFill>
                <a:schemeClr val="dk1"/>
              </a:solidFill>
              <a:latin typeface="Calibri"/>
              <a:ea typeface="Calibri"/>
              <a:cs typeface="Calibri"/>
              <a:sym typeface="Calibri"/>
            </a:endParaRPr>
          </a:p>
          <a:p>
            <a:pPr indent="-52388" rtl="0">
              <a:buClr>
                <a:srgbClr val="000000"/>
              </a:buClr>
              <a:buSzPct val="45833"/>
            </a:pPr>
            <a:endParaRPr sz="1800" dirty="0">
              <a:solidFill>
                <a:schemeClr val="dk1"/>
              </a:solidFill>
              <a:latin typeface="Calibri"/>
              <a:ea typeface="Calibri"/>
              <a:cs typeface="Calibri"/>
              <a:sym typeface="Calibri"/>
            </a:endParaRPr>
          </a:p>
          <a:p>
            <a:pPr indent="-52388" rtl="0">
              <a:buClr>
                <a:srgbClr val="000000"/>
              </a:buClr>
              <a:buSzPct val="45833"/>
            </a:pPr>
            <a:endParaRPr sz="1800" dirty="0"/>
          </a:p>
          <a:p>
            <a:pPr rtl="0"/>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4274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Rectangle 2"/>
          <p:cNvSpPr/>
          <p:nvPr/>
        </p:nvSpPr>
        <p:spPr>
          <a:xfrm>
            <a:off x="3886200" y="1962150"/>
            <a:ext cx="1228221" cy="830997"/>
          </a:xfrm>
          <a:prstGeom prst="rect">
            <a:avLst/>
          </a:prstGeom>
        </p:spPr>
        <p:txBody>
          <a:bodyPr wrap="none">
            <a:spAutoFit/>
          </a:bodyPr>
          <a:lstStyle/>
          <a:p>
            <a:pPr marL="101601" indent="0">
              <a:buClr>
                <a:schemeClr val="dk1"/>
              </a:buClr>
              <a:buSzPct val="45833"/>
              <a:buNone/>
            </a:pPr>
            <a:r>
              <a:rPr lang="en-CA" sz="4800" b="1" dirty="0" smtClean="0">
                <a:solidFill>
                  <a:srgbClr val="90C126"/>
                </a:solidFill>
                <a:latin typeface="Trebuchet MS" panose="020B0603020202020204" pitchFamily="34" charset="0"/>
                <a:ea typeface="Calibri"/>
                <a:cs typeface="Calibri"/>
                <a:sym typeface="Calibri"/>
              </a:rPr>
              <a:t>FIN</a:t>
            </a:r>
            <a:endParaRPr lang="en-CA" sz="4800" b="1" dirty="0">
              <a:solidFill>
                <a:srgbClr val="90C126"/>
              </a:solidFill>
              <a:latin typeface="Trebuchet MS" panose="020B0603020202020204" pitchFamily="34" charset="0"/>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fr-CA" b="1" spc="-5" dirty="0"/>
              <a:t>Déductions générales</a:t>
            </a:r>
            <a:endParaRPr b="1" spc="-5" dirty="0"/>
          </a:p>
        </p:txBody>
      </p:sp>
      <p:sp>
        <p:nvSpPr>
          <p:cNvPr id="4" name="object 4"/>
          <p:cNvSpPr txBox="1"/>
          <p:nvPr>
            <p:custDataLst>
              <p:tags r:id="rId3"/>
            </p:custDataLst>
          </p:nvPr>
        </p:nvSpPr>
        <p:spPr>
          <a:xfrm>
            <a:off x="457200" y="971550"/>
            <a:ext cx="8105227" cy="4001095"/>
          </a:xfrm>
          <a:prstGeom prst="rect">
            <a:avLst/>
          </a:prstGeom>
        </p:spPr>
        <p:txBody>
          <a:bodyPr vert="horz" wrap="square" lIns="0" tIns="0" rIns="0" bIns="0" rtlCol="0">
            <a:spAutoFit/>
          </a:bodyPr>
          <a:lstStyle/>
          <a:p>
            <a:pPr marL="12700">
              <a:lnSpc>
                <a:spcPct val="100000"/>
              </a:lnSpc>
            </a:pPr>
            <a:r>
              <a:rPr lang="fr-CA" sz="2100" b="1" spc="-5" dirty="0">
                <a:solidFill>
                  <a:srgbClr val="90C126"/>
                </a:solidFill>
                <a:latin typeface="Trebuchet MS" panose="020B0603020202020204" pitchFamily="34" charset="0"/>
                <a:cs typeface="Trebuchet MS"/>
              </a:rPr>
              <a:t>Fautes très graves </a:t>
            </a:r>
            <a:r>
              <a:rPr lang="en-CA" sz="2100" b="1" spc="-5" dirty="0">
                <a:solidFill>
                  <a:srgbClr val="90C126"/>
                </a:solidFill>
                <a:latin typeface="Trebuchet MS" panose="020B0603020202020204" pitchFamily="34" charset="0"/>
                <a:cs typeface="Trebuchet MS"/>
              </a:rPr>
              <a:t>—</a:t>
            </a:r>
            <a:r>
              <a:rPr sz="2100" b="1" spc="-5" dirty="0">
                <a:solidFill>
                  <a:srgbClr val="90C126"/>
                </a:solidFill>
                <a:latin typeface="Trebuchet MS" panose="020B0603020202020204" pitchFamily="34" charset="0"/>
                <a:cs typeface="Trebuchet MS"/>
              </a:rPr>
              <a:t> </a:t>
            </a:r>
            <a:r>
              <a:rPr lang="en-CA" sz="2100" b="1" u="sng" spc="-5" dirty="0">
                <a:solidFill>
                  <a:srgbClr val="90C126"/>
                </a:solidFill>
                <a:latin typeface="Trebuchet MS" panose="020B0603020202020204" pitchFamily="34" charset="0"/>
                <a:cs typeface="Trebuchet MS"/>
              </a:rPr>
              <a:t>0.5</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Appui d’une ou 2 mains sur le tapis	</a:t>
            </a:r>
            <a:endParaRPr sz="1500" u="sng" dirty="0">
              <a:latin typeface="Trebuchet MS" panose="020B0603020202020204" pitchFamily="34" charset="0"/>
              <a:cs typeface="Trebuchet MS"/>
            </a:endParaRPr>
          </a:p>
          <a:p>
            <a:pPr marL="38735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Chute sur le tapis sur les genoux (bassin)</a:t>
            </a:r>
          </a:p>
          <a:p>
            <a:pPr marL="38735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Chute sur ou contre l’agrès</a:t>
            </a:r>
          </a:p>
          <a:p>
            <a:pPr marL="38735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Chute/ Réception non sur le dessous des pieds d’abord</a:t>
            </a:r>
            <a:r>
              <a:rPr lang="en-CA" sz="1500" dirty="0">
                <a:latin typeface="Trebuchet MS" panose="020B0603020202020204" pitchFamily="34" charset="0"/>
                <a:cs typeface="MS PGothic"/>
              </a:rPr>
              <a:t/>
            </a:r>
            <a:br>
              <a:rPr lang="en-CA" sz="1500" dirty="0">
                <a:latin typeface="Trebuchet MS" panose="020B0603020202020204" pitchFamily="34" charset="0"/>
                <a:cs typeface="MS PGothic"/>
              </a:rPr>
            </a:br>
            <a:r>
              <a:rPr lang="en-CA" sz="1500"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Pas de valeur de difficulté/ Pas d’exigence spécifique / Pas de bonus / Exigence de composition 		non remplie</a:t>
            </a:r>
            <a:endParaRPr lang="en-CA" sz="1300" dirty="0">
              <a:latin typeface="Trebuchet MS" panose="020B0603020202020204" pitchFamily="34" charset="0"/>
              <a:cs typeface="Trebuchet MS"/>
            </a:endParaRPr>
          </a:p>
          <a:p>
            <a:pPr marL="406400">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Assistance manuelle à la réception d’une sortie</a:t>
            </a:r>
            <a:r>
              <a:rPr lang="en-CA" sz="1500" spc="-5" dirty="0">
                <a:latin typeface="Trebuchet MS" panose="020B0603020202020204" pitchFamily="34" charset="0"/>
                <a:cs typeface="MS PGothic"/>
              </a:rPr>
              <a:t/>
            </a:r>
            <a:br>
              <a:rPr lang="en-CA" sz="1500"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Valeur de difficulté et exigence spécifique accordées </a:t>
            </a:r>
            <a:r>
              <a:rPr lang="en-CA" sz="1300" spc="-5" dirty="0">
                <a:latin typeface="Trebuchet MS" panose="020B0603020202020204" pitchFamily="34" charset="0"/>
                <a:cs typeface="MS PGothic"/>
              </a:rPr>
              <a:t/>
            </a:r>
            <a:br>
              <a:rPr lang="en-CA" sz="1300" spc="-5" dirty="0">
                <a:latin typeface="Trebuchet MS" panose="020B0603020202020204" pitchFamily="34" charset="0"/>
                <a:cs typeface="MS PGothic"/>
              </a:rPr>
            </a:br>
            <a:r>
              <a:rPr lang="en-CA" sz="13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en-CA" sz="1300" spc="-5" dirty="0">
                <a:latin typeface="Trebuchet MS" panose="020B0603020202020204" pitchFamily="34" charset="0"/>
                <a:cs typeface="MS PGothic"/>
              </a:rPr>
              <a:t>pas de bonus</a:t>
            </a:r>
            <a:endParaRPr lang="en-CA" sz="1300" dirty="0">
              <a:latin typeface="Trebuchet MS" panose="020B0603020202020204" pitchFamily="34" charset="0"/>
              <a:cs typeface="Trebuchet MS"/>
            </a:endParaRPr>
          </a:p>
          <a:p>
            <a:pPr marL="406400">
              <a:spcBef>
                <a:spcPts val="1005"/>
              </a:spcBef>
              <a:tabLst>
                <a:tab pos="691515" algn="l"/>
              </a:tabLst>
            </a:pPr>
            <a:r>
              <a:rPr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Assistance manuelle pendant un élément</a:t>
            </a:r>
            <a:r>
              <a:rPr lang="en-CA" sz="1500" spc="-5" dirty="0">
                <a:latin typeface="Trebuchet MS" panose="020B0603020202020204" pitchFamily="34" charset="0"/>
                <a:cs typeface="MS PGothic"/>
              </a:rPr>
              <a:t/>
            </a:r>
            <a:br>
              <a:rPr lang="en-CA" sz="1500"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en-CA" sz="1300" spc="-5" dirty="0">
                <a:latin typeface="Trebuchet MS" panose="020B0603020202020204" pitchFamily="34" charset="0"/>
                <a:cs typeface="MS PGothic"/>
              </a:rPr>
              <a:t>ne </a:t>
            </a:r>
            <a:r>
              <a:rPr lang="en-CA" sz="1300" spc="-5" dirty="0" err="1">
                <a:latin typeface="Trebuchet MS" panose="020B0603020202020204" pitchFamily="34" charset="0"/>
                <a:cs typeface="MS PGothic"/>
              </a:rPr>
              <a:t>s’applique</a:t>
            </a:r>
            <a:r>
              <a:rPr lang="en-CA" sz="1300" spc="-5" dirty="0">
                <a:latin typeface="Trebuchet MS" panose="020B0603020202020204" pitchFamily="34" charset="0"/>
                <a:cs typeface="MS PGothic"/>
              </a:rPr>
              <a:t> pas au </a:t>
            </a:r>
            <a:r>
              <a:rPr lang="en-CA" sz="1300" spc="-5" dirty="0" err="1">
                <a:latin typeface="Trebuchet MS" panose="020B0603020202020204" pitchFamily="34" charset="0"/>
                <a:cs typeface="MS PGothic"/>
              </a:rPr>
              <a:t>saut</a:t>
            </a:r>
            <a:r>
              <a:rPr lang="en-CA" sz="1300" i="1" spc="-5" dirty="0">
                <a:latin typeface="Trebuchet MS" panose="020B0603020202020204" pitchFamily="34" charset="0"/>
                <a:cs typeface="MS PGothic"/>
              </a:rPr>
              <a:t> (avec </a:t>
            </a:r>
            <a:r>
              <a:rPr lang="en-CA" sz="1300" i="1" spc="-5" dirty="0" err="1">
                <a:latin typeface="Trebuchet MS" panose="020B0603020202020204" pitchFamily="34" charset="0"/>
                <a:cs typeface="MS PGothic"/>
              </a:rPr>
              <a:t>une</a:t>
            </a:r>
            <a:r>
              <a:rPr lang="en-CA" sz="1300" i="1" spc="-5" dirty="0">
                <a:latin typeface="Trebuchet MS" panose="020B0603020202020204" pitchFamily="34" charset="0"/>
                <a:cs typeface="MS PGothic"/>
              </a:rPr>
              <a:t> exception – </a:t>
            </a:r>
            <a:r>
              <a:rPr lang="en-CA" sz="1300" i="1" spc="-5" dirty="0" err="1">
                <a:latin typeface="Trebuchet MS" panose="020B0603020202020204" pitchFamily="34" charset="0"/>
                <a:cs typeface="MS PGothic"/>
              </a:rPr>
              <a:t>voir</a:t>
            </a:r>
            <a:r>
              <a:rPr lang="en-CA" sz="1300" i="1" spc="-5" dirty="0">
                <a:latin typeface="Trebuchet MS" panose="020B0603020202020204" pitchFamily="34" charset="0"/>
                <a:cs typeface="MS PGothic"/>
              </a:rPr>
              <a:t> Section 2)</a:t>
            </a:r>
            <a:r>
              <a:rPr lang="en-CA" sz="1500" i="1" spc="-5" dirty="0">
                <a:latin typeface="Trebuchet MS" panose="020B0603020202020204" pitchFamily="34" charset="0"/>
                <a:cs typeface="MS PGothic"/>
              </a:rPr>
              <a:t/>
            </a:r>
            <a:br>
              <a:rPr lang="en-CA" sz="1500" i="1"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Pas de valeur de difficulté/ Pas d’exigence spécifique / Pas de bonus / Exigence de composition 		non remplie</a:t>
            </a:r>
            <a:endParaRPr lang="en-CA" sz="1300" dirty="0">
              <a:latin typeface="Trebuchet MS" panose="020B0603020202020204" pitchFamily="34" charset="0"/>
              <a:cs typeface="Trebuchet MS"/>
            </a:endParaRPr>
          </a:p>
        </p:txBody>
      </p:sp>
    </p:spTree>
    <p:extLst>
      <p:ext uri="{BB962C8B-B14F-4D97-AF65-F5344CB8AC3E}">
        <p14:creationId xmlns:p14="http://schemas.microsoft.com/office/powerpoint/2010/main" val="153200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6" name="object 6"/>
          <p:cNvSpPr/>
          <p:nvPr>
            <p:custDataLst>
              <p:tags r:id="rId2"/>
            </p:custDataLst>
          </p:nvPr>
        </p:nvSpPr>
        <p:spPr>
          <a:xfrm>
            <a:off x="1621764" y="941420"/>
            <a:ext cx="5340985" cy="4013835"/>
          </a:xfrm>
          <a:custGeom>
            <a:avLst/>
            <a:gdLst/>
            <a:ahLst/>
            <a:cxnLst/>
            <a:rect l="l" t="t" r="r" b="b"/>
            <a:pathLst>
              <a:path w="5340984" h="4013835">
                <a:moveTo>
                  <a:pt x="5340871" y="0"/>
                </a:moveTo>
                <a:lnTo>
                  <a:pt x="2670427" y="4013819"/>
                </a:lnTo>
                <a:lnTo>
                  <a:pt x="0" y="0"/>
                </a:lnTo>
                <a:lnTo>
                  <a:pt x="5340871" y="0"/>
                </a:lnTo>
                <a:close/>
              </a:path>
            </a:pathLst>
          </a:custGeom>
          <a:ln w="9524">
            <a:solidFill>
              <a:srgbClr val="2B3B42"/>
            </a:solidFill>
          </a:ln>
        </p:spPr>
        <p:txBody>
          <a:bodyPr wrap="square" lIns="0" tIns="0" rIns="0" bIns="0" rtlCol="0"/>
          <a:lstStyle/>
          <a:p>
            <a:endParaRPr/>
          </a:p>
        </p:txBody>
      </p:sp>
      <p:sp>
        <p:nvSpPr>
          <p:cNvPr id="7" name="object 7"/>
          <p:cNvSpPr/>
          <p:nvPr>
            <p:custDataLst>
              <p:tags r:id="rId3"/>
            </p:custDataLst>
          </p:nvPr>
        </p:nvSpPr>
        <p:spPr>
          <a:xfrm>
            <a:off x="2090800" y="1504819"/>
            <a:ext cx="4312920" cy="16510"/>
          </a:xfrm>
          <a:custGeom>
            <a:avLst/>
            <a:gdLst/>
            <a:ahLst/>
            <a:cxnLst/>
            <a:rect l="l" t="t" r="r" b="b"/>
            <a:pathLst>
              <a:path w="4312920" h="16509">
                <a:moveTo>
                  <a:pt x="0" y="0"/>
                </a:moveTo>
                <a:lnTo>
                  <a:pt x="4312736" y="16317"/>
                </a:lnTo>
              </a:path>
            </a:pathLst>
          </a:custGeom>
          <a:ln w="9524">
            <a:solidFill>
              <a:srgbClr val="2B3B42"/>
            </a:solidFill>
          </a:ln>
        </p:spPr>
        <p:txBody>
          <a:bodyPr wrap="square" lIns="0" tIns="0" rIns="0" bIns="0" rtlCol="0"/>
          <a:lstStyle/>
          <a:p>
            <a:endParaRPr/>
          </a:p>
        </p:txBody>
      </p:sp>
      <p:sp>
        <p:nvSpPr>
          <p:cNvPr id="8" name="object 8"/>
          <p:cNvSpPr txBox="1">
            <a:spLocks noGrp="1"/>
          </p:cNvSpPr>
          <p:nvPr>
            <p:ph type="title"/>
            <p:custDataLst>
              <p:tags r:id="rId4"/>
            </p:custDataLst>
          </p:nvPr>
        </p:nvSpPr>
        <p:spPr>
          <a:xfrm>
            <a:off x="141322" y="125564"/>
            <a:ext cx="8321126" cy="1338828"/>
          </a:xfrm>
          <a:prstGeom prst="rect">
            <a:avLst/>
          </a:prstGeom>
        </p:spPr>
        <p:txBody>
          <a:bodyPr vert="horz" wrap="square" lIns="0" tIns="0" rIns="0" bIns="0" rtlCol="0">
            <a:spAutoFit/>
          </a:bodyPr>
          <a:lstStyle/>
          <a:p>
            <a:pPr marL="12700" algn="ctr">
              <a:lnSpc>
                <a:spcPct val="100000"/>
              </a:lnSpc>
            </a:pPr>
            <a:r>
              <a:rPr lang="fr-CA" sz="2400" b="1" spc="-5" dirty="0"/>
              <a:t>Calcul de la note de départ pour les niveaux</a:t>
            </a:r>
            <a:r>
              <a:rPr lang="en-CA" sz="2400" b="1" spc="-5" dirty="0"/>
              <a:t> 6 à </a:t>
            </a:r>
            <a:r>
              <a:rPr lang="en-CA" sz="2400" b="1" spc="-5" dirty="0" smtClean="0"/>
              <a:t>8  BA/</a:t>
            </a:r>
            <a:r>
              <a:rPr lang="en-CA" sz="2400" b="1" spc="-5" dirty="0" err="1" smtClean="0"/>
              <a:t>Poutre</a:t>
            </a:r>
            <a:r>
              <a:rPr lang="en-CA" sz="2400" b="1" spc="-5" dirty="0" smtClean="0"/>
              <a:t>/Sol</a:t>
            </a:r>
            <a:r>
              <a:rPr lang="en-CA" sz="1600" b="1" spc="-5" dirty="0" smtClean="0"/>
              <a:t/>
            </a:r>
            <a:br>
              <a:rPr lang="en-CA" sz="1600" b="1" spc="-5" dirty="0" smtClean="0"/>
            </a:br>
            <a:r>
              <a:rPr lang="en-CA" b="1" spc="-5" dirty="0"/>
              <a:t/>
            </a:r>
            <a:br>
              <a:rPr lang="en-CA" b="1" spc="-5" dirty="0"/>
            </a:br>
            <a:r>
              <a:rPr sz="3000" b="1" spc="-5" dirty="0">
                <a:solidFill>
                  <a:srgbClr val="000000"/>
                </a:solidFill>
                <a:latin typeface="Trebuchet MS"/>
                <a:cs typeface="Trebuchet MS"/>
              </a:rPr>
              <a:t>10.0</a:t>
            </a:r>
            <a:endParaRPr sz="3000" dirty="0">
              <a:latin typeface="Trebuchet MS"/>
              <a:cs typeface="Trebuchet MS"/>
            </a:endParaRPr>
          </a:p>
        </p:txBody>
      </p:sp>
      <p:sp>
        <p:nvSpPr>
          <p:cNvPr id="10" name="object 10"/>
          <p:cNvSpPr/>
          <p:nvPr>
            <p:custDataLst>
              <p:tags r:id="rId5"/>
            </p:custDataLst>
          </p:nvPr>
        </p:nvSpPr>
        <p:spPr>
          <a:xfrm>
            <a:off x="2362200" y="1543897"/>
            <a:ext cx="3886200" cy="498100"/>
          </a:xfrm>
          <a:custGeom>
            <a:avLst/>
            <a:gdLst/>
            <a:ahLst/>
            <a:cxnLst/>
            <a:rect l="l" t="t" r="r" b="b"/>
            <a:pathLst>
              <a:path w="2544445" h="708025">
                <a:moveTo>
                  <a:pt x="0" y="0"/>
                </a:moveTo>
                <a:lnTo>
                  <a:pt x="2544419" y="0"/>
                </a:lnTo>
                <a:lnTo>
                  <a:pt x="2544419" y="707966"/>
                </a:lnTo>
                <a:lnTo>
                  <a:pt x="0" y="707966"/>
                </a:lnTo>
                <a:lnTo>
                  <a:pt x="0" y="0"/>
                </a:lnTo>
                <a:close/>
              </a:path>
            </a:pathLst>
          </a:custGeom>
          <a:solidFill>
            <a:srgbClr val="D8E9D3"/>
          </a:solidFill>
        </p:spPr>
        <p:txBody>
          <a:bodyPr wrap="square" lIns="0" tIns="0" rIns="0" bIns="0" rtlCol="0"/>
          <a:lstStyle/>
          <a:p>
            <a:endParaRPr/>
          </a:p>
        </p:txBody>
      </p:sp>
      <p:pic>
        <p:nvPicPr>
          <p:cNvPr id="14" name="Picture 13"/>
          <p:cNvPicPr>
            <a:picLocks noChangeAspect="1"/>
          </p:cNvPicPr>
          <p:nvPr>
            <p:custDataLst>
              <p:tags r:id="rId6"/>
            </p:custDataLst>
          </p:nvPr>
        </p:nvPicPr>
        <p:blipFill>
          <a:blip r:embed="rId15"/>
          <a:stretch>
            <a:fillRect/>
          </a:stretch>
        </p:blipFill>
        <p:spPr>
          <a:xfrm>
            <a:off x="2874123" y="2132432"/>
            <a:ext cx="2867517" cy="658027"/>
          </a:xfrm>
          <a:prstGeom prst="rect">
            <a:avLst/>
          </a:prstGeom>
        </p:spPr>
      </p:pic>
      <p:pic>
        <p:nvPicPr>
          <p:cNvPr id="15" name="Picture 14"/>
          <p:cNvPicPr>
            <a:picLocks noChangeAspect="1"/>
          </p:cNvPicPr>
          <p:nvPr>
            <p:custDataLst>
              <p:tags r:id="rId7"/>
            </p:custDataLst>
          </p:nvPr>
        </p:nvPicPr>
        <p:blipFill>
          <a:blip r:embed="rId15"/>
          <a:stretch>
            <a:fillRect/>
          </a:stretch>
        </p:blipFill>
        <p:spPr>
          <a:xfrm>
            <a:off x="3200399" y="2930060"/>
            <a:ext cx="2209801" cy="707197"/>
          </a:xfrm>
          <a:prstGeom prst="rect">
            <a:avLst/>
          </a:prstGeom>
        </p:spPr>
      </p:pic>
      <p:pic>
        <p:nvPicPr>
          <p:cNvPr id="16" name="Picture 15"/>
          <p:cNvPicPr>
            <a:picLocks noChangeAspect="1"/>
          </p:cNvPicPr>
          <p:nvPr>
            <p:custDataLst>
              <p:tags r:id="rId8"/>
            </p:custDataLst>
          </p:nvPr>
        </p:nvPicPr>
        <p:blipFill>
          <a:blip r:embed="rId15"/>
          <a:stretch>
            <a:fillRect/>
          </a:stretch>
        </p:blipFill>
        <p:spPr>
          <a:xfrm>
            <a:off x="3364869" y="3754290"/>
            <a:ext cx="1892931" cy="1006991"/>
          </a:xfrm>
          <a:prstGeom prst="rect">
            <a:avLst/>
          </a:prstGeom>
        </p:spPr>
      </p:pic>
      <p:sp>
        <p:nvSpPr>
          <p:cNvPr id="17" name="object 11"/>
          <p:cNvSpPr txBox="1"/>
          <p:nvPr>
            <p:custDataLst>
              <p:tags r:id="rId9"/>
            </p:custDataLst>
          </p:nvPr>
        </p:nvSpPr>
        <p:spPr>
          <a:xfrm>
            <a:off x="1621764" y="1579291"/>
            <a:ext cx="5160036" cy="436017"/>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en-CA" sz="1200" spc="-5" dirty="0" err="1">
                <a:latin typeface="Trebuchet MS"/>
                <a:cs typeface="Trebuchet MS"/>
              </a:rPr>
              <a:t>Déduire</a:t>
            </a:r>
            <a:r>
              <a:rPr lang="en-CA" sz="1200" spc="-5" dirty="0">
                <a:latin typeface="Trebuchet MS"/>
                <a:cs typeface="Trebuchet MS"/>
              </a:rPr>
              <a:t> pour les </a:t>
            </a:r>
            <a:r>
              <a:rPr lang="en-CA" sz="1200" spc="-5" dirty="0" smtClean="0">
                <a:latin typeface="Trebuchet MS"/>
                <a:cs typeface="Trebuchet MS"/>
              </a:rPr>
              <a:t>parties de </a:t>
            </a:r>
            <a:r>
              <a:rPr lang="en-CA" sz="1200" spc="-5" dirty="0" err="1" smtClean="0">
                <a:latin typeface="Trebuchet MS"/>
                <a:cs typeface="Trebuchet MS"/>
              </a:rPr>
              <a:t>valeur</a:t>
            </a:r>
            <a:r>
              <a:rPr lang="en-CA" sz="1200" spc="-5" dirty="0" smtClean="0">
                <a:latin typeface="Trebuchet MS"/>
                <a:cs typeface="Trebuchet MS"/>
              </a:rPr>
              <a:t> </a:t>
            </a:r>
            <a:r>
              <a:rPr lang="en-CA" sz="1200" spc="-5" dirty="0" err="1" smtClean="0">
                <a:latin typeface="Trebuchet MS"/>
                <a:cs typeface="Trebuchet MS"/>
              </a:rPr>
              <a:t>manquantes</a:t>
            </a:r>
            <a:endParaRPr lang="en-CA" sz="1200" spc="-5" dirty="0">
              <a:latin typeface="Trebuchet MS"/>
              <a:cs typeface="Trebuchet MS"/>
            </a:endParaRPr>
          </a:p>
          <a:p>
            <a:pPr marL="723265" marR="565785" indent="-150495" algn="ctr">
              <a:lnSpc>
                <a:spcPts val="1650"/>
              </a:lnSpc>
            </a:pPr>
            <a:r>
              <a:rPr lang="en-CA" sz="1400" spc="-5" dirty="0">
                <a:latin typeface="Trebuchet MS"/>
                <a:cs typeface="Trebuchet MS"/>
              </a:rPr>
              <a:t>(0.1 pour A, 0.3 pour  B)</a:t>
            </a:r>
          </a:p>
        </p:txBody>
      </p:sp>
      <p:sp>
        <p:nvSpPr>
          <p:cNvPr id="18" name="object 11"/>
          <p:cNvSpPr txBox="1"/>
          <p:nvPr>
            <p:custDataLst>
              <p:tags r:id="rId10"/>
            </p:custDataLst>
          </p:nvPr>
        </p:nvSpPr>
        <p:spPr>
          <a:xfrm>
            <a:off x="2751363" y="2159016"/>
            <a:ext cx="3081785" cy="634854"/>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en-CA" sz="1200" spc="-5" dirty="0" err="1">
                <a:latin typeface="Trebuchet MS"/>
                <a:cs typeface="Trebuchet MS"/>
              </a:rPr>
              <a:t>Déduire</a:t>
            </a:r>
            <a:r>
              <a:rPr sz="1200" spc="-5" dirty="0">
                <a:latin typeface="Trebuchet MS"/>
                <a:cs typeface="Trebuchet MS"/>
              </a:rPr>
              <a:t> </a:t>
            </a:r>
            <a:r>
              <a:rPr lang="fr-CA" sz="1200" spc="-5" dirty="0">
                <a:latin typeface="Trebuchet MS"/>
                <a:cs typeface="Trebuchet MS"/>
              </a:rPr>
              <a:t>pour exigences spécifiques manquantes</a:t>
            </a:r>
            <a:r>
              <a:rPr lang="en-CA" sz="1200" spc="-5" dirty="0">
                <a:latin typeface="Trebuchet MS"/>
                <a:cs typeface="Trebuchet MS"/>
              </a:rPr>
              <a:t> (0.5 </a:t>
            </a:r>
            <a:r>
              <a:rPr lang="en-CA" sz="1200" spc="-5" dirty="0" err="1">
                <a:latin typeface="Trebuchet MS"/>
                <a:cs typeface="Trebuchet MS"/>
              </a:rPr>
              <a:t>chaque</a:t>
            </a:r>
            <a:r>
              <a:rPr lang="en-CA" sz="1200" spc="-5" dirty="0">
                <a:latin typeface="Trebuchet MS"/>
                <a:cs typeface="Trebuchet MS"/>
              </a:rPr>
              <a:t>)</a:t>
            </a:r>
          </a:p>
        </p:txBody>
      </p:sp>
      <p:sp>
        <p:nvSpPr>
          <p:cNvPr id="19" name="object 11"/>
          <p:cNvSpPr txBox="1"/>
          <p:nvPr>
            <p:custDataLst>
              <p:tags r:id="rId11"/>
            </p:custDataLst>
          </p:nvPr>
        </p:nvSpPr>
        <p:spPr>
          <a:xfrm>
            <a:off x="2941226" y="2960562"/>
            <a:ext cx="2721318" cy="640753"/>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en-CA" sz="1400" spc="-5" dirty="0" err="1">
                <a:latin typeface="Trebuchet MS"/>
                <a:cs typeface="Trebuchet MS"/>
              </a:rPr>
              <a:t>Déduire</a:t>
            </a:r>
            <a:r>
              <a:rPr lang="en-CA" sz="1400" spc="-5" dirty="0">
                <a:latin typeface="Trebuchet MS"/>
                <a:cs typeface="Trebuchet MS"/>
              </a:rPr>
              <a:t> pour </a:t>
            </a:r>
            <a:r>
              <a:rPr lang="en-CA" sz="1400" spc="-5" dirty="0" err="1">
                <a:latin typeface="Trebuchet MS"/>
                <a:cs typeface="Trebuchet MS"/>
              </a:rPr>
              <a:t>exercice</a:t>
            </a:r>
            <a:r>
              <a:rPr lang="en-CA" sz="1400" spc="-5" dirty="0">
                <a:latin typeface="Trebuchet MS"/>
                <a:cs typeface="Trebuchet MS"/>
              </a:rPr>
              <a:t> sans sortie (0.3)</a:t>
            </a:r>
          </a:p>
        </p:txBody>
      </p:sp>
      <p:sp>
        <p:nvSpPr>
          <p:cNvPr id="20" name="object 11"/>
          <p:cNvSpPr txBox="1"/>
          <p:nvPr>
            <p:custDataLst>
              <p:tags r:id="rId12"/>
            </p:custDataLst>
          </p:nvPr>
        </p:nvSpPr>
        <p:spPr>
          <a:xfrm>
            <a:off x="2751006" y="3842268"/>
            <a:ext cx="2901552" cy="872034"/>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en-CA" sz="1400" spc="-5" dirty="0" err="1">
                <a:latin typeface="Trebuchet MS"/>
                <a:cs typeface="Trebuchet MS"/>
              </a:rPr>
              <a:t>Déduire</a:t>
            </a:r>
            <a:r>
              <a:rPr lang="en-CA" sz="1400" spc="-5" dirty="0">
                <a:latin typeface="Trebuchet MS"/>
                <a:cs typeface="Trebuchet MS"/>
              </a:rPr>
              <a:t> pour </a:t>
            </a:r>
            <a:r>
              <a:rPr lang="en-CA" sz="1400" spc="-5" dirty="0" err="1" smtClean="0">
                <a:latin typeface="Trebuchet MS"/>
                <a:cs typeface="Trebuchet MS"/>
              </a:rPr>
              <a:t>exécution</a:t>
            </a:r>
            <a:r>
              <a:rPr lang="en-CA" sz="1400" spc="-5" dirty="0" smtClean="0">
                <a:latin typeface="Trebuchet MS"/>
                <a:cs typeface="Trebuchet MS"/>
              </a:rPr>
              <a:t> </a:t>
            </a:r>
            <a:r>
              <a:rPr lang="en-CA" sz="1400" spc="-5" dirty="0" err="1">
                <a:latin typeface="Trebuchet MS"/>
                <a:cs typeface="Trebuchet MS"/>
              </a:rPr>
              <a:t>d’élément</a:t>
            </a:r>
            <a:r>
              <a:rPr lang="en-CA" sz="1400" spc="-5" dirty="0">
                <a:latin typeface="Trebuchet MS"/>
                <a:cs typeface="Trebuchet MS"/>
              </a:rPr>
              <a:t> </a:t>
            </a:r>
            <a:r>
              <a:rPr lang="en-CA" sz="1400" spc="-5" dirty="0" err="1" smtClean="0">
                <a:latin typeface="Trebuchet MS"/>
                <a:cs typeface="Trebuchet MS"/>
              </a:rPr>
              <a:t>interdit</a:t>
            </a:r>
            <a:r>
              <a:rPr lang="en-CA" sz="1400" spc="-5" dirty="0" smtClean="0">
                <a:latin typeface="Trebuchet MS"/>
                <a:cs typeface="Trebuchet MS"/>
              </a:rPr>
              <a:t> </a:t>
            </a:r>
            <a:r>
              <a:rPr lang="en-CA" sz="1400" spc="-5" dirty="0">
                <a:latin typeface="Trebuchet MS"/>
                <a:cs typeface="Trebuchet MS"/>
              </a:rPr>
              <a:t>(0.5 each)</a:t>
            </a:r>
          </a:p>
        </p:txBody>
      </p:sp>
      <p:sp>
        <p:nvSpPr>
          <p:cNvPr id="21" name="TextBox 20"/>
          <p:cNvSpPr txBox="1"/>
          <p:nvPr>
            <p:custDataLst>
              <p:tags r:id="rId13"/>
            </p:custDataLst>
          </p:nvPr>
        </p:nvSpPr>
        <p:spPr>
          <a:xfrm>
            <a:off x="6477000" y="2790459"/>
            <a:ext cx="2514600" cy="1015663"/>
          </a:xfrm>
          <a:prstGeom prst="rect">
            <a:avLst/>
          </a:prstGeom>
          <a:noFill/>
        </p:spPr>
        <p:txBody>
          <a:bodyPr wrap="square" rtlCol="0">
            <a:spAutoFit/>
          </a:bodyPr>
          <a:lstStyle/>
          <a:p>
            <a:pPr algn="ctr"/>
            <a:r>
              <a:rPr lang="en-CA" sz="1500" i="1" dirty="0">
                <a:latin typeface="Trebuchet MS" panose="020B0603020202020204" pitchFamily="34" charset="0"/>
              </a:rPr>
              <a:t>Les VD pour le </a:t>
            </a:r>
            <a:r>
              <a:rPr lang="en-CA" sz="1500" i="1" dirty="0" err="1">
                <a:latin typeface="Trebuchet MS" panose="020B0603020202020204" pitchFamily="34" charset="0"/>
              </a:rPr>
              <a:t>saut</a:t>
            </a:r>
            <a:r>
              <a:rPr lang="en-CA" sz="1500" i="1" dirty="0">
                <a:latin typeface="Trebuchet MS" panose="020B0603020202020204" pitchFamily="34" charset="0"/>
              </a:rPr>
              <a:t> </a:t>
            </a:r>
            <a:r>
              <a:rPr lang="en-CA" sz="1500" i="1" dirty="0" err="1">
                <a:latin typeface="Trebuchet MS" panose="020B0603020202020204" pitchFamily="34" charset="0"/>
              </a:rPr>
              <a:t>peuvent</a:t>
            </a:r>
            <a:r>
              <a:rPr lang="en-CA" sz="1500" i="1" dirty="0">
                <a:latin typeface="Trebuchet MS" panose="020B0603020202020204" pitchFamily="34" charset="0"/>
              </a:rPr>
              <a:t> </a:t>
            </a:r>
            <a:r>
              <a:rPr lang="en-CA" sz="1500" i="1" dirty="0" err="1">
                <a:latin typeface="Trebuchet MS" panose="020B0603020202020204" pitchFamily="34" charset="0"/>
              </a:rPr>
              <a:t>être</a:t>
            </a:r>
            <a:r>
              <a:rPr lang="en-CA" sz="1500" i="1" dirty="0">
                <a:latin typeface="Trebuchet MS" panose="020B0603020202020204" pitchFamily="34" charset="0"/>
              </a:rPr>
              <a:t> </a:t>
            </a:r>
            <a:r>
              <a:rPr lang="en-CA" sz="1500" i="1" dirty="0" err="1" smtClean="0">
                <a:latin typeface="Trebuchet MS" panose="020B0603020202020204" pitchFamily="34" charset="0"/>
              </a:rPr>
              <a:t>trouvés</a:t>
            </a:r>
            <a:r>
              <a:rPr lang="en-CA" sz="1500" i="1" dirty="0" smtClean="0">
                <a:latin typeface="Trebuchet MS" panose="020B0603020202020204" pitchFamily="34" charset="0"/>
              </a:rPr>
              <a:t> </a:t>
            </a:r>
            <a:r>
              <a:rPr lang="en-CA" sz="1500" i="1" dirty="0">
                <a:latin typeface="Trebuchet MS" panose="020B0603020202020204" pitchFamily="34" charset="0"/>
              </a:rPr>
              <a:t>dans </a:t>
            </a:r>
            <a:r>
              <a:rPr lang="en-CA" sz="1500" i="1" dirty="0" err="1">
                <a:latin typeface="Trebuchet MS" panose="020B0603020202020204" pitchFamily="34" charset="0"/>
              </a:rPr>
              <a:t>l’annexe</a:t>
            </a:r>
            <a:r>
              <a:rPr lang="en-CA" sz="1500" i="1" dirty="0">
                <a:latin typeface="Trebuchet MS" panose="020B0603020202020204" pitchFamily="34" charset="0"/>
              </a:rPr>
              <a:t> de la </a:t>
            </a:r>
            <a:r>
              <a:rPr lang="en-CA" sz="1500" i="1" dirty="0" err="1" smtClean="0">
                <a:latin typeface="Trebuchet MS" panose="020B0603020202020204" pitchFamily="34" charset="0"/>
              </a:rPr>
              <a:t>liste</a:t>
            </a:r>
            <a:r>
              <a:rPr lang="en-CA" sz="1500" i="1" dirty="0" smtClean="0">
                <a:latin typeface="Trebuchet MS" panose="020B0603020202020204" pitchFamily="34" charset="0"/>
              </a:rPr>
              <a:t> des </a:t>
            </a:r>
            <a:r>
              <a:rPr lang="en-CA" sz="1500" i="1" dirty="0" err="1" smtClean="0">
                <a:latin typeface="Trebuchet MS" panose="020B0603020202020204" pitchFamily="34" charset="0"/>
              </a:rPr>
              <a:t>sauts</a:t>
            </a:r>
            <a:endParaRPr lang="en-CA" sz="1500" i="1" dirty="0">
              <a:latin typeface="Trebuchet MS" panose="020B0603020202020204" pitchFamily="34" charset="0"/>
            </a:endParaRPr>
          </a:p>
        </p:txBody>
      </p:sp>
    </p:spTree>
    <p:extLst>
      <p:ext uri="{BB962C8B-B14F-4D97-AF65-F5344CB8AC3E}">
        <p14:creationId xmlns:p14="http://schemas.microsoft.com/office/powerpoint/2010/main" val="404906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fr-CA" b="1" spc="-5" dirty="0"/>
              <a:t>Calcul de la note de départ pour les niveaux</a:t>
            </a:r>
            <a:r>
              <a:rPr lang="en-CA" b="1" spc="-5" dirty="0"/>
              <a:t> 6 à 8</a:t>
            </a:r>
            <a:endParaRPr b="1" spc="-5" dirty="0"/>
          </a:p>
        </p:txBody>
      </p:sp>
      <p:sp>
        <p:nvSpPr>
          <p:cNvPr id="4" name="object 4"/>
          <p:cNvSpPr txBox="1"/>
          <p:nvPr>
            <p:custDataLst>
              <p:tags r:id="rId3"/>
            </p:custDataLst>
          </p:nvPr>
        </p:nvSpPr>
        <p:spPr>
          <a:xfrm>
            <a:off x="429173" y="1180363"/>
            <a:ext cx="8486227" cy="4129336"/>
          </a:xfrm>
          <a:prstGeom prst="rect">
            <a:avLst/>
          </a:prstGeom>
        </p:spPr>
        <p:txBody>
          <a:bodyPr vert="horz" wrap="square" lIns="0" tIns="0" rIns="0" bIns="0" rtlCol="0">
            <a:spAutoFit/>
          </a:bodyPr>
          <a:lstStyle/>
          <a:p>
            <a:pPr marL="12700">
              <a:lnSpc>
                <a:spcPct val="100000"/>
              </a:lnSpc>
            </a:pPr>
            <a:r>
              <a:rPr lang="fr-CA" sz="2100" b="1" spc="-5" dirty="0" smtClean="0">
                <a:solidFill>
                  <a:srgbClr val="90C126"/>
                </a:solidFill>
                <a:latin typeface="Trebuchet MS" panose="020B0603020202020204" pitchFamily="34" charset="0"/>
                <a:cs typeface="Trebuchet MS"/>
              </a:rPr>
              <a:t>Parties de valeur (valeur d’éléments)</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5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 = 0.1;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B = 0.3; </a:t>
            </a:r>
          </a:p>
          <a:p>
            <a:pPr marL="406400">
              <a:lnSpc>
                <a:spcPct val="100000"/>
              </a:lnSpc>
              <a:spcBef>
                <a:spcPts val="985"/>
              </a:spcBef>
              <a:tabLst>
                <a:tab pos="691515" algn="l"/>
              </a:tabLst>
            </a:pP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Certains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C </a:t>
            </a:r>
            <a:r>
              <a:rPr lang="en-CA" sz="1200" spc="-5" dirty="0" err="1">
                <a:latin typeface="Trebuchet MS" panose="020B0603020202020204" pitchFamily="34" charset="0"/>
                <a:cs typeface="MS PGothic"/>
              </a:rPr>
              <a:t>sont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permis</a:t>
            </a:r>
            <a:r>
              <a:rPr lang="en-CA" sz="1200" spc="-5" dirty="0">
                <a:latin typeface="Trebuchet MS" panose="020B0603020202020204" pitchFamily="34" charset="0"/>
                <a:cs typeface="MS PGothic"/>
              </a:rPr>
              <a:t> aux </a:t>
            </a:r>
            <a:r>
              <a:rPr lang="en-CA" sz="1200" spc="-5" dirty="0" err="1">
                <a:latin typeface="Trebuchet MS" panose="020B0603020202020204" pitchFamily="34" charset="0"/>
                <a:cs typeface="MS PGothic"/>
              </a:rPr>
              <a:t>niveaux</a:t>
            </a:r>
            <a:r>
              <a:rPr lang="en-CA" sz="1200" spc="-5" dirty="0">
                <a:latin typeface="Trebuchet MS" panose="020B0603020202020204" pitchFamily="34" charset="0"/>
                <a:cs typeface="MS PGothic"/>
              </a:rPr>
              <a:t> 6 a 8 ; les C </a:t>
            </a:r>
            <a:r>
              <a:rPr lang="en-CA" sz="1200" spc="-5" dirty="0" err="1" smtClean="0">
                <a:latin typeface="Trebuchet MS" panose="020B0603020202020204" pitchFamily="34" charset="0"/>
                <a:cs typeface="MS PGothic"/>
              </a:rPr>
              <a:t>permis</a:t>
            </a:r>
            <a:r>
              <a:rPr lang="en-CA" sz="1200" spc="-5" dirty="0" smtClean="0">
                <a:latin typeface="Trebuchet MS" panose="020B0603020202020204" pitchFamily="34" charset="0"/>
                <a:cs typeface="MS PGothic"/>
              </a:rPr>
              <a:t> </a:t>
            </a:r>
            <a:r>
              <a:rPr lang="en-CA" sz="1200" spc="-5" dirty="0" err="1">
                <a:latin typeface="Trebuchet MS" panose="020B0603020202020204" pitchFamily="34" charset="0"/>
                <a:cs typeface="MS PGothic"/>
              </a:rPr>
              <a:t>reçoivent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une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valeur</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difficulté</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crédit</a:t>
            </a:r>
            <a:r>
              <a:rPr lang="en-CA" sz="1200" spc="-5" dirty="0">
                <a:latin typeface="Trebuchet MS" panose="020B0603020202020204" pitchFamily="34" charset="0"/>
                <a:cs typeface="MS PGothic"/>
              </a:rPr>
              <a:t> (0.3)</a:t>
            </a:r>
            <a:endParaRPr lang="en-CA" sz="1200" dirty="0">
              <a:latin typeface="Trebuchet MS" panose="020B0603020202020204" pitchFamily="34" charset="0"/>
              <a:cs typeface="Trebuchet MS"/>
            </a:endParaRPr>
          </a:p>
          <a:p>
            <a:pPr marL="406400">
              <a:lnSpc>
                <a:spcPct val="100000"/>
              </a:lnSpc>
              <a:spcBef>
                <a:spcPts val="1005"/>
              </a:spcBef>
              <a:tabLst>
                <a:tab pos="691515" algn="l"/>
              </a:tabLst>
            </a:pPr>
            <a:r>
              <a:rPr lang="en-CA" sz="1200" spc="15" dirty="0">
                <a:latin typeface="Trebuchet MS" panose="020B0603020202020204" pitchFamily="34" charset="0"/>
                <a:cs typeface="MS PGothic"/>
              </a:rPr>
              <a:t>▶	</a:t>
            </a:r>
            <a:r>
              <a:rPr lang="en-CA" sz="1200" i="1" spc="-5" dirty="0">
                <a:latin typeface="Trebuchet MS" panose="020B0603020202020204" pitchFamily="34" charset="0"/>
                <a:cs typeface="MS PGothic"/>
              </a:rPr>
              <a:t>Les </a:t>
            </a:r>
            <a:r>
              <a:rPr lang="en-CA" sz="1200" i="1" spc="-5" dirty="0" err="1">
                <a:latin typeface="Trebuchet MS" panose="020B0603020202020204" pitchFamily="34" charset="0"/>
                <a:cs typeface="MS PGothic"/>
              </a:rPr>
              <a:t>éléments</a:t>
            </a:r>
            <a:r>
              <a:rPr lang="en-CA" sz="1200" i="1" spc="-5" dirty="0">
                <a:latin typeface="Trebuchet MS" panose="020B0603020202020204" pitchFamily="34" charset="0"/>
                <a:cs typeface="MS PGothic"/>
              </a:rPr>
              <a:t> D et E </a:t>
            </a:r>
            <a:r>
              <a:rPr lang="en-CA" sz="1200" i="1" spc="-5" dirty="0" err="1">
                <a:latin typeface="Trebuchet MS" panose="020B0603020202020204" pitchFamily="34" charset="0"/>
                <a:cs typeface="MS PGothic"/>
              </a:rPr>
              <a:t>sont</a:t>
            </a:r>
            <a:r>
              <a:rPr lang="en-CA" sz="1200" i="1" spc="-5" dirty="0">
                <a:latin typeface="Trebuchet MS" panose="020B0603020202020204" pitchFamily="34" charset="0"/>
                <a:cs typeface="MS PGothic"/>
              </a:rPr>
              <a:t> </a:t>
            </a:r>
            <a:r>
              <a:rPr lang="en-CA" sz="1200" i="1" spc="-5" dirty="0" err="1" smtClean="0">
                <a:latin typeface="Trebuchet MS" panose="020B0603020202020204" pitchFamily="34" charset="0"/>
                <a:cs typeface="MS PGothic"/>
              </a:rPr>
              <a:t>interdits</a:t>
            </a:r>
            <a:r>
              <a:rPr lang="en-CA" sz="1200" i="1" spc="-5" dirty="0" smtClean="0">
                <a:latin typeface="Trebuchet MS" panose="020B0603020202020204" pitchFamily="34" charset="0"/>
                <a:cs typeface="MS PGothic"/>
              </a:rPr>
              <a:t> aux </a:t>
            </a:r>
            <a:r>
              <a:rPr lang="en-CA" sz="1200" i="1" spc="-5" dirty="0" err="1">
                <a:latin typeface="Trebuchet MS" panose="020B0603020202020204" pitchFamily="34" charset="0"/>
                <a:cs typeface="MS PGothic"/>
              </a:rPr>
              <a:t>niveaux</a:t>
            </a:r>
            <a:r>
              <a:rPr lang="en-CA" sz="1200" i="1" spc="-5" dirty="0">
                <a:latin typeface="Trebuchet MS" panose="020B0603020202020204" pitchFamily="34" charset="0"/>
                <a:cs typeface="MS PGothic"/>
              </a:rPr>
              <a:t> 6 - 8</a:t>
            </a:r>
            <a:endParaRPr lang="en-CA" sz="1200" i="1" dirty="0">
              <a:latin typeface="Trebuchet MS" panose="020B0603020202020204" pitchFamily="34" charset="0"/>
              <a:cs typeface="MS PGothic"/>
            </a:endParaRPr>
          </a:p>
          <a:p>
            <a:pPr marL="406400">
              <a:lnSpc>
                <a:spcPct val="100000"/>
              </a:lnSpc>
              <a:spcBef>
                <a:spcPts val="1005"/>
              </a:spcBef>
              <a:tabLst>
                <a:tab pos="691515" algn="l"/>
              </a:tabLst>
            </a:pPr>
            <a:r>
              <a:rPr lang="en-CA" sz="1200" spc="15" dirty="0">
                <a:latin typeface="Trebuchet MS" panose="020B0603020202020204" pitchFamily="34" charset="0"/>
                <a:cs typeface="MS PGothic"/>
              </a:rPr>
              <a:t>▶	</a:t>
            </a:r>
            <a:r>
              <a:rPr lang="en-CA" sz="1200" spc="-5" dirty="0">
                <a:latin typeface="Trebuchet MS" panose="020B0603020202020204" pitchFamily="34" charset="0"/>
                <a:cs typeface="MS PGothic"/>
              </a:rPr>
              <a:t>Les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 </a:t>
            </a:r>
            <a:r>
              <a:rPr lang="en-CA" sz="1200" spc="-5" dirty="0" err="1">
                <a:latin typeface="Trebuchet MS" panose="020B0603020202020204" pitchFamily="34" charset="0"/>
                <a:cs typeface="MS PGothic"/>
              </a:rPr>
              <a:t>valeur</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difficulté</a:t>
            </a:r>
            <a:r>
              <a:rPr lang="en-CA" sz="1200" spc="-5" dirty="0">
                <a:latin typeface="Trebuchet MS" panose="020B0603020202020204" pitchFamily="34" charset="0"/>
                <a:cs typeface="MS PGothic"/>
              </a:rPr>
              <a:t> plus </a:t>
            </a:r>
            <a:r>
              <a:rPr lang="en-CA" sz="1200" spc="-5" dirty="0" err="1">
                <a:latin typeface="Trebuchet MS" panose="020B0603020202020204" pitchFamily="34" charset="0"/>
                <a:cs typeface="MS PGothic"/>
              </a:rPr>
              <a:t>élevée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peuvent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remplacer</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ceux</a:t>
            </a:r>
            <a:r>
              <a:rPr lang="en-CA" sz="1200" spc="-5" dirty="0">
                <a:latin typeface="Trebuchet MS" panose="020B0603020202020204" pitchFamily="34" charset="0"/>
                <a:cs typeface="MS PGothic"/>
              </a:rPr>
              <a:t> a </a:t>
            </a:r>
            <a:r>
              <a:rPr lang="en-CA" sz="1200" spc="-5" dirty="0" err="1">
                <a:latin typeface="Trebuchet MS" panose="020B0603020202020204" pitchFamily="34" charset="0"/>
                <a:cs typeface="MS PGothic"/>
              </a:rPr>
              <a:t>valeur</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moins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élevée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Mais</a:t>
            </a:r>
            <a:r>
              <a:rPr lang="en-CA" sz="1200" spc="-5" dirty="0">
                <a:latin typeface="Trebuchet MS" panose="020B0603020202020204" pitchFamily="34" charset="0"/>
                <a:cs typeface="MS PGothic"/>
              </a:rPr>
              <a:t> </a:t>
            </a:r>
            <a:r>
              <a:rPr lang="en-CA" sz="1200" u="sng" spc="-5" dirty="0">
                <a:latin typeface="Trebuchet MS" panose="020B0603020202020204" pitchFamily="34" charset="0"/>
                <a:cs typeface="MS PGothic"/>
              </a:rPr>
              <a:t>pas</a:t>
            </a:r>
            <a:r>
              <a:rPr lang="en-CA" sz="1200" spc="-5" dirty="0">
                <a:latin typeface="Trebuchet MS" panose="020B0603020202020204" pitchFamily="34" charset="0"/>
                <a:cs typeface="MS PGothic"/>
              </a:rPr>
              <a:t> le contraire. 	</a:t>
            </a:r>
          </a:p>
          <a:p>
            <a:pPr marL="406400">
              <a:lnSpc>
                <a:spcPct val="100000"/>
              </a:lnSpc>
              <a:spcBef>
                <a:spcPts val="1005"/>
              </a:spcBef>
              <a:tabLst>
                <a:tab pos="691515" algn="l"/>
              </a:tabLst>
            </a:pPr>
            <a:r>
              <a:rPr lang="en-CA" sz="1100" spc="15" dirty="0">
                <a:latin typeface="Trebuchet MS" panose="020B0603020202020204" pitchFamily="34" charset="0"/>
                <a:cs typeface="MS PGothic"/>
              </a:rPr>
              <a:t>▶	</a:t>
            </a:r>
            <a:r>
              <a:rPr lang="en-CA" sz="1100" spc="-5" dirty="0">
                <a:latin typeface="Trebuchet MS" panose="020B0603020202020204" pitchFamily="34" charset="0"/>
                <a:cs typeface="MS PGothic"/>
              </a:rPr>
              <a:t>Un </a:t>
            </a:r>
            <a:r>
              <a:rPr lang="en-CA" sz="1100" spc="-5" dirty="0" err="1">
                <a:latin typeface="Trebuchet MS" panose="020B0603020202020204" pitchFamily="34" charset="0"/>
                <a:cs typeface="MS PGothic"/>
              </a:rPr>
              <a:t>élément</a:t>
            </a:r>
            <a:r>
              <a:rPr lang="en-CA" sz="1100" spc="-5" dirty="0">
                <a:latin typeface="Trebuchet MS" panose="020B0603020202020204" pitchFamily="34" charset="0"/>
                <a:cs typeface="MS PGothic"/>
              </a:rPr>
              <a:t> B </a:t>
            </a:r>
            <a:r>
              <a:rPr lang="en-CA" sz="1100" spc="-5" dirty="0" err="1">
                <a:latin typeface="Trebuchet MS" panose="020B0603020202020204" pitchFamily="34" charset="0"/>
                <a:cs typeface="MS PGothic"/>
              </a:rPr>
              <a:t>supplémentaire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peut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remplacer</a:t>
            </a:r>
            <a:r>
              <a:rPr lang="en-CA" sz="1100" spc="-5" dirty="0">
                <a:latin typeface="Trebuchet MS" panose="020B0603020202020204" pitchFamily="34" charset="0"/>
                <a:cs typeface="MS PGothic"/>
              </a:rPr>
              <a:t> un </a:t>
            </a:r>
            <a:r>
              <a:rPr lang="en-CA" sz="1100" spc="-5" dirty="0" err="1">
                <a:latin typeface="Trebuchet MS" panose="020B0603020202020204" pitchFamily="34" charset="0"/>
                <a:cs typeface="MS PGothic"/>
              </a:rPr>
              <a:t>élément</a:t>
            </a:r>
            <a:r>
              <a:rPr lang="en-CA" sz="1100" spc="-5" dirty="0">
                <a:latin typeface="Trebuchet MS" panose="020B0603020202020204" pitchFamily="34" charset="0"/>
                <a:cs typeface="MS PGothic"/>
              </a:rPr>
              <a:t> A </a:t>
            </a:r>
            <a:r>
              <a:rPr lang="en-CA" sz="1100" spc="-5" dirty="0" err="1">
                <a:latin typeface="Trebuchet MS" panose="020B0603020202020204" pitchFamily="34" charset="0"/>
                <a:cs typeface="MS PGothic"/>
              </a:rPr>
              <a:t>manquant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Mais</a:t>
            </a:r>
            <a:r>
              <a:rPr lang="en-CA" sz="1100" spc="-5" dirty="0">
                <a:latin typeface="Trebuchet MS" panose="020B0603020202020204" pitchFamily="34" charset="0"/>
                <a:cs typeface="MS PGothic"/>
              </a:rPr>
              <a:t> un </a:t>
            </a:r>
            <a:r>
              <a:rPr lang="en-CA" sz="1100" spc="-5" dirty="0" err="1">
                <a:latin typeface="Trebuchet MS" panose="020B0603020202020204" pitchFamily="34" charset="0"/>
                <a:cs typeface="MS PGothic"/>
              </a:rPr>
              <a:t>élément</a:t>
            </a:r>
            <a:r>
              <a:rPr lang="en-CA" sz="1100" spc="-5" dirty="0">
                <a:latin typeface="Trebuchet MS" panose="020B0603020202020204" pitchFamily="34" charset="0"/>
                <a:cs typeface="MS PGothic"/>
              </a:rPr>
              <a:t> A </a:t>
            </a:r>
            <a:r>
              <a:rPr lang="en-CA" sz="1100" spc="-5" dirty="0" err="1">
                <a:latin typeface="Trebuchet MS" panose="020B0603020202020204" pitchFamily="34" charset="0"/>
                <a:cs typeface="MS PGothic"/>
              </a:rPr>
              <a:t>supplémentaire</a:t>
            </a:r>
            <a:r>
              <a:rPr lang="en-CA" sz="1100" spc="-5" dirty="0">
                <a:latin typeface="Trebuchet MS" panose="020B0603020202020204" pitchFamily="34" charset="0"/>
                <a:cs typeface="MS PGothic"/>
              </a:rPr>
              <a:t> ne </a:t>
            </a:r>
            <a:r>
              <a:rPr lang="en-CA" sz="1100" spc="-5" dirty="0" err="1">
                <a:latin typeface="Trebuchet MS" panose="020B0603020202020204" pitchFamily="34" charset="0"/>
                <a:cs typeface="MS PGothic"/>
              </a:rPr>
              <a:t>peut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remplacer</a:t>
            </a:r>
            <a:r>
              <a:rPr lang="en-CA" sz="1100" spc="-5" dirty="0">
                <a:latin typeface="Trebuchet MS" panose="020B0603020202020204" pitchFamily="34" charset="0"/>
                <a:cs typeface="MS PGothic"/>
              </a:rPr>
              <a:t> un </a:t>
            </a:r>
            <a:r>
              <a:rPr lang="en-CA" sz="1100" spc="-5" dirty="0" err="1">
                <a:latin typeface="Trebuchet MS" panose="020B0603020202020204" pitchFamily="34" charset="0"/>
                <a:cs typeface="MS PGothic"/>
              </a:rPr>
              <a:t>élément</a:t>
            </a:r>
            <a:r>
              <a:rPr lang="en-CA" sz="1100" spc="-5" dirty="0">
                <a:latin typeface="Trebuchet MS" panose="020B0603020202020204" pitchFamily="34" charset="0"/>
                <a:cs typeface="MS PGothic"/>
              </a:rPr>
              <a:t> B </a:t>
            </a:r>
            <a:r>
              <a:rPr lang="en-CA" sz="1100" spc="-5" dirty="0" err="1">
                <a:latin typeface="Trebuchet MS" panose="020B0603020202020204" pitchFamily="34" charset="0"/>
                <a:cs typeface="MS PGothic"/>
              </a:rPr>
              <a:t>manquant</a:t>
            </a:r>
            <a:r>
              <a:rPr lang="en-CA" sz="1100" spc="-5" dirty="0">
                <a:latin typeface="Trebuchet MS" panose="020B0603020202020204" pitchFamily="34" charset="0"/>
                <a:cs typeface="MS PGothic"/>
              </a:rPr>
              <a:t>. </a:t>
            </a:r>
            <a:br>
              <a:rPr lang="en-CA" sz="1100" spc="-5" dirty="0">
                <a:latin typeface="Trebuchet MS" panose="020B0603020202020204" pitchFamily="34" charset="0"/>
                <a:cs typeface="MS PGothic"/>
              </a:rPr>
            </a:br>
            <a:r>
              <a:rPr lang="en-CA" sz="1100" spc="-5" dirty="0">
                <a:latin typeface="Trebuchet MS" panose="020B0603020202020204" pitchFamily="34" charset="0"/>
                <a:cs typeface="MS PGothic"/>
              </a:rPr>
              <a:t>	</a:t>
            </a:r>
            <a:r>
              <a:rPr lang="en-CA" sz="1100" spc="15" dirty="0">
                <a:latin typeface="Trebuchet MS" panose="020B0603020202020204" pitchFamily="34" charset="0"/>
                <a:cs typeface="MS PGothic"/>
              </a:rPr>
              <a:t>▶	</a:t>
            </a:r>
            <a:r>
              <a:rPr lang="en-CA" sz="1100" spc="-5" dirty="0">
                <a:latin typeface="Trebuchet MS" panose="020B0603020202020204" pitchFamily="34" charset="0"/>
                <a:cs typeface="MS PGothic"/>
              </a:rPr>
              <a:t>Le </a:t>
            </a:r>
            <a:r>
              <a:rPr lang="en-CA" sz="1100" spc="-5" dirty="0" err="1">
                <a:latin typeface="Trebuchet MS" panose="020B0603020202020204" pitchFamily="34" charset="0"/>
                <a:cs typeface="MS PGothic"/>
              </a:rPr>
              <a:t>remplacement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c’est</a:t>
            </a:r>
            <a:r>
              <a:rPr lang="en-CA" sz="1100" spc="-5" dirty="0">
                <a:latin typeface="Trebuchet MS" panose="020B0603020202020204" pitchFamily="34" charset="0"/>
                <a:cs typeface="MS PGothic"/>
              </a:rPr>
              <a:t> 1 pour 1.</a:t>
            </a:r>
            <a:endParaRPr lang="en-CA" sz="1100" dirty="0">
              <a:latin typeface="Trebuchet MS" panose="020B0603020202020204" pitchFamily="34" charset="0"/>
              <a:cs typeface="Trebuchet MS"/>
            </a:endParaRPr>
          </a:p>
          <a:p>
            <a:pPr marL="406400">
              <a:spcBef>
                <a:spcPts val="1005"/>
              </a:spcBef>
              <a:tabLst>
                <a:tab pos="691515" algn="l"/>
              </a:tabLst>
            </a:pPr>
            <a:r>
              <a:rPr sz="1200" spc="15" dirty="0">
                <a:latin typeface="Trebuchet MS" panose="020B0603020202020204" pitchFamily="34" charset="0"/>
                <a:cs typeface="MS PGothic"/>
              </a:rPr>
              <a:t>▶	</a:t>
            </a:r>
            <a:r>
              <a:rPr lang="en-CA" sz="1200" spc="-5" dirty="0">
                <a:latin typeface="Trebuchet MS" panose="020B0603020202020204" pitchFamily="34" charset="0"/>
                <a:cs typeface="MS PGothic"/>
              </a:rPr>
              <a:t>Tout </a:t>
            </a:r>
            <a:r>
              <a:rPr lang="en-CA" sz="1200" spc="-5" dirty="0" err="1">
                <a:latin typeface="Trebuchet MS" panose="020B0603020202020204" pitchFamily="34" charset="0"/>
                <a:cs typeface="MS PGothic"/>
              </a:rPr>
              <a:t>élément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peut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recevoir</a:t>
            </a:r>
            <a:r>
              <a:rPr lang="en-CA" sz="1200" spc="-5" dirty="0">
                <a:latin typeface="Trebuchet MS" panose="020B0603020202020204" pitchFamily="34" charset="0"/>
                <a:cs typeface="MS PGothic"/>
              </a:rPr>
              <a:t> la </a:t>
            </a:r>
            <a:r>
              <a:rPr lang="en-CA" sz="1200" spc="-5" dirty="0" err="1">
                <a:latin typeface="Trebuchet MS" panose="020B0603020202020204" pitchFamily="34" charset="0"/>
                <a:cs typeface="MS PGothic"/>
              </a:rPr>
              <a:t>même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valeur</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difficulté</a:t>
            </a:r>
            <a:r>
              <a:rPr lang="en-CA" sz="1200" spc="-5" dirty="0">
                <a:latin typeface="Trebuchet MS" panose="020B0603020202020204" pitchFamily="34" charset="0"/>
                <a:cs typeface="MS PGothic"/>
              </a:rPr>
              <a:t> deux </a:t>
            </a:r>
            <a:r>
              <a:rPr lang="en-CA" sz="1200" spc="-5" dirty="0" err="1">
                <a:latin typeface="Trebuchet MS" panose="020B0603020202020204" pitchFamily="34" charset="0"/>
                <a:cs typeface="MS PGothic"/>
              </a:rPr>
              <a:t>fois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s’il</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est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exécuté</a:t>
            </a:r>
            <a:r>
              <a:rPr lang="en-CA" sz="1200" spc="-5" dirty="0">
                <a:latin typeface="Trebuchet MS" panose="020B0603020202020204" pitchFamily="34" charset="0"/>
                <a:cs typeface="MS PGothic"/>
              </a:rPr>
              <a:t> dans </a:t>
            </a:r>
            <a:r>
              <a:rPr lang="en-CA" sz="1200" spc="-5" dirty="0" err="1">
                <a:latin typeface="Trebuchet MS" panose="020B0603020202020204" pitchFamily="34" charset="0"/>
                <a:cs typeface="MS PGothic"/>
              </a:rPr>
              <a:t>une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série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différente</a:t>
            </a:r>
            <a:r>
              <a:rPr lang="en-CA" sz="1200" spc="-5" dirty="0">
                <a:latin typeface="Trebuchet MS" panose="020B0603020202020204" pitchFamily="34" charset="0"/>
                <a:cs typeface="MS PGothic"/>
              </a:rPr>
              <a:t>. (par </a:t>
            </a:r>
            <a:r>
              <a:rPr lang="en-CA" sz="1200" spc="-5" dirty="0" err="1">
                <a:latin typeface="Trebuchet MS" panose="020B0603020202020204" pitchFamily="34" charset="0"/>
                <a:cs typeface="MS PGothic"/>
              </a:rPr>
              <a:t>exemple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précédent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suivant</a:t>
            </a:r>
            <a:r>
              <a:rPr lang="en-CA" sz="1200" spc="-5" dirty="0">
                <a:latin typeface="Trebuchet MS" panose="020B0603020202020204" pitchFamily="34" charset="0"/>
                <a:cs typeface="MS PGothic"/>
              </a:rPr>
              <a:t> un </a:t>
            </a:r>
            <a:r>
              <a:rPr lang="en-CA" sz="1200" spc="-5" dirty="0" err="1">
                <a:latin typeface="Trebuchet MS" panose="020B0603020202020204" pitchFamily="34" charset="0"/>
                <a:cs typeface="MS PGothic"/>
              </a:rPr>
              <a:t>mouvement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d’une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valeur</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difficulté</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différente</a:t>
            </a:r>
            <a:r>
              <a:rPr lang="en-CA" sz="1200" spc="-5" dirty="0">
                <a:latin typeface="Trebuchet MS" panose="020B0603020202020204" pitchFamily="34" charset="0"/>
                <a:cs typeface="MS PGothic"/>
              </a:rPr>
              <a:t>)</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100" spc="15" dirty="0">
                <a:latin typeface="Trebuchet MS" panose="020B0603020202020204" pitchFamily="34" charset="0"/>
                <a:cs typeface="MS PGothic"/>
              </a:rPr>
              <a:t>▶	</a:t>
            </a:r>
            <a:r>
              <a:rPr lang="en-CA" sz="1100" spc="-5" dirty="0">
                <a:latin typeface="Trebuchet MS" panose="020B0603020202020204" pitchFamily="34" charset="0"/>
                <a:cs typeface="MS PGothic"/>
              </a:rPr>
              <a:t>Isi un </a:t>
            </a:r>
            <a:r>
              <a:rPr lang="en-CA" sz="1100" spc="-5" dirty="0" err="1">
                <a:latin typeface="Trebuchet MS" panose="020B0603020202020204" pitchFamily="34" charset="0"/>
                <a:cs typeface="MS PGothic"/>
              </a:rPr>
              <a:t>élément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est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exécute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une</a:t>
            </a:r>
            <a:r>
              <a:rPr lang="en-CA" sz="1100" spc="-5" dirty="0">
                <a:latin typeface="Trebuchet MS" panose="020B0603020202020204" pitchFamily="34" charset="0"/>
                <a:cs typeface="MS PGothic"/>
              </a:rPr>
              <a:t> 3e </a:t>
            </a:r>
            <a:r>
              <a:rPr lang="en-CA" sz="1100" spc="-5" dirty="0" err="1">
                <a:latin typeface="Trebuchet MS" panose="020B0603020202020204" pitchFamily="34" charset="0"/>
                <a:cs typeface="MS PGothic"/>
              </a:rPr>
              <a:t>fois</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ou</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une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deuxième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fois</a:t>
            </a:r>
            <a:r>
              <a:rPr lang="en-CA" sz="1100" spc="-5" dirty="0">
                <a:latin typeface="Trebuchet MS" panose="020B0603020202020204" pitchFamily="34" charset="0"/>
                <a:cs typeface="MS PGothic"/>
              </a:rPr>
              <a:t> dans la </a:t>
            </a:r>
            <a:r>
              <a:rPr lang="en-CA" sz="1100" spc="-5" dirty="0" err="1">
                <a:latin typeface="Trebuchet MS" panose="020B0603020202020204" pitchFamily="34" charset="0"/>
                <a:cs typeface="MS PGothic"/>
              </a:rPr>
              <a:t>même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série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il</a:t>
            </a:r>
            <a:r>
              <a:rPr lang="en-CA" sz="1100" spc="-5" dirty="0">
                <a:latin typeface="Trebuchet MS" panose="020B0603020202020204" pitchFamily="34" charset="0"/>
                <a:cs typeface="MS PGothic"/>
              </a:rPr>
              <a:t> ne </a:t>
            </a:r>
            <a:r>
              <a:rPr lang="en-CA" sz="1100" spc="-5" dirty="0" err="1">
                <a:latin typeface="Trebuchet MS" panose="020B0603020202020204" pitchFamily="34" charset="0"/>
                <a:cs typeface="MS PGothic"/>
              </a:rPr>
              <a:t>recevra</a:t>
            </a:r>
            <a:r>
              <a:rPr lang="en-CA" sz="1100" spc="-5" dirty="0">
                <a:latin typeface="Trebuchet MS" panose="020B0603020202020204" pitchFamily="34" charset="0"/>
                <a:cs typeface="MS PGothic"/>
              </a:rPr>
              <a:t> pas </a:t>
            </a:r>
            <a:r>
              <a:rPr lang="en-CA" sz="1100" spc="-5" dirty="0" err="1">
                <a:latin typeface="Trebuchet MS" panose="020B0603020202020204" pitchFamily="34" charset="0"/>
                <a:cs typeface="MS PGothic"/>
              </a:rPr>
              <a:t>sa</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valeur</a:t>
            </a:r>
            <a:r>
              <a:rPr lang="en-CA" sz="1100" spc="-5" dirty="0">
                <a:latin typeface="Trebuchet MS" panose="020B0603020202020204" pitchFamily="34" charset="0"/>
                <a:cs typeface="MS PGothic"/>
              </a:rPr>
              <a:t> de </a:t>
            </a:r>
            <a:r>
              <a:rPr lang="en-CA" sz="1100" spc="-5" dirty="0" err="1">
                <a:latin typeface="Trebuchet MS" panose="020B0603020202020204" pitchFamily="34" charset="0"/>
                <a:cs typeface="MS PGothic"/>
              </a:rPr>
              <a:t>difficulté</a:t>
            </a:r>
            <a:r>
              <a:rPr lang="en-CA" sz="1100" spc="-5" dirty="0">
                <a:latin typeface="Trebuchet MS" panose="020B0603020202020204" pitchFamily="34" charset="0"/>
                <a:cs typeface="MS PGothic"/>
              </a:rPr>
              <a:t> et ne </a:t>
            </a:r>
            <a:r>
              <a:rPr lang="en-CA" sz="1100" spc="-5" dirty="0" err="1">
                <a:latin typeface="Trebuchet MS" panose="020B0603020202020204" pitchFamily="34" charset="0"/>
                <a:cs typeface="MS PGothic"/>
              </a:rPr>
              <a:t>peut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être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utilisé</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comme</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élément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spécifique</a:t>
            </a:r>
            <a:r>
              <a:rPr lang="en-CA" sz="1100" spc="-5" dirty="0">
                <a:latin typeface="Trebuchet MS" panose="020B0603020202020204" pitchFamily="34" charset="0"/>
                <a:cs typeface="MS PGothic"/>
              </a:rPr>
              <a:t>; les </a:t>
            </a:r>
            <a:r>
              <a:rPr lang="en-CA" sz="1100" spc="-5" dirty="0" err="1">
                <a:latin typeface="Trebuchet MS" panose="020B0603020202020204" pitchFamily="34" charset="0"/>
                <a:cs typeface="MS PGothic"/>
              </a:rPr>
              <a:t>déductions</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seront</a:t>
            </a:r>
            <a:r>
              <a:rPr lang="en-CA" sz="1100" spc="-5" dirty="0">
                <a:latin typeface="Trebuchet MS" panose="020B0603020202020204" pitchFamily="34" charset="0"/>
                <a:cs typeface="MS PGothic"/>
              </a:rPr>
              <a:t> </a:t>
            </a:r>
            <a:r>
              <a:rPr lang="en-CA" sz="1100" spc="-5" dirty="0" err="1">
                <a:latin typeface="Trebuchet MS" panose="020B0603020202020204" pitchFamily="34" charset="0"/>
                <a:cs typeface="MS PGothic"/>
              </a:rPr>
              <a:t>appliquées</a:t>
            </a:r>
            <a:r>
              <a:rPr lang="en-CA" sz="1100" spc="-5" dirty="0">
                <a:latin typeface="Trebuchet MS" panose="020B0603020202020204" pitchFamily="34" charset="0"/>
                <a:cs typeface="MS PGothic"/>
              </a:rPr>
              <a:t>.</a:t>
            </a:r>
            <a:br>
              <a:rPr lang="en-CA" sz="1100" spc="-5" dirty="0">
                <a:latin typeface="Trebuchet MS" panose="020B0603020202020204" pitchFamily="34" charset="0"/>
                <a:cs typeface="MS PGothic"/>
              </a:rPr>
            </a:br>
            <a:r>
              <a:rPr lang="en-CA" sz="1100" spc="-5" dirty="0">
                <a:latin typeface="Trebuchet MS" panose="020B0603020202020204" pitchFamily="34" charset="0"/>
                <a:cs typeface="MS PGothic"/>
              </a:rPr>
              <a:t>	</a:t>
            </a:r>
            <a:r>
              <a:rPr lang="en-CA" sz="1100" spc="15" dirty="0">
                <a:latin typeface="Trebuchet MS" panose="020B0603020202020204" pitchFamily="34" charset="0"/>
                <a:cs typeface="MS PGothic"/>
              </a:rPr>
              <a:t>▶	</a:t>
            </a:r>
            <a:r>
              <a:rPr lang="en-CA" sz="1100" i="1" spc="-5" dirty="0">
                <a:latin typeface="Trebuchet MS" panose="020B0603020202020204" pitchFamily="34" charset="0"/>
                <a:cs typeface="MS PGothic"/>
              </a:rPr>
              <a:t>Exception :</a:t>
            </a:r>
            <a:r>
              <a:rPr lang="fr-CA" sz="1100" i="1" spc="-5" dirty="0">
                <a:latin typeface="Trebuchet MS" panose="020B0603020202020204" pitchFamily="34" charset="0"/>
                <a:cs typeface="MS PGothic"/>
              </a:rPr>
              <a:t> L’élément était incomplet la première ou la deuxième fois qu’il a été exécuté ou, l’élément était exécuté avec la même exacte liaison la deuxième fois qu’il a été exécuté. Le même élément isolé a été exécuté une deuxième fois avec la même entrée ou sortie.</a:t>
            </a:r>
          </a:p>
          <a:p>
            <a:pPr marL="406400">
              <a:spcBef>
                <a:spcPts val="1005"/>
              </a:spcBef>
              <a:tabLst>
                <a:tab pos="691515" algn="l"/>
              </a:tabLst>
            </a:pPr>
            <a:endParaRPr lang="en-CA" sz="1300" spc="-5" dirty="0">
              <a:latin typeface="Trebuchet MS" panose="020B0603020202020204" pitchFamily="34" charset="0"/>
              <a:cs typeface="MS PGothic"/>
            </a:endParaRPr>
          </a:p>
        </p:txBody>
      </p:sp>
    </p:spTree>
    <p:extLst>
      <p:ext uri="{BB962C8B-B14F-4D97-AF65-F5344CB8AC3E}">
        <p14:creationId xmlns:p14="http://schemas.microsoft.com/office/powerpoint/2010/main" val="37222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70350"/>
            <a:ext cx="8412651" cy="415498"/>
          </a:xfrm>
          <a:prstGeom prst="rect">
            <a:avLst/>
          </a:prstGeom>
        </p:spPr>
        <p:txBody>
          <a:bodyPr vert="horz" wrap="square" lIns="0" tIns="0" rIns="0" bIns="0" rtlCol="0">
            <a:spAutoFit/>
          </a:bodyPr>
          <a:lstStyle/>
          <a:p>
            <a:pPr marL="12700" algn="ctr">
              <a:lnSpc>
                <a:spcPct val="100000"/>
              </a:lnSpc>
            </a:pPr>
            <a:r>
              <a:rPr lang="fr-CA" b="1" spc="-5" dirty="0"/>
              <a:t>Calcul de la note de départ pour les niveaux</a:t>
            </a:r>
            <a:r>
              <a:rPr lang="en-CA" b="1" spc="-5" dirty="0"/>
              <a:t> 6 à 8</a:t>
            </a:r>
            <a:endParaRPr b="1" spc="-5" dirty="0"/>
          </a:p>
        </p:txBody>
      </p:sp>
      <p:sp>
        <p:nvSpPr>
          <p:cNvPr id="4" name="object 4"/>
          <p:cNvSpPr txBox="1"/>
          <p:nvPr>
            <p:custDataLst>
              <p:tags r:id="rId3"/>
            </p:custDataLst>
          </p:nvPr>
        </p:nvSpPr>
        <p:spPr>
          <a:xfrm>
            <a:off x="457200" y="891128"/>
            <a:ext cx="8486227" cy="4072910"/>
          </a:xfrm>
          <a:prstGeom prst="rect">
            <a:avLst/>
          </a:prstGeom>
        </p:spPr>
        <p:txBody>
          <a:bodyPr vert="horz" wrap="square" lIns="0" tIns="0" rIns="0" bIns="0" rtlCol="0">
            <a:spAutoFit/>
          </a:bodyPr>
          <a:lstStyle/>
          <a:p>
            <a:pPr marL="12700">
              <a:lnSpc>
                <a:spcPct val="100000"/>
              </a:lnSpc>
            </a:pPr>
            <a:r>
              <a:rPr lang="fr-CA" b="1" spc="-5" dirty="0" smtClean="0">
                <a:solidFill>
                  <a:srgbClr val="90C126"/>
                </a:solidFill>
                <a:latin typeface="Trebuchet MS" panose="020B0603020202020204" pitchFamily="34" charset="0"/>
                <a:cs typeface="Trebuchet MS"/>
              </a:rPr>
              <a:t>Parties de valeur (valeur d’éléments)</a:t>
            </a:r>
            <a:endParaRPr b="1" dirty="0">
              <a:solidFill>
                <a:srgbClr val="90C126"/>
              </a:solidFill>
              <a:latin typeface="Trebuchet MS" panose="020B0603020202020204" pitchFamily="34" charset="0"/>
              <a:cs typeface="Trebuchet MS"/>
            </a:endParaRPr>
          </a:p>
          <a:p>
            <a:pPr marL="406400">
              <a:spcBef>
                <a:spcPts val="985"/>
              </a:spcBef>
              <a:tabLst>
                <a:tab pos="691515" algn="l"/>
              </a:tabLst>
            </a:pPr>
            <a:r>
              <a:rPr lang="en-CA" sz="1200" spc="15" dirty="0">
                <a:latin typeface="Trebuchet MS" panose="020B0603020202020204" pitchFamily="34" charset="0"/>
                <a:cs typeface="MS PGothic"/>
              </a:rPr>
              <a:t>▶	</a:t>
            </a:r>
            <a:r>
              <a:rPr lang="fr-CA" sz="1200" spc="-5" dirty="0">
                <a:latin typeface="Trebuchet MS" panose="020B0603020202020204" pitchFamily="34" charset="0"/>
                <a:cs typeface="MS PGothic"/>
              </a:rPr>
              <a:t>Lorsque plusieurs éléments ou variations d’un même élément sont listés sous le même numéro dans le Code de pointage JO, ils peuvent être reconnus comme des éléments différents s’ils respectent certains critères. Veuillez consulter les sections relatives à chaque agrès pour obtenir plus d’information. </a:t>
            </a:r>
            <a:r>
              <a:rPr lang="en-CA" sz="1200" spc="-5" dirty="0">
                <a:latin typeface="Trebuchet MS" panose="020B0603020202020204" pitchFamily="34" charset="0"/>
                <a:cs typeface="MS PGothic"/>
              </a:rPr>
              <a:t/>
            </a:r>
            <a:br>
              <a:rPr lang="en-CA" sz="1200" spc="-5" dirty="0">
                <a:latin typeface="Trebuchet MS" panose="020B0603020202020204" pitchFamily="34" charset="0"/>
                <a:cs typeface="MS PGothic"/>
              </a:rPr>
            </a:br>
            <a:r>
              <a:rPr sz="1200" spc="15" dirty="0">
                <a:latin typeface="Trebuchet MS" panose="020B0603020202020204" pitchFamily="34" charset="0"/>
                <a:cs typeface="MS PGothic"/>
              </a:rPr>
              <a:t>▶	</a:t>
            </a:r>
            <a:r>
              <a:rPr lang="en-CA" sz="1200" spc="-5" dirty="0">
                <a:latin typeface="Trebuchet MS" panose="020B0603020202020204" pitchFamily="34" charset="0"/>
                <a:cs typeface="MS PGothic"/>
              </a:rPr>
              <a:t>les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sont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considérés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différents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s’ils</a:t>
            </a:r>
            <a:r>
              <a:rPr lang="en-CA" sz="1200" spc="-5" dirty="0">
                <a:latin typeface="Trebuchet MS" panose="020B0603020202020204" pitchFamily="34" charset="0"/>
                <a:cs typeface="MS PGothic"/>
              </a:rPr>
              <a:t> se </a:t>
            </a:r>
            <a:r>
              <a:rPr lang="en-CA" sz="1200" spc="-5" dirty="0" err="1">
                <a:latin typeface="Trebuchet MS" panose="020B0603020202020204" pitchFamily="34" charset="0"/>
                <a:cs typeface="MS PGothic"/>
              </a:rPr>
              <a:t>retrouvent</a:t>
            </a:r>
            <a:r>
              <a:rPr lang="en-CA" sz="1200" spc="-5" dirty="0">
                <a:latin typeface="Trebuchet MS" panose="020B0603020202020204" pitchFamily="34" charset="0"/>
                <a:cs typeface="MS PGothic"/>
              </a:rPr>
              <a:t> sous des </a:t>
            </a:r>
            <a:r>
              <a:rPr lang="en-CA" sz="1200" spc="-5" dirty="0" err="1">
                <a:latin typeface="Trebuchet MS" panose="020B0603020202020204" pitchFamily="34" charset="0"/>
                <a:cs typeface="MS PGothic"/>
              </a:rPr>
              <a:t>listes</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différents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numéros</a:t>
            </a:r>
            <a:r>
              <a:rPr lang="en-CA" sz="1200" spc="-5" dirty="0">
                <a:latin typeface="Trebuchet MS" panose="020B0603020202020204" pitchFamily="34" charset="0"/>
                <a:cs typeface="MS PGothic"/>
              </a:rPr>
              <a:t> dans le tableau des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s’il</a:t>
            </a:r>
            <a:r>
              <a:rPr lang="en-CA" sz="1200" spc="-5" dirty="0">
                <a:latin typeface="Trebuchet MS" panose="020B0603020202020204" pitchFamily="34" charset="0"/>
                <a:cs typeface="MS PGothic"/>
              </a:rPr>
              <a:t> se </a:t>
            </a:r>
            <a:r>
              <a:rPr lang="en-CA" sz="1200" spc="-5" dirty="0" err="1">
                <a:latin typeface="Trebuchet MS" panose="020B0603020202020204" pitchFamily="34" charset="0"/>
                <a:cs typeface="MS PGothic"/>
              </a:rPr>
              <a:t>retrouve</a:t>
            </a:r>
            <a:r>
              <a:rPr lang="en-CA" sz="1200" spc="-5" dirty="0">
                <a:latin typeface="Trebuchet MS" panose="020B0603020202020204" pitchFamily="34" charset="0"/>
                <a:cs typeface="MS PGothic"/>
              </a:rPr>
              <a:t> sous le </a:t>
            </a:r>
            <a:r>
              <a:rPr lang="en-CA" sz="1200" spc="-5" dirty="0" err="1">
                <a:latin typeface="Trebuchet MS" panose="020B0603020202020204" pitchFamily="34" charset="0"/>
                <a:cs typeface="MS PGothic"/>
              </a:rPr>
              <a:t>même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numéro</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mais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remplissent</a:t>
            </a:r>
            <a:r>
              <a:rPr lang="en-CA" sz="1200" spc="-5" dirty="0">
                <a:latin typeface="Trebuchet MS" panose="020B0603020202020204" pitchFamily="34" charset="0"/>
                <a:cs typeface="MS PGothic"/>
              </a:rPr>
              <a:t> les </a:t>
            </a:r>
            <a:r>
              <a:rPr lang="en-CA" sz="1200" spc="-5" dirty="0" err="1">
                <a:latin typeface="Trebuchet MS" panose="020B0603020202020204" pitchFamily="34" charset="0"/>
                <a:cs typeface="MS PGothic"/>
              </a:rPr>
              <a:t>critères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suivant</a:t>
            </a:r>
            <a:r>
              <a:rPr lang="en-CA" sz="1200" spc="-5" dirty="0">
                <a:latin typeface="Trebuchet MS" panose="020B0603020202020204" pitchFamily="34" charset="0"/>
                <a:cs typeface="MS PGothic"/>
              </a:rPr>
              <a:t> :</a:t>
            </a:r>
            <a:r>
              <a:rPr lang="en-CA" sz="1200" u="sng" dirty="0">
                <a:latin typeface="Trebuchet MS" panose="020B0603020202020204" pitchFamily="34" charset="0"/>
                <a:cs typeface="MS PGothic"/>
              </a:rPr>
              <a:t/>
            </a:r>
            <a:br>
              <a:rPr lang="en-CA" sz="1200" u="sng"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a:latin typeface="Trebuchet MS" panose="020B0603020202020204" pitchFamily="34" charset="0"/>
                <a:cs typeface="MS PGothic"/>
              </a:rPr>
              <a:t>Des </a:t>
            </a:r>
            <a:r>
              <a:rPr lang="en-CA" sz="1200" spc="-5" dirty="0" err="1">
                <a:latin typeface="Trebuchet MS" panose="020B0603020202020204" pitchFamily="34" charset="0"/>
                <a:cs typeface="MS PGothic"/>
              </a:rPr>
              <a:t>Saltos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exécutés</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différentes</a:t>
            </a:r>
            <a:r>
              <a:rPr lang="en-CA" sz="1200" spc="-5" dirty="0">
                <a:latin typeface="Trebuchet MS" panose="020B0603020202020204" pitchFamily="34" charset="0"/>
                <a:cs typeface="MS PGothic"/>
              </a:rPr>
              <a:t> positions de corps (BA/</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/Sol)</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exécutes</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différents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degrés</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vrilles</a:t>
            </a:r>
            <a:r>
              <a:rPr lang="en-CA" sz="1200" spc="-5" dirty="0">
                <a:latin typeface="Trebuchet MS" panose="020B0603020202020204" pitchFamily="34" charset="0"/>
                <a:cs typeface="MS PGothic"/>
              </a:rPr>
              <a:t> — </a:t>
            </a:r>
            <a:r>
              <a:rPr lang="en-CA" sz="1200" spc="-5" dirty="0" err="1">
                <a:latin typeface="Trebuchet MS" panose="020B0603020202020204" pitchFamily="34" charset="0"/>
                <a:cs typeface="MS PGothic"/>
              </a:rPr>
              <a:t>incluant</a:t>
            </a:r>
            <a:r>
              <a:rPr lang="en-CA" sz="1200" spc="-5" dirty="0">
                <a:latin typeface="Trebuchet MS" panose="020B0603020202020204" pitchFamily="34" charset="0"/>
                <a:cs typeface="MS PGothic"/>
              </a:rPr>
              <a:t> ½ (BA/</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/Sol)</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exécutes</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appui</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d’une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deux mains (BA/</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d’entrés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exécutes</a:t>
            </a:r>
            <a:r>
              <a:rPr lang="en-CA" sz="1200" spc="-5" dirty="0">
                <a:latin typeface="Trebuchet MS" panose="020B0603020202020204" pitchFamily="34" charset="0"/>
                <a:cs typeface="MS PGothic"/>
              </a:rPr>
              <a:t> dans </a:t>
            </a:r>
            <a:r>
              <a:rPr lang="en-CA" sz="1200" spc="-5" dirty="0" err="1">
                <a:latin typeface="Trebuchet MS" panose="020B0603020202020204" pitchFamily="34" charset="0"/>
                <a:cs typeface="MS PGothic"/>
              </a:rPr>
              <a:t>l’exercice</a:t>
            </a:r>
            <a:r>
              <a:rPr lang="en-CA" sz="1200" spc="-5" dirty="0">
                <a:latin typeface="Trebuchet MS" panose="020B0603020202020204" pitchFamily="34" charset="0"/>
                <a:cs typeface="MS PGothic"/>
              </a:rPr>
              <a:t> (BA/</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acrobatique</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départ</a:t>
            </a:r>
            <a:r>
              <a:rPr lang="en-CA" sz="1200" spc="-5" dirty="0">
                <a:latin typeface="Trebuchet MS" panose="020B0603020202020204" pitchFamily="34" charset="0"/>
                <a:cs typeface="MS PGothic"/>
              </a:rPr>
              <a:t> sur un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deux </a:t>
            </a:r>
            <a:r>
              <a:rPr lang="en-CA" sz="1200" spc="-5" dirty="0" err="1">
                <a:latin typeface="Trebuchet MS" panose="020B0603020202020204" pitchFamily="34" charset="0"/>
                <a:cs typeface="MS PGothic"/>
              </a:rPr>
              <a:t>pieds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saut</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départ</a:t>
            </a:r>
            <a:r>
              <a:rPr lang="en-CA" sz="1200" spc="-5" dirty="0">
                <a:latin typeface="Trebuchet MS" panose="020B0603020202020204" pitchFamily="34" charset="0"/>
                <a:cs typeface="MS PGothic"/>
              </a:rPr>
              <a:t> de un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deux </a:t>
            </a:r>
            <a:r>
              <a:rPr lang="en-CA" sz="1200" spc="-5" dirty="0" err="1">
                <a:latin typeface="Trebuchet MS" panose="020B0603020202020204" pitchFamily="34" charset="0"/>
                <a:cs typeface="MS PGothic"/>
              </a:rPr>
              <a:t>pieds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/Sol)</a:t>
            </a:r>
            <a:r>
              <a:rPr lang="en-CA" sz="1200" dirty="0">
                <a:latin typeface="Trebuchet MS" panose="020B0603020202020204" pitchFamily="34" charset="0"/>
                <a:cs typeface="MS PGothic"/>
              </a:rPr>
              <a:t/>
            </a:r>
            <a:br>
              <a:rPr lang="en-CA" sz="1200" dirty="0">
                <a:latin typeface="Trebuchet MS" panose="020B0603020202020204" pitchFamily="34" charset="0"/>
                <a:cs typeface="MS PGothic"/>
              </a:rPr>
            </a:br>
            <a:r>
              <a:rPr sz="1200" spc="15" dirty="0">
                <a:latin typeface="Trebuchet MS" panose="020B0603020202020204" pitchFamily="34" charset="0"/>
                <a:cs typeface="MS PGothic"/>
              </a:rPr>
              <a:t>▶	</a:t>
            </a:r>
            <a:r>
              <a:rPr lang="en-CA" sz="1200" spc="-5" dirty="0">
                <a:latin typeface="Trebuchet MS" panose="020B0603020202020204" pitchFamily="34" charset="0"/>
                <a:cs typeface="MS PGothic"/>
              </a:rPr>
              <a:t>Les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sont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considérés</a:t>
            </a:r>
            <a:r>
              <a:rPr lang="en-CA" sz="1200" spc="-5" dirty="0">
                <a:latin typeface="Trebuchet MS" panose="020B0603020202020204" pitchFamily="34" charset="0"/>
                <a:cs typeface="MS PGothic"/>
              </a:rPr>
              <a:t> les </a:t>
            </a:r>
            <a:r>
              <a:rPr lang="en-CA" sz="1200" spc="-5" dirty="0" err="1">
                <a:latin typeface="Trebuchet MS" panose="020B0603020202020204" pitchFamily="34" charset="0"/>
                <a:cs typeface="MS PGothic"/>
              </a:rPr>
              <a:t>mêmes</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s’ils</a:t>
            </a:r>
            <a:r>
              <a:rPr lang="en-CA" sz="1200" spc="-5" dirty="0">
                <a:latin typeface="Trebuchet MS" panose="020B0603020202020204" pitchFamily="34" charset="0"/>
                <a:cs typeface="MS PGothic"/>
              </a:rPr>
              <a:t> se </a:t>
            </a:r>
            <a:r>
              <a:rPr lang="en-CA" sz="1200" spc="-5" dirty="0" err="1">
                <a:latin typeface="Trebuchet MS" panose="020B0603020202020204" pitchFamily="34" charset="0"/>
                <a:cs typeface="MS PGothic"/>
              </a:rPr>
              <a:t>retrouvent</a:t>
            </a:r>
            <a:r>
              <a:rPr lang="en-CA" sz="1200" spc="-5" dirty="0">
                <a:latin typeface="Trebuchet MS" panose="020B0603020202020204" pitchFamily="34" charset="0"/>
                <a:cs typeface="MS PGothic"/>
              </a:rPr>
              <a:t> sous le </a:t>
            </a:r>
            <a:r>
              <a:rPr lang="en-CA" sz="1200" spc="-5" dirty="0" err="1">
                <a:latin typeface="Trebuchet MS" panose="020B0603020202020204" pitchFamily="34" charset="0"/>
                <a:cs typeface="MS PGothic"/>
              </a:rPr>
              <a:t>même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numéro</a:t>
            </a:r>
            <a:r>
              <a:rPr lang="en-CA" sz="1200" spc="-5" dirty="0">
                <a:latin typeface="Trebuchet MS" panose="020B0603020202020204" pitchFamily="34" charset="0"/>
                <a:cs typeface="MS PGothic"/>
              </a:rPr>
              <a:t> dans le tableau des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et </a:t>
            </a:r>
            <a:r>
              <a:rPr lang="en-CA" sz="1200" spc="-5" dirty="0" smtClean="0">
                <a:latin typeface="Trebuchet MS" panose="020B0603020202020204" pitchFamily="34" charset="0"/>
                <a:cs typeface="MS PGothic"/>
              </a:rPr>
              <a:t>	</a:t>
            </a:r>
            <a:r>
              <a:rPr lang="en-CA" sz="1200" spc="-5" dirty="0" err="1" smtClean="0">
                <a:latin typeface="Trebuchet MS" panose="020B0603020202020204" pitchFamily="34" charset="0"/>
                <a:cs typeface="MS PGothic"/>
              </a:rPr>
              <a:t>s’ils</a:t>
            </a:r>
            <a:r>
              <a:rPr lang="en-CA" sz="1200" spc="-5" dirty="0">
                <a:latin typeface="Trebuchet MS" panose="020B0603020202020204" pitchFamily="34" charset="0"/>
                <a:cs typeface="MS PGothic"/>
              </a:rPr>
              <a:t> : </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finissent</a:t>
            </a:r>
            <a:r>
              <a:rPr lang="en-CA" sz="1200" spc="-5" dirty="0">
                <a:latin typeface="Trebuchet MS" panose="020B0603020202020204" pitchFamily="34" charset="0"/>
                <a:cs typeface="MS PGothic"/>
              </a:rPr>
              <a:t> dans </a:t>
            </a:r>
            <a:r>
              <a:rPr lang="en-CA" sz="1200" spc="-5" dirty="0" err="1">
                <a:latin typeface="Trebuchet MS" panose="020B0603020202020204" pitchFamily="34" charset="0"/>
                <a:cs typeface="MS PGothic"/>
              </a:rPr>
              <a:t>différentes</a:t>
            </a:r>
            <a:r>
              <a:rPr lang="en-CA" sz="1200" spc="-5" dirty="0">
                <a:latin typeface="Trebuchet MS" panose="020B0603020202020204" pitchFamily="34" charset="0"/>
                <a:cs typeface="MS PGothic"/>
              </a:rPr>
              <a:t> prises (BA)</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Sont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exécuté</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en</a:t>
            </a:r>
            <a:r>
              <a:rPr lang="en-CA" sz="1200" spc="-5" dirty="0">
                <a:latin typeface="Trebuchet MS" panose="020B0603020202020204" pitchFamily="34" charset="0"/>
                <a:cs typeface="MS PGothic"/>
              </a:rPr>
              <a:t> position </a:t>
            </a:r>
            <a:r>
              <a:rPr lang="en-CA" sz="1200" spc="-5" dirty="0" err="1">
                <a:latin typeface="Trebuchet MS" panose="020B0603020202020204" pitchFamily="34" charset="0"/>
                <a:cs typeface="MS PGothic"/>
              </a:rPr>
              <a:t>carpée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écart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sauf</a:t>
            </a:r>
            <a:r>
              <a:rPr lang="en-CA" sz="1200" spc="-5" dirty="0">
                <a:latin typeface="Trebuchet MS" panose="020B0603020202020204" pitchFamily="34" charset="0"/>
                <a:cs typeface="MS PGothic"/>
              </a:rPr>
              <a:t> les </a:t>
            </a:r>
            <a:r>
              <a:rPr lang="en-CA" sz="1200" spc="-5" dirty="0" err="1">
                <a:latin typeface="Trebuchet MS" panose="020B0603020202020204" pitchFamily="34" charset="0"/>
                <a:cs typeface="MS PGothic"/>
              </a:rPr>
              <a:t>saltos</a:t>
            </a:r>
            <a:r>
              <a:rPr lang="en-CA" sz="1200" spc="-5" dirty="0">
                <a:latin typeface="Trebuchet MS" panose="020B0603020202020204" pitchFamily="34" charset="0"/>
                <a:cs typeface="MS PGothic"/>
              </a:rPr>
              <a:t> (BA)</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danse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exécute</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différents</a:t>
            </a:r>
            <a:r>
              <a:rPr lang="en-CA" sz="1200" spc="-5" dirty="0">
                <a:latin typeface="Trebuchet MS" panose="020B0603020202020204" pitchFamily="34" charset="0"/>
                <a:cs typeface="MS PGothic"/>
              </a:rPr>
              <a:t> placements de jambes (</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/Sol – p. ex., </a:t>
            </a:r>
            <a:r>
              <a:rPr lang="en-CA" sz="1200" spc="-5" dirty="0" err="1">
                <a:latin typeface="Trebuchet MS" panose="020B0603020202020204" pitchFamily="34" charset="0"/>
                <a:cs typeface="MS PGothic"/>
              </a:rPr>
              <a:t>saut</a:t>
            </a:r>
            <a:r>
              <a:rPr lang="en-CA" sz="1200" spc="-5" dirty="0">
                <a:latin typeface="Trebuchet MS" panose="020B0603020202020204" pitchFamily="34" charset="0"/>
                <a:cs typeface="MS PGothic"/>
              </a:rPr>
              <a:t> </a:t>
            </a:r>
            <a:r>
              <a:rPr lang="en-CA" sz="1200" spc="-5" dirty="0" smtClean="0">
                <a:latin typeface="Trebuchet MS" panose="020B0603020202020204" pitchFamily="34" charset="0"/>
                <a:cs typeface="MS PGothic"/>
              </a:rPr>
              <a:t>				droit/</a:t>
            </a:r>
            <a:r>
              <a:rPr lang="en-CA" sz="1200" spc="-5" dirty="0" err="1" smtClean="0">
                <a:latin typeface="Trebuchet MS" panose="020B0603020202020204" pitchFamily="34" charset="0"/>
                <a:cs typeface="MS PGothic"/>
              </a:rPr>
              <a:t>cambré</a:t>
            </a:r>
            <a:r>
              <a:rPr lang="en-CA" sz="1200" spc="-5" dirty="0" smtClean="0">
                <a:latin typeface="Trebuchet MS" panose="020B0603020202020204" pitchFamily="34" charset="0"/>
                <a:cs typeface="MS PGothic"/>
              </a:rPr>
              <a:t>/</a:t>
            </a:r>
            <a:r>
              <a:rPr lang="en-CA" sz="1200" spc="-5" dirty="0" err="1" smtClean="0">
                <a:latin typeface="Trebuchet MS" panose="020B0603020202020204" pitchFamily="34" charset="0"/>
                <a:cs typeface="MS PGothic"/>
              </a:rPr>
              <a:t>changement</a:t>
            </a:r>
            <a:r>
              <a:rPr lang="en-CA" sz="1200" spc="-5" dirty="0">
                <a:latin typeface="Trebuchet MS" panose="020B0603020202020204" pitchFamily="34" charset="0"/>
                <a:cs typeface="MS PGothic"/>
              </a:rPr>
              <a:t>)</a:t>
            </a:r>
            <a:r>
              <a:rPr lang="en-CA" sz="1300" spc="-5" dirty="0">
                <a:latin typeface="Trebuchet MS" panose="020B0603020202020204" pitchFamily="34" charset="0"/>
                <a:cs typeface="MS PGothic"/>
              </a:rPr>
              <a:t/>
            </a:r>
            <a:br>
              <a:rPr lang="en-CA" sz="1300" spc="-5" dirty="0">
                <a:latin typeface="Trebuchet MS" panose="020B0603020202020204" pitchFamily="34" charset="0"/>
                <a:cs typeface="MS PGothic"/>
              </a:rPr>
            </a:br>
            <a:r>
              <a:rPr lang="en-CA" sz="13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en-CA" sz="1300" spc="-5" dirty="0" err="1">
                <a:latin typeface="Trebuchet MS" panose="020B0603020202020204" pitchFamily="34" charset="0"/>
                <a:cs typeface="MS PGothic"/>
              </a:rPr>
              <a:t>Saltos</a:t>
            </a:r>
            <a:r>
              <a:rPr lang="en-CA" sz="1300" spc="-5" dirty="0">
                <a:latin typeface="Trebuchet MS" panose="020B0603020202020204" pitchFamily="34" charset="0"/>
                <a:cs typeface="MS PGothic"/>
              </a:rPr>
              <a:t> qui </a:t>
            </a:r>
            <a:r>
              <a:rPr lang="en-CA" sz="1300" spc="-5" dirty="0" err="1">
                <a:latin typeface="Trebuchet MS" panose="020B0603020202020204" pitchFamily="34" charset="0"/>
                <a:cs typeface="MS PGothic"/>
              </a:rPr>
              <a:t>atterrissent</a:t>
            </a:r>
            <a:r>
              <a:rPr lang="en-CA" sz="1300" spc="-5" dirty="0">
                <a:latin typeface="Trebuchet MS" panose="020B0603020202020204" pitchFamily="34" charset="0"/>
                <a:cs typeface="MS PGothic"/>
              </a:rPr>
              <a:t> à un </a:t>
            </a:r>
            <a:r>
              <a:rPr lang="en-CA" sz="1300" spc="-5" dirty="0" err="1">
                <a:latin typeface="Trebuchet MS" panose="020B0603020202020204" pitchFamily="34" charset="0"/>
                <a:cs typeface="MS PGothic"/>
              </a:rPr>
              <a:t>ou</a:t>
            </a:r>
            <a:r>
              <a:rPr lang="en-CA" sz="1300" spc="-5" dirty="0">
                <a:latin typeface="Trebuchet MS" panose="020B0603020202020204" pitchFamily="34" charset="0"/>
                <a:cs typeface="MS PGothic"/>
              </a:rPr>
              <a:t> deux </a:t>
            </a:r>
            <a:r>
              <a:rPr lang="en-CA" sz="1300" spc="-5" dirty="0" err="1">
                <a:latin typeface="Trebuchet MS" panose="020B0603020202020204" pitchFamily="34" charset="0"/>
                <a:cs typeface="MS PGothic"/>
              </a:rPr>
              <a:t>pieds</a:t>
            </a:r>
            <a:r>
              <a:rPr lang="en-CA" sz="1300" spc="-5" dirty="0">
                <a:latin typeface="Trebuchet MS" panose="020B0603020202020204" pitchFamily="34" charset="0"/>
                <a:cs typeface="MS PGothic"/>
              </a:rPr>
              <a:t> (Sol)</a:t>
            </a:r>
            <a:endParaRPr lang="en-CA" sz="1300" i="1" spc="-5" dirty="0">
              <a:latin typeface="Trebuchet MS" panose="020B0603020202020204" pitchFamily="34" charset="0"/>
              <a:cs typeface="MS PGothic"/>
            </a:endParaRPr>
          </a:p>
          <a:p>
            <a:pPr marL="406400">
              <a:spcBef>
                <a:spcPts val="1005"/>
              </a:spcBef>
              <a:tabLst>
                <a:tab pos="691515" algn="l"/>
              </a:tabLst>
            </a:pPr>
            <a:endParaRPr lang="en-CA" sz="1300" spc="-5" dirty="0">
              <a:solidFill>
                <a:srgbClr val="90C126"/>
              </a:solidFill>
              <a:latin typeface="Trebuchet MS" panose="020B0603020202020204" pitchFamily="34" charset="0"/>
              <a:cs typeface="MS PGothic"/>
            </a:endParaRPr>
          </a:p>
        </p:txBody>
      </p:sp>
    </p:spTree>
    <p:extLst>
      <p:ext uri="{BB962C8B-B14F-4D97-AF65-F5344CB8AC3E}">
        <p14:creationId xmlns:p14="http://schemas.microsoft.com/office/powerpoint/2010/main" val="368474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fr-CA" b="1" spc="-5" dirty="0"/>
              <a:t>Calcul de la note de départ pour les niveaux</a:t>
            </a:r>
            <a:r>
              <a:rPr lang="en-CA" b="1" spc="-5" dirty="0"/>
              <a:t> 6 à 8</a:t>
            </a:r>
            <a:endParaRPr b="1" spc="-5" dirty="0"/>
          </a:p>
        </p:txBody>
      </p:sp>
      <p:sp>
        <p:nvSpPr>
          <p:cNvPr id="4" name="object 4"/>
          <p:cNvSpPr txBox="1"/>
          <p:nvPr>
            <p:custDataLst>
              <p:tags r:id="rId3"/>
            </p:custDataLst>
          </p:nvPr>
        </p:nvSpPr>
        <p:spPr>
          <a:xfrm>
            <a:off x="429173" y="1180363"/>
            <a:ext cx="8486227" cy="2462213"/>
          </a:xfrm>
          <a:prstGeom prst="rect">
            <a:avLst/>
          </a:prstGeom>
        </p:spPr>
        <p:txBody>
          <a:bodyPr vert="horz" wrap="square" lIns="0" tIns="0" rIns="0" bIns="0" rtlCol="0">
            <a:spAutoFit/>
          </a:bodyPr>
          <a:lstStyle/>
          <a:p>
            <a:pPr marL="12700">
              <a:lnSpc>
                <a:spcPct val="100000"/>
              </a:lnSpc>
            </a:pPr>
            <a:r>
              <a:rPr lang="fr-CA" sz="2100" b="1" spc="-5" dirty="0" smtClean="0">
                <a:solidFill>
                  <a:srgbClr val="90C126"/>
                </a:solidFill>
                <a:latin typeface="Trebuchet MS" panose="020B0603020202020204" pitchFamily="34" charset="0"/>
                <a:cs typeface="Trebuchet MS"/>
              </a:rPr>
              <a:t>Parties de valeur (valeur d’éléments)</a:t>
            </a:r>
            <a:endParaRPr sz="2100" b="1" dirty="0">
              <a:solidFill>
                <a:srgbClr val="90C126"/>
              </a:solidFill>
              <a:latin typeface="Trebuchet MS" panose="020B0603020202020204" pitchFamily="34" charset="0"/>
              <a:cs typeface="Trebuchet MS"/>
            </a:endParaRPr>
          </a:p>
          <a:p>
            <a:pPr marL="40640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400" spc="-5" dirty="0">
                <a:latin typeface="Trebuchet MS" panose="020B0603020202020204" pitchFamily="34" charset="0"/>
                <a:cs typeface="MS PGothic"/>
              </a:rPr>
              <a:t>Si l’élément ne présente pas les exigences techniques requises, l’élément peut ne pas être 	Reconnu et un autre élément du Code de pointage JO pourra être crédité. </a:t>
            </a:r>
          </a:p>
          <a:p>
            <a:pPr marL="406400">
              <a:lnSpc>
                <a:spcPct val="100000"/>
              </a:lnSpc>
              <a:spcBef>
                <a:spcPts val="1005"/>
              </a:spcBef>
              <a:tabLst>
                <a:tab pos="691515" algn="l"/>
              </a:tabLst>
            </a:pPr>
            <a:r>
              <a:rPr sz="1400" spc="15" dirty="0">
                <a:latin typeface="Trebuchet MS" panose="020B0603020202020204" pitchFamily="34" charset="0"/>
                <a:cs typeface="MS PGothic"/>
              </a:rPr>
              <a:t>▶	</a:t>
            </a:r>
            <a:r>
              <a:rPr lang="fr-CA" sz="1400" spc="-5" dirty="0">
                <a:latin typeface="Trebuchet MS" panose="020B0603020202020204" pitchFamily="34" charset="0"/>
                <a:cs typeface="MS PGothic"/>
              </a:rPr>
              <a:t>Tout salto dont la réception ne se fait pas sur n’importe quelle partie du dessous du pied 	d’abord, n’obtiens pas de valeur de difficulté et ne pourra pas remplir une exigence 	Spécifique. </a:t>
            </a:r>
            <a:r>
              <a:rPr lang="en-CA" sz="1500" spc="-5" dirty="0">
                <a:latin typeface="Trebuchet MS" panose="020B0603020202020204" pitchFamily="34" charset="0"/>
                <a:cs typeface="MS PGothic"/>
              </a:rPr>
              <a:t/>
            </a:r>
            <a:br>
              <a:rPr lang="en-CA" sz="1500"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en-CA" sz="1300" spc="-5" dirty="0">
                <a:latin typeface="Trebuchet MS" panose="020B0603020202020204" pitchFamily="34" charset="0"/>
                <a:cs typeface="MS PGothic"/>
              </a:rPr>
              <a:t>Si la </a:t>
            </a:r>
            <a:r>
              <a:rPr lang="en-CA" sz="1300" spc="-5" dirty="0" err="1">
                <a:latin typeface="Trebuchet MS" panose="020B0603020202020204" pitchFamily="34" charset="0"/>
                <a:cs typeface="MS PGothic"/>
              </a:rPr>
              <a:t>gymnaste</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atterrit</a:t>
            </a:r>
            <a:r>
              <a:rPr lang="en-CA" sz="1300" spc="-5" dirty="0">
                <a:latin typeface="Trebuchet MS" panose="020B0603020202020204" pitchFamily="34" charset="0"/>
                <a:cs typeface="MS PGothic"/>
              </a:rPr>
              <a:t> sur les mains/fesses et le dessous des </a:t>
            </a:r>
            <a:r>
              <a:rPr lang="en-CA" sz="1300" spc="-5" dirty="0" err="1">
                <a:latin typeface="Trebuchet MS" panose="020B0603020202020204" pitchFamily="34" charset="0"/>
                <a:cs typeface="MS PGothic"/>
              </a:rPr>
              <a:t>pieds</a:t>
            </a:r>
            <a:r>
              <a:rPr lang="en-CA" sz="1300" spc="-5" dirty="0">
                <a:latin typeface="Trebuchet MS" panose="020B0603020202020204" pitchFamily="34" charset="0"/>
                <a:cs typeface="MS PGothic"/>
              </a:rPr>
              <a:t> au </a:t>
            </a:r>
            <a:r>
              <a:rPr lang="en-CA" sz="1300" spc="-5" dirty="0" err="1">
                <a:latin typeface="Trebuchet MS" panose="020B0603020202020204" pitchFamily="34" charset="0"/>
                <a:cs typeface="MS PGothic"/>
              </a:rPr>
              <a:t>même</a:t>
            </a:r>
            <a:r>
              <a:rPr lang="en-CA" sz="1300" spc="-5" dirty="0">
                <a:latin typeface="Trebuchet MS" panose="020B0603020202020204" pitchFamily="34" charset="0"/>
                <a:cs typeface="MS PGothic"/>
              </a:rPr>
              <a:t> moment, on </a:t>
            </a:r>
            <a:r>
              <a:rPr lang="en-CA" sz="1300" spc="-5" dirty="0" err="1">
                <a:latin typeface="Trebuchet MS" panose="020B0603020202020204" pitchFamily="34" charset="0"/>
                <a:cs typeface="MS PGothic"/>
              </a:rPr>
              <a:t>évalue</a:t>
            </a:r>
            <a:r>
              <a:rPr lang="en-CA" sz="1300" spc="-5" dirty="0">
                <a:latin typeface="Trebuchet MS" panose="020B0603020202020204" pitchFamily="34" charset="0"/>
                <a:cs typeface="MS PGothic"/>
              </a:rPr>
              <a:t> le </a:t>
            </a:r>
            <a:r>
              <a:rPr lang="en-CA" sz="1300" spc="-5" dirty="0" err="1">
                <a:latin typeface="Trebuchet MS" panose="020B0603020202020204" pitchFamily="34" charset="0"/>
                <a:cs typeface="MS PGothic"/>
              </a:rPr>
              <a:t>saut</a:t>
            </a:r>
            <a:r>
              <a:rPr lang="en-CA" sz="1300" spc="-5" dirty="0">
                <a:latin typeface="Trebuchet MS" panose="020B0603020202020204" pitchFamily="34" charset="0"/>
                <a:cs typeface="MS PGothic"/>
              </a:rPr>
              <a:t> et </a:t>
            </a:r>
            <a:r>
              <a:rPr lang="en-CA" sz="1300" spc="-5" dirty="0" err="1">
                <a:latin typeface="Trebuchet MS" panose="020B0603020202020204" pitchFamily="34" charset="0"/>
                <a:cs typeface="MS PGothic"/>
              </a:rPr>
              <a:t>donne</a:t>
            </a:r>
            <a:r>
              <a:rPr lang="en-CA" sz="1300" spc="-5" dirty="0">
                <a:latin typeface="Trebuchet MS" panose="020B0603020202020204" pitchFamily="34" charset="0"/>
                <a:cs typeface="MS PGothic"/>
              </a:rPr>
              <a:t> la </a:t>
            </a:r>
            <a:r>
              <a:rPr lang="en-CA" sz="1300" spc="-5" dirty="0" err="1">
                <a:latin typeface="Trebuchet MS" panose="020B0603020202020204" pitchFamily="34" charset="0"/>
                <a:cs typeface="MS PGothic"/>
              </a:rPr>
              <a:t>valeur</a:t>
            </a:r>
            <a:r>
              <a:rPr lang="en-CA" sz="1300" spc="-5" dirty="0">
                <a:latin typeface="Trebuchet MS" panose="020B0603020202020204" pitchFamily="34" charset="0"/>
                <a:cs typeface="MS PGothic"/>
              </a:rPr>
              <a:t> de </a:t>
            </a:r>
            <a:r>
              <a:rPr lang="en-CA" sz="1300" spc="-5" dirty="0" err="1">
                <a:latin typeface="Trebuchet MS" panose="020B0603020202020204" pitchFamily="34" charset="0"/>
                <a:cs typeface="MS PGothic"/>
              </a:rPr>
              <a:t>difficulté</a:t>
            </a:r>
            <a:r>
              <a:rPr lang="en-CA" sz="1300" spc="-5" dirty="0">
                <a:latin typeface="Trebuchet MS" panose="020B0603020202020204" pitchFamily="34" charset="0"/>
                <a:cs typeface="MS PGothic"/>
              </a:rPr>
              <a:t> (dans le </a:t>
            </a:r>
            <a:r>
              <a:rPr lang="en-CA" sz="1300" spc="-5" dirty="0" err="1">
                <a:latin typeface="Trebuchet MS" panose="020B0603020202020204" pitchFamily="34" charset="0"/>
                <a:cs typeface="MS PGothic"/>
              </a:rPr>
              <a:t>doute</a:t>
            </a:r>
            <a:r>
              <a:rPr lang="en-CA" sz="1300" spc="-5" dirty="0">
                <a:latin typeface="Trebuchet MS" panose="020B0603020202020204" pitchFamily="34" charset="0"/>
                <a:cs typeface="MS PGothic"/>
              </a:rPr>
              <a:t>, on </a:t>
            </a:r>
            <a:r>
              <a:rPr lang="en-CA" sz="1300" spc="-5" dirty="0" err="1">
                <a:latin typeface="Trebuchet MS" panose="020B0603020202020204" pitchFamily="34" charset="0"/>
                <a:cs typeface="MS PGothic"/>
              </a:rPr>
              <a:t>donne</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l’élément</a:t>
            </a:r>
            <a:r>
              <a:rPr lang="en-CA" sz="1300" spc="-5" dirty="0">
                <a:latin typeface="Trebuchet MS" panose="020B0603020202020204" pitchFamily="34" charset="0"/>
                <a:cs typeface="MS PGothic"/>
              </a:rPr>
              <a:t> à </a:t>
            </a:r>
            <a:r>
              <a:rPr lang="en-CA" sz="1300" spc="-5" dirty="0" err="1">
                <a:latin typeface="Trebuchet MS" panose="020B0603020202020204" pitchFamily="34" charset="0"/>
                <a:cs typeface="MS PGothic"/>
              </a:rPr>
              <a:t>l’athlète</a:t>
            </a:r>
            <a:r>
              <a:rPr lang="en-CA" sz="1300" spc="-5" dirty="0">
                <a:latin typeface="Trebuchet MS" panose="020B0603020202020204" pitchFamily="34" charset="0"/>
                <a:cs typeface="MS PGothic"/>
              </a:rPr>
              <a:t>)</a:t>
            </a:r>
          </a:p>
          <a:p>
            <a:pPr marL="406400">
              <a:lnSpc>
                <a:spcPct val="100000"/>
              </a:lnSpc>
              <a:spcBef>
                <a:spcPts val="1005"/>
              </a:spcBef>
              <a:tabLst>
                <a:tab pos="691515" algn="l"/>
              </a:tabLst>
            </a:pPr>
            <a:r>
              <a:rPr lang="en-CA" sz="1300" spc="-5" dirty="0">
                <a:latin typeface="Trebuchet MS" panose="020B0603020202020204" pitchFamily="34" charset="0"/>
                <a:cs typeface="MS PGothic"/>
              </a:rPr>
              <a:t> </a:t>
            </a:r>
            <a:r>
              <a:rPr lang="en-CA" sz="1500" spc="15" dirty="0">
                <a:latin typeface="Trebuchet MS" panose="020B0603020202020204" pitchFamily="34" charset="0"/>
                <a:cs typeface="MS PGothic"/>
              </a:rPr>
              <a:t>▶	</a:t>
            </a:r>
            <a:r>
              <a:rPr lang="en-CA" sz="1500" spc="-5" dirty="0">
                <a:latin typeface="Trebuchet MS" panose="020B0603020202020204" pitchFamily="34" charset="0"/>
                <a:cs typeface="MS PGothic"/>
              </a:rPr>
              <a:t>Exigences :</a:t>
            </a: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3904715357"/>
              </p:ext>
            </p:extLst>
          </p:nvPr>
        </p:nvGraphicFramePr>
        <p:xfrm>
          <a:off x="1624286" y="3886857"/>
          <a:ext cx="6096000" cy="858520"/>
        </p:xfrm>
        <a:graphic>
          <a:graphicData uri="http://schemas.openxmlformats.org/drawingml/2006/table">
            <a:tbl>
              <a:tblPr firstRow="1" bandRow="1">
                <a:tableStyleId>{F5AB1C69-6EDB-4FF4-983F-18BD219EF322}</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70840">
                <a:tc>
                  <a:txBody>
                    <a:bodyPr/>
                    <a:lstStyle/>
                    <a:p>
                      <a:pPr algn="ctr"/>
                      <a:r>
                        <a:rPr lang="en-CA" sz="1500" dirty="0" err="1">
                          <a:latin typeface="Trebuchet MS" panose="020B0603020202020204" pitchFamily="34" charset="0"/>
                        </a:rPr>
                        <a:t>Niveau</a:t>
                      </a:r>
                      <a:r>
                        <a:rPr lang="en-CA" sz="1500" dirty="0">
                          <a:latin typeface="Trebuchet MS" panose="020B0603020202020204" pitchFamily="34" charset="0"/>
                        </a:rPr>
                        <a:t> 6</a:t>
                      </a:r>
                    </a:p>
                  </a:txBody>
                  <a:tcPr/>
                </a:tc>
                <a:tc>
                  <a:txBody>
                    <a:bodyPr/>
                    <a:lstStyle/>
                    <a:p>
                      <a:pPr algn="ctr"/>
                      <a:r>
                        <a:rPr lang="en-CA" sz="1500" dirty="0" err="1">
                          <a:latin typeface="Trebuchet MS" panose="020B0603020202020204" pitchFamily="34" charset="0"/>
                        </a:rPr>
                        <a:t>Niveau</a:t>
                      </a:r>
                      <a:r>
                        <a:rPr lang="en-CA" sz="1500" dirty="0">
                          <a:latin typeface="Trebuchet MS" panose="020B0603020202020204" pitchFamily="34" charset="0"/>
                        </a:rPr>
                        <a:t> 7</a:t>
                      </a:r>
                    </a:p>
                  </a:txBody>
                  <a:tcPr/>
                </a:tc>
                <a:tc>
                  <a:txBody>
                    <a:bodyPr/>
                    <a:lstStyle/>
                    <a:p>
                      <a:pPr algn="ctr"/>
                      <a:r>
                        <a:rPr lang="en-CA" sz="1500" dirty="0" err="1">
                          <a:latin typeface="Trebuchet MS" panose="020B0603020202020204" pitchFamily="34" charset="0"/>
                        </a:rPr>
                        <a:t>Niveau</a:t>
                      </a:r>
                      <a:r>
                        <a:rPr lang="en-CA" sz="1500" dirty="0">
                          <a:latin typeface="Trebuchet MS" panose="020B0603020202020204" pitchFamily="34" charset="0"/>
                        </a:rPr>
                        <a:t> 8</a:t>
                      </a:r>
                    </a:p>
                  </a:txBody>
                  <a:tcPr/>
                </a:tc>
                <a:extLst>
                  <a:ext uri="{0D108BD9-81ED-4DB2-BD59-A6C34878D82A}">
                    <a16:rowId xmlns="" xmlns:a16="http://schemas.microsoft.com/office/drawing/2014/main" val="10000"/>
                  </a:ext>
                </a:extLst>
              </a:tr>
              <a:tr h="370840">
                <a:tc>
                  <a:txBody>
                    <a:bodyPr/>
                    <a:lstStyle/>
                    <a:p>
                      <a:pPr algn="ctr"/>
                      <a:r>
                        <a:rPr lang="en-CA" sz="1300" dirty="0">
                          <a:latin typeface="Trebuchet MS" panose="020B0603020202020204" pitchFamily="34" charset="0"/>
                        </a:rPr>
                        <a:t>5 A</a:t>
                      </a:r>
                    </a:p>
                    <a:p>
                      <a:pPr algn="ctr"/>
                      <a:r>
                        <a:rPr lang="en-CA" sz="1300" dirty="0">
                          <a:latin typeface="Trebuchet MS" panose="020B0603020202020204" pitchFamily="34" charset="0"/>
                        </a:rPr>
                        <a:t>1 B</a:t>
                      </a:r>
                    </a:p>
                  </a:txBody>
                  <a:tcPr/>
                </a:tc>
                <a:tc>
                  <a:txBody>
                    <a:bodyPr/>
                    <a:lstStyle/>
                    <a:p>
                      <a:pPr algn="ctr"/>
                      <a:r>
                        <a:rPr lang="en-CA" sz="1300" dirty="0">
                          <a:latin typeface="Trebuchet MS" panose="020B0603020202020204" pitchFamily="34" charset="0"/>
                        </a:rPr>
                        <a:t>5 A</a:t>
                      </a:r>
                    </a:p>
                    <a:p>
                      <a:pPr algn="ctr"/>
                      <a:r>
                        <a:rPr lang="en-CA" sz="1300" dirty="0">
                          <a:latin typeface="Trebuchet MS" panose="020B0603020202020204" pitchFamily="34" charset="0"/>
                        </a:rPr>
                        <a:t>2 B</a:t>
                      </a:r>
                    </a:p>
                  </a:txBody>
                  <a:tcPr/>
                </a:tc>
                <a:tc>
                  <a:txBody>
                    <a:bodyPr/>
                    <a:lstStyle/>
                    <a:p>
                      <a:pPr algn="ctr"/>
                      <a:r>
                        <a:rPr lang="en-CA" sz="1300" dirty="0">
                          <a:latin typeface="Trebuchet MS" panose="020B0603020202020204" pitchFamily="34" charset="0"/>
                        </a:rPr>
                        <a:t>4 A</a:t>
                      </a:r>
                    </a:p>
                    <a:p>
                      <a:pPr algn="ctr"/>
                      <a:r>
                        <a:rPr lang="en-CA" sz="1300" dirty="0">
                          <a:latin typeface="Trebuchet MS" panose="020B0603020202020204" pitchFamily="34" charset="0"/>
                        </a:rPr>
                        <a:t>4 B</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711627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fr-CA" b="1" spc="-5" dirty="0"/>
              <a:t>Calcul de la note de départ pour les niveaux</a:t>
            </a:r>
            <a:r>
              <a:rPr lang="en-CA" b="1" spc="-5" dirty="0"/>
              <a:t> 6 à 8</a:t>
            </a:r>
            <a:endParaRPr b="1" spc="-5" dirty="0"/>
          </a:p>
        </p:txBody>
      </p:sp>
      <p:sp>
        <p:nvSpPr>
          <p:cNvPr id="4" name="object 4"/>
          <p:cNvSpPr txBox="1"/>
          <p:nvPr>
            <p:custDataLst>
              <p:tags r:id="rId3"/>
            </p:custDataLst>
          </p:nvPr>
        </p:nvSpPr>
        <p:spPr>
          <a:xfrm>
            <a:off x="365675" y="1180363"/>
            <a:ext cx="8549726" cy="1272143"/>
          </a:xfrm>
          <a:prstGeom prst="rect">
            <a:avLst/>
          </a:prstGeom>
        </p:spPr>
        <p:txBody>
          <a:bodyPr vert="horz" wrap="square" lIns="0" tIns="0" rIns="0" bIns="0" rtlCol="0">
            <a:spAutoFit/>
          </a:bodyPr>
          <a:lstStyle/>
          <a:p>
            <a:pPr marL="12700">
              <a:lnSpc>
                <a:spcPct val="100000"/>
              </a:lnSpc>
            </a:pPr>
            <a:r>
              <a:rPr lang="en-CA" sz="2100" b="1" spc="-5" dirty="0" err="1">
                <a:solidFill>
                  <a:srgbClr val="90C126"/>
                </a:solidFill>
                <a:latin typeface="Trebuchet MS" panose="020B0603020202020204" pitchFamily="34" charset="0"/>
                <a:cs typeface="Trebuchet MS"/>
              </a:rPr>
              <a:t>Éléments</a:t>
            </a:r>
            <a:r>
              <a:rPr lang="en-CA" sz="2100" b="1" spc="-5" dirty="0">
                <a:solidFill>
                  <a:srgbClr val="90C126"/>
                </a:solidFill>
                <a:latin typeface="Trebuchet MS" panose="020B0603020202020204" pitchFamily="34" charset="0"/>
                <a:cs typeface="Trebuchet MS"/>
              </a:rPr>
              <a:t> </a:t>
            </a:r>
            <a:r>
              <a:rPr lang="en-CA" sz="2100" b="1" spc="-5" dirty="0" err="1">
                <a:solidFill>
                  <a:srgbClr val="90C126"/>
                </a:solidFill>
                <a:latin typeface="Trebuchet MS" panose="020B0603020202020204" pitchFamily="34" charset="0"/>
                <a:cs typeface="Trebuchet MS"/>
              </a:rPr>
              <a:t>Interdits</a:t>
            </a:r>
            <a:r>
              <a:rPr lang="en-CA" sz="2100" b="1" spc="-5" dirty="0">
                <a:solidFill>
                  <a:srgbClr val="90C126"/>
                </a:solidFill>
                <a:latin typeface="Trebuchet MS" panose="020B0603020202020204" pitchFamily="34" charset="0"/>
                <a:cs typeface="Trebuchet MS"/>
              </a:rPr>
              <a:t> </a:t>
            </a:r>
            <a:r>
              <a:rPr lang="fr-CA" sz="2100" b="1" spc="-5" dirty="0">
                <a:solidFill>
                  <a:srgbClr val="90C126"/>
                </a:solidFill>
                <a:latin typeface="Trebuchet MS" panose="020B0603020202020204" pitchFamily="34" charset="0"/>
                <a:cs typeface="Trebuchet MS"/>
              </a:rPr>
              <a:t>quelques éléments C et tous les éléments D et E</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500" spc="15" dirty="0">
                <a:latin typeface="Trebuchet MS" panose="020B0603020202020204" pitchFamily="34" charset="0"/>
                <a:cs typeface="MS PGothic"/>
              </a:rPr>
              <a:t>▶	</a:t>
            </a:r>
            <a:r>
              <a:rPr lang="en-CA" sz="1500" spc="-5" dirty="0" err="1">
                <a:latin typeface="Trebuchet MS" panose="020B0603020202020204" pitchFamily="34" charset="0"/>
                <a:cs typeface="MS PGothic"/>
              </a:rPr>
              <a:t>Déduction</a:t>
            </a:r>
            <a:r>
              <a:rPr lang="en-CA" sz="1500" spc="-5" dirty="0">
                <a:latin typeface="Trebuchet MS" panose="020B0603020202020204" pitchFamily="34" charset="0"/>
                <a:cs typeface="MS PGothic"/>
              </a:rPr>
              <a:t> de 0.5 sur la ND pour tout </a:t>
            </a:r>
            <a:r>
              <a:rPr lang="en-CA" sz="1500" spc="-5" dirty="0" err="1">
                <a:latin typeface="Trebuchet MS" panose="020B0603020202020204" pitchFamily="34" charset="0"/>
                <a:cs typeface="MS PGothic"/>
              </a:rPr>
              <a:t>élément</a:t>
            </a:r>
            <a:r>
              <a:rPr lang="en-CA" sz="1500" spc="-5" dirty="0">
                <a:latin typeface="Trebuchet MS" panose="020B0603020202020204" pitchFamily="34" charset="0"/>
                <a:cs typeface="MS PGothic"/>
              </a:rPr>
              <a:t> </a:t>
            </a:r>
            <a:r>
              <a:rPr lang="en-CA" sz="1500" spc="-5" dirty="0" err="1" smtClean="0">
                <a:latin typeface="Trebuchet MS" panose="020B0603020202020204" pitchFamily="34" charset="0"/>
                <a:cs typeface="MS PGothic"/>
              </a:rPr>
              <a:t>interdit</a:t>
            </a:r>
            <a:r>
              <a:rPr lang="en-CA" sz="1500" spc="-5" dirty="0" smtClean="0">
                <a:latin typeface="Trebuchet MS" panose="020B0603020202020204" pitchFamily="34" charset="0"/>
                <a:cs typeface="MS PGothic"/>
              </a:rPr>
              <a:t> </a:t>
            </a:r>
            <a:r>
              <a:rPr lang="en-CA" sz="1500" spc="-5" dirty="0" err="1">
                <a:latin typeface="Trebuchet MS" panose="020B0603020202020204" pitchFamily="34" charset="0"/>
                <a:cs typeface="MS PGothic"/>
              </a:rPr>
              <a:t>effectué</a:t>
            </a:r>
            <a:r>
              <a:rPr lang="en-CA" sz="1500" spc="-5" dirty="0">
                <a:latin typeface="Trebuchet MS" panose="020B0603020202020204" pitchFamily="34" charset="0"/>
                <a:cs typeface="MS PGothic"/>
              </a:rPr>
              <a:t> dans </a:t>
            </a:r>
            <a:r>
              <a:rPr lang="en-CA" sz="1500" spc="-5" dirty="0" err="1">
                <a:latin typeface="Trebuchet MS" panose="020B0603020202020204" pitchFamily="34" charset="0"/>
                <a:cs typeface="MS PGothic"/>
              </a:rPr>
              <a:t>l’exercice</a:t>
            </a:r>
            <a:r>
              <a:rPr lang="en-CA" sz="1500" spc="-5" dirty="0">
                <a:latin typeface="Trebuchet MS" panose="020B0603020202020204" pitchFamily="34" charset="0"/>
                <a:cs typeface="MS PGothic"/>
              </a:rPr>
              <a:t>.</a:t>
            </a:r>
          </a:p>
          <a:p>
            <a:pPr marL="406400">
              <a:lnSpc>
                <a:spcPct val="100000"/>
              </a:lnSpc>
              <a:spcBef>
                <a:spcPts val="985"/>
              </a:spcBef>
              <a:tabLst>
                <a:tab pos="691515" algn="l"/>
              </a:tabLst>
            </a:pPr>
            <a:r>
              <a:rPr lang="en-CA" sz="1500" spc="15" dirty="0">
                <a:latin typeface="Trebuchet MS" panose="020B0603020202020204" pitchFamily="34" charset="0"/>
                <a:cs typeface="MS PGothic"/>
              </a:rPr>
              <a:t>▶	</a:t>
            </a:r>
            <a:r>
              <a:rPr lang="en-CA" sz="1500" spc="-5" dirty="0">
                <a:latin typeface="Trebuchet MS" panose="020B0603020202020204" pitchFamily="34" charset="0"/>
                <a:cs typeface="MS PGothic"/>
              </a:rPr>
              <a:t>Les </a:t>
            </a:r>
            <a:r>
              <a:rPr lang="en-CA" sz="1500" spc="-5" dirty="0" err="1">
                <a:latin typeface="Trebuchet MS" panose="020B0603020202020204" pitchFamily="34" charset="0"/>
                <a:cs typeface="MS PGothic"/>
              </a:rPr>
              <a:t>éléments</a:t>
            </a:r>
            <a:r>
              <a:rPr lang="en-CA" sz="1500" spc="-5" dirty="0">
                <a:latin typeface="Trebuchet MS" panose="020B0603020202020204" pitchFamily="34" charset="0"/>
                <a:cs typeface="MS PGothic"/>
              </a:rPr>
              <a:t> </a:t>
            </a:r>
            <a:r>
              <a:rPr lang="en-CA" sz="1500" spc="-5" dirty="0" err="1" smtClean="0">
                <a:latin typeface="Trebuchet MS" panose="020B0603020202020204" pitchFamily="34" charset="0"/>
                <a:cs typeface="MS PGothic"/>
              </a:rPr>
              <a:t>interdits</a:t>
            </a:r>
            <a:r>
              <a:rPr lang="en-CA" sz="1500" spc="-5" dirty="0" smtClean="0">
                <a:latin typeface="Trebuchet MS" panose="020B0603020202020204" pitchFamily="34" charset="0"/>
                <a:cs typeface="MS PGothic"/>
              </a:rPr>
              <a:t> </a:t>
            </a:r>
            <a:r>
              <a:rPr lang="en-CA" sz="1500" spc="-5" dirty="0">
                <a:latin typeface="Trebuchet MS" panose="020B0603020202020204" pitchFamily="34" charset="0"/>
                <a:cs typeface="MS PGothic"/>
              </a:rPr>
              <a:t>ne </a:t>
            </a:r>
            <a:r>
              <a:rPr lang="en-CA" sz="1500" spc="-5" dirty="0" err="1" smtClean="0">
                <a:latin typeface="Trebuchet MS" panose="020B0603020202020204" pitchFamily="34" charset="0"/>
                <a:cs typeface="MS PGothic"/>
              </a:rPr>
              <a:t>compte</a:t>
            </a:r>
            <a:r>
              <a:rPr lang="en-CA" sz="1500" spc="-5" dirty="0" smtClean="0">
                <a:latin typeface="Trebuchet MS" panose="020B0603020202020204" pitchFamily="34" charset="0"/>
                <a:cs typeface="MS PGothic"/>
              </a:rPr>
              <a:t> pas pour des parties de </a:t>
            </a:r>
            <a:r>
              <a:rPr lang="en-CA" sz="1500" spc="-5" dirty="0" err="1" smtClean="0">
                <a:latin typeface="Trebuchet MS" panose="020B0603020202020204" pitchFamily="34" charset="0"/>
                <a:cs typeface="MS PGothic"/>
              </a:rPr>
              <a:t>valeur</a:t>
            </a:r>
            <a:r>
              <a:rPr lang="en-CA" sz="1500" spc="-5" dirty="0">
                <a:latin typeface="Trebuchet MS" panose="020B0603020202020204" pitchFamily="34" charset="0"/>
                <a:cs typeface="MS PGothic"/>
              </a:rPr>
              <a:t> </a:t>
            </a:r>
            <a:r>
              <a:rPr lang="en-CA" sz="1500" spc="-5" dirty="0" smtClean="0">
                <a:latin typeface="Trebuchet MS" panose="020B0603020202020204" pitchFamily="34" charset="0"/>
                <a:cs typeface="MS PGothic"/>
              </a:rPr>
              <a:t>et </a:t>
            </a:r>
            <a:r>
              <a:rPr lang="en-CA" sz="1500" spc="-5" dirty="0">
                <a:latin typeface="Trebuchet MS" panose="020B0603020202020204" pitchFamily="34" charset="0"/>
                <a:cs typeface="MS PGothic"/>
              </a:rPr>
              <a:t>les </a:t>
            </a:r>
            <a:r>
              <a:rPr lang="en-CA" sz="1500" spc="-5" dirty="0" smtClean="0">
                <a:latin typeface="Trebuchet MS" panose="020B0603020202020204" pitchFamily="34" charset="0"/>
                <a:cs typeface="MS PGothic"/>
              </a:rPr>
              <a:t>deductions 	</a:t>
            </a:r>
            <a:r>
              <a:rPr lang="en-CA" sz="1500" spc="-5" dirty="0" err="1" smtClean="0">
                <a:latin typeface="Trebuchet MS" panose="020B0603020202020204" pitchFamily="34" charset="0"/>
                <a:cs typeface="MS PGothic"/>
              </a:rPr>
              <a:t>d’exécution</a:t>
            </a:r>
            <a:r>
              <a:rPr lang="en-CA" sz="1500" spc="-5" dirty="0" smtClean="0">
                <a:latin typeface="Trebuchet MS" panose="020B0603020202020204" pitchFamily="34" charset="0"/>
                <a:cs typeface="MS PGothic"/>
              </a:rPr>
              <a:t> </a:t>
            </a:r>
            <a:r>
              <a:rPr lang="en-CA" sz="1500" spc="-5" dirty="0" err="1">
                <a:latin typeface="Trebuchet MS" panose="020B0603020202020204" pitchFamily="34" charset="0"/>
                <a:cs typeface="MS PGothic"/>
              </a:rPr>
              <a:t>s’appliquent</a:t>
            </a:r>
            <a:endParaRPr lang="en-CA" sz="1500" spc="-5" dirty="0">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630817271"/>
              </p:ext>
            </p:extLst>
          </p:nvPr>
        </p:nvGraphicFramePr>
        <p:xfrm>
          <a:off x="152400" y="2571751"/>
          <a:ext cx="2209800" cy="1417320"/>
        </p:xfrm>
        <a:graphic>
          <a:graphicData uri="http://schemas.openxmlformats.org/drawingml/2006/table">
            <a:tbl>
              <a:tblPr>
                <a:tableStyleId>{69C7853C-536D-4A76-A0AE-DD22124D55A5}</a:tableStyleId>
              </a:tblPr>
              <a:tblGrid>
                <a:gridCol w="2209800">
                  <a:extLst>
                    <a:ext uri="{9D8B030D-6E8A-4147-A177-3AD203B41FA5}">
                      <a16:colId xmlns="" xmlns:a16="http://schemas.microsoft.com/office/drawing/2014/main" val="20000"/>
                    </a:ext>
                  </a:extLst>
                </a:gridCol>
              </a:tblGrid>
              <a:tr h="1066800">
                <a:tc>
                  <a:txBody>
                    <a:bodyPr/>
                    <a:lstStyle/>
                    <a:p>
                      <a:pPr algn="ctr"/>
                      <a:r>
                        <a:rPr lang="en-CA" sz="1500" b="1" dirty="0" err="1">
                          <a:latin typeface="Trebuchet MS" panose="020B0603020202020204" pitchFamily="34" charset="0"/>
                        </a:rPr>
                        <a:t>Niveau</a:t>
                      </a:r>
                      <a:r>
                        <a:rPr lang="en-CA" sz="1500" b="1" dirty="0">
                          <a:latin typeface="Trebuchet MS" panose="020B0603020202020204" pitchFamily="34" charset="0"/>
                        </a:rPr>
                        <a:t> 6 – </a:t>
                      </a:r>
                      <a:r>
                        <a:rPr lang="en-CA" sz="1500" b="1" baseline="0" dirty="0">
                          <a:latin typeface="Trebuchet MS" panose="020B0603020202020204" pitchFamily="34" charset="0"/>
                        </a:rPr>
                        <a:t>C </a:t>
                      </a:r>
                      <a:r>
                        <a:rPr lang="en-CA" sz="1500" b="1" baseline="0" dirty="0" err="1" smtClean="0">
                          <a:latin typeface="Trebuchet MS" panose="020B0603020202020204" pitchFamily="34" charset="0"/>
                        </a:rPr>
                        <a:t>Permis</a:t>
                      </a:r>
                      <a:endParaRPr lang="en-CA" sz="1500" b="1" baseline="0" dirty="0">
                        <a:latin typeface="Trebuchet MS" panose="020B0603020202020204" pitchFamily="34" charset="0"/>
                      </a:endParaRPr>
                    </a:p>
                    <a:p>
                      <a:pPr algn="ctr"/>
                      <a:endParaRPr lang="en-CA" sz="1300" b="1" dirty="0">
                        <a:latin typeface="Trebuchet MS" panose="020B0603020202020204" pitchFamily="34" charset="0"/>
                      </a:endParaRPr>
                    </a:p>
                    <a:p>
                      <a:pPr algn="ctr"/>
                      <a:r>
                        <a:rPr lang="en-CA" sz="1300" b="1" dirty="0">
                          <a:latin typeface="Trebuchet MS" panose="020B0603020202020204" pitchFamily="34" charset="0"/>
                        </a:rPr>
                        <a:t>BA: </a:t>
                      </a:r>
                      <a:r>
                        <a:rPr lang="en-CA" sz="1300" b="1" u="sng" dirty="0">
                          <a:latin typeface="Trebuchet MS" panose="020B0603020202020204" pitchFamily="34" charset="0"/>
                        </a:rPr>
                        <a:t>un </a:t>
                      </a:r>
                      <a:r>
                        <a:rPr lang="en-CA" sz="1300" b="0" u="none" dirty="0">
                          <a:latin typeface="Trebuchet MS" panose="020B0603020202020204" pitchFamily="34" charset="0"/>
                        </a:rPr>
                        <a:t>des </a:t>
                      </a:r>
                      <a:r>
                        <a:rPr lang="en-CA" sz="1300" b="0" u="none" dirty="0" err="1" smtClean="0">
                          <a:latin typeface="Trebuchet MS" panose="020B0603020202020204" pitchFamily="34" charset="0"/>
                        </a:rPr>
                        <a:t>éléments</a:t>
                      </a:r>
                      <a:r>
                        <a:rPr lang="en-CA" sz="1300" b="0" u="none" dirty="0" smtClean="0">
                          <a:latin typeface="Trebuchet MS" panose="020B0603020202020204" pitchFamily="34" charset="0"/>
                        </a:rPr>
                        <a:t> </a:t>
                      </a:r>
                      <a:r>
                        <a:rPr lang="en-CA" sz="1300" b="0" u="none" dirty="0" err="1" smtClean="0">
                          <a:latin typeface="Trebuchet MS" panose="020B0603020202020204" pitchFamily="34" charset="0"/>
                        </a:rPr>
                        <a:t>suivants</a:t>
                      </a:r>
                      <a:r>
                        <a:rPr lang="en-CA" sz="1300" b="0" u="none" dirty="0" smtClean="0">
                          <a:latin typeface="Trebuchet MS" panose="020B0603020202020204" pitchFamily="34" charset="0"/>
                        </a:rPr>
                        <a:t> </a:t>
                      </a:r>
                      <a:r>
                        <a:rPr lang="en-CA" sz="1300" baseline="0" dirty="0" smtClean="0">
                          <a:latin typeface="Trebuchet MS" panose="020B0603020202020204" pitchFamily="34" charset="0"/>
                        </a:rPr>
                        <a:t>:</a:t>
                      </a:r>
                      <a:endParaRPr lang="en-CA" sz="1300" baseline="0" dirty="0">
                        <a:latin typeface="Trebuchet MS" panose="020B0603020202020204" pitchFamily="34" charset="0"/>
                      </a:endParaRPr>
                    </a:p>
                    <a:p>
                      <a:pPr algn="ctr"/>
                      <a:r>
                        <a:rPr lang="en-CA" sz="1100" baseline="0" dirty="0">
                          <a:latin typeface="Trebuchet MS" panose="020B0603020202020204" pitchFamily="34" charset="0"/>
                        </a:rPr>
                        <a:t>- </a:t>
                      </a:r>
                      <a:r>
                        <a:rPr lang="en-CA" sz="1100" baseline="0" dirty="0" err="1">
                          <a:latin typeface="Trebuchet MS" panose="020B0603020202020204" pitchFamily="34" charset="0"/>
                        </a:rPr>
                        <a:t>Streuli</a:t>
                      </a:r>
                      <a:r>
                        <a:rPr lang="en-CA" sz="1100" baseline="0" dirty="0">
                          <a:latin typeface="Trebuchet MS" panose="020B0603020202020204" pitchFamily="34" charset="0"/>
                        </a:rPr>
                        <a:t> </a:t>
                      </a:r>
                      <a:r>
                        <a:rPr lang="en-CA" sz="1100" baseline="0" dirty="0" smtClean="0">
                          <a:latin typeface="Trebuchet MS" panose="020B0603020202020204" pitchFamily="34" charset="0"/>
                        </a:rPr>
                        <a:t>à </a:t>
                      </a:r>
                      <a:r>
                        <a:rPr lang="en-CA" sz="1100" baseline="0" dirty="0" err="1">
                          <a:latin typeface="Trebuchet MS" panose="020B0603020202020204" pitchFamily="34" charset="0"/>
                        </a:rPr>
                        <a:t>l’équilibre</a:t>
                      </a:r>
                      <a:endParaRPr lang="en-CA" sz="1100" baseline="0" dirty="0">
                        <a:latin typeface="Trebuchet MS" panose="020B0603020202020204" pitchFamily="34" charset="0"/>
                      </a:endParaRPr>
                    </a:p>
                    <a:p>
                      <a:pPr algn="ctr"/>
                      <a:r>
                        <a:rPr lang="en-CA" sz="1100" dirty="0">
                          <a:latin typeface="Trebuchet MS" panose="020B0603020202020204" pitchFamily="34" charset="0"/>
                        </a:rPr>
                        <a:t>- </a:t>
                      </a:r>
                      <a:r>
                        <a:rPr lang="en-CA" sz="1100" dirty="0" err="1">
                          <a:latin typeface="Trebuchet MS" panose="020B0603020202020204" pitchFamily="34" charset="0"/>
                        </a:rPr>
                        <a:t>Stalder</a:t>
                      </a:r>
                      <a:r>
                        <a:rPr lang="en-CA" sz="1100" dirty="0">
                          <a:latin typeface="Trebuchet MS" panose="020B0603020202020204" pitchFamily="34" charset="0"/>
                        </a:rPr>
                        <a:t> à </a:t>
                      </a:r>
                      <a:r>
                        <a:rPr lang="en-CA" sz="1100" dirty="0" err="1">
                          <a:latin typeface="Trebuchet MS" panose="020B0603020202020204" pitchFamily="34" charset="0"/>
                        </a:rPr>
                        <a:t>l’équilibre</a:t>
                      </a:r>
                      <a:endParaRPr lang="en-CA" sz="1100" dirty="0">
                        <a:latin typeface="Trebuchet MS" panose="020B0603020202020204" pitchFamily="34" charset="0"/>
                      </a:endParaRPr>
                    </a:p>
                    <a:p>
                      <a:pPr algn="ctr"/>
                      <a:r>
                        <a:rPr lang="en-CA" sz="1100" dirty="0">
                          <a:latin typeface="Trebuchet MS" panose="020B0603020202020204" pitchFamily="34" charset="0"/>
                        </a:rPr>
                        <a:t>- </a:t>
                      </a:r>
                      <a:r>
                        <a:rPr lang="en-CA" sz="1100" dirty="0" err="1" smtClean="0">
                          <a:latin typeface="Trebuchet MS" panose="020B0603020202020204" pitchFamily="34" charset="0"/>
                        </a:rPr>
                        <a:t>Pieds</a:t>
                      </a:r>
                      <a:r>
                        <a:rPr lang="en-CA" sz="1100" dirty="0" smtClean="0">
                          <a:latin typeface="Trebuchet MS" panose="020B0603020202020204" pitchFamily="34" charset="0"/>
                        </a:rPr>
                        <a:t>-mains </a:t>
                      </a:r>
                      <a:r>
                        <a:rPr lang="en-CA" sz="1100" dirty="0">
                          <a:latin typeface="Trebuchet MS" panose="020B0603020202020204" pitchFamily="34" charset="0"/>
                        </a:rPr>
                        <a:t>à</a:t>
                      </a:r>
                      <a:r>
                        <a:rPr lang="en-CA" sz="1100" dirty="0" smtClean="0">
                          <a:latin typeface="Trebuchet MS" panose="020B0603020202020204" pitchFamily="34" charset="0"/>
                        </a:rPr>
                        <a:t> </a:t>
                      </a:r>
                      <a:r>
                        <a:rPr lang="en-CA" sz="1100" dirty="0" err="1">
                          <a:latin typeface="Trebuchet MS" panose="020B0603020202020204" pitchFamily="34" charset="0"/>
                        </a:rPr>
                        <a:t>l’équilibre</a:t>
                      </a:r>
                      <a:endParaRPr lang="en-CA" sz="14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2238077227"/>
              </p:ext>
            </p:extLst>
          </p:nvPr>
        </p:nvGraphicFramePr>
        <p:xfrm>
          <a:off x="2514600" y="2561665"/>
          <a:ext cx="3124199" cy="1981200"/>
        </p:xfrm>
        <a:graphic>
          <a:graphicData uri="http://schemas.openxmlformats.org/drawingml/2006/table">
            <a:tbl>
              <a:tblPr>
                <a:tableStyleId>{69C7853C-536D-4A76-A0AE-DD22124D55A5}</a:tableStyleId>
              </a:tblPr>
              <a:tblGrid>
                <a:gridCol w="3124199">
                  <a:extLst>
                    <a:ext uri="{9D8B030D-6E8A-4147-A177-3AD203B41FA5}">
                      <a16:colId xmlns="" xmlns:a16="http://schemas.microsoft.com/office/drawing/2014/main" val="20000"/>
                    </a:ext>
                  </a:extLst>
                </a:gridCol>
              </a:tblGrid>
              <a:tr h="1600200">
                <a:tc>
                  <a:txBody>
                    <a:bodyPr/>
                    <a:lstStyle/>
                    <a:p>
                      <a:pPr algn="ctr"/>
                      <a:r>
                        <a:rPr lang="en-CA" sz="1500" b="1" dirty="0" err="1">
                          <a:latin typeface="Trebuchet MS" panose="020B0603020202020204" pitchFamily="34" charset="0"/>
                        </a:rPr>
                        <a:t>Niveau</a:t>
                      </a:r>
                      <a:r>
                        <a:rPr lang="en-CA" sz="1500" b="1" dirty="0">
                          <a:latin typeface="Trebuchet MS" panose="020B0603020202020204" pitchFamily="34" charset="0"/>
                        </a:rPr>
                        <a:t> 7 – </a:t>
                      </a:r>
                      <a:r>
                        <a:rPr lang="en-CA" sz="1500" b="1" baseline="0" dirty="0">
                          <a:latin typeface="Trebuchet MS" panose="020B0603020202020204" pitchFamily="34" charset="0"/>
                        </a:rPr>
                        <a:t>C </a:t>
                      </a:r>
                      <a:r>
                        <a:rPr lang="en-CA" sz="1500" b="1" baseline="0" dirty="0" err="1" smtClean="0">
                          <a:latin typeface="Trebuchet MS" panose="020B0603020202020204" pitchFamily="34" charset="0"/>
                        </a:rPr>
                        <a:t>Permis</a:t>
                      </a:r>
                      <a:endParaRPr lang="en-CA" sz="1500" b="1" baseline="0" dirty="0">
                        <a:latin typeface="Trebuchet MS" panose="020B0603020202020204" pitchFamily="34" charset="0"/>
                      </a:endParaRPr>
                    </a:p>
                    <a:p>
                      <a:pPr algn="ctr"/>
                      <a:endParaRPr lang="en-CA" sz="1300" b="1" dirty="0">
                        <a:latin typeface="Trebuchet MS" panose="020B0603020202020204" pitchFamily="34" charset="0"/>
                      </a:endParaRPr>
                    </a:p>
                    <a:p>
                      <a:pPr algn="ctr"/>
                      <a:r>
                        <a:rPr lang="en-CA" sz="1300" b="1" dirty="0">
                          <a:latin typeface="Trebuchet MS" panose="020B0603020202020204" pitchFamily="34" charset="0"/>
                        </a:rPr>
                        <a:t>BA: </a:t>
                      </a:r>
                      <a:r>
                        <a:rPr lang="en-CA" sz="1300" u="sng" baseline="0" dirty="0" err="1">
                          <a:latin typeface="Trebuchet MS" panose="020B0603020202020204" pitchFamily="34" charset="0"/>
                        </a:rPr>
                        <a:t>n’importe</a:t>
                      </a:r>
                      <a:r>
                        <a:rPr lang="en-CA" sz="1300" u="sng" baseline="0" dirty="0">
                          <a:latin typeface="Trebuchet MS" panose="020B0603020202020204" pitchFamily="34" charset="0"/>
                        </a:rPr>
                        <a:t> </a:t>
                      </a:r>
                      <a:r>
                        <a:rPr lang="en-CA" sz="1300" u="sng" baseline="0" dirty="0" err="1">
                          <a:latin typeface="Trebuchet MS" panose="020B0603020202020204" pitchFamily="34" charset="0"/>
                        </a:rPr>
                        <a:t>quel</a:t>
                      </a:r>
                      <a:r>
                        <a:rPr lang="en-CA" sz="1300" u="sng" baseline="0" dirty="0">
                          <a:latin typeface="Trebuchet MS" panose="020B0603020202020204" pitchFamily="34" charset="0"/>
                        </a:rPr>
                        <a:t> des </a:t>
                      </a:r>
                      <a:r>
                        <a:rPr lang="en-CA" sz="1300" u="sng" baseline="0" dirty="0" err="1">
                          <a:latin typeface="Trebuchet MS" panose="020B0603020202020204" pitchFamily="34" charset="0"/>
                        </a:rPr>
                        <a:t>éléments</a:t>
                      </a:r>
                      <a:r>
                        <a:rPr lang="en-CA" sz="1300" u="sng" baseline="0" dirty="0">
                          <a:latin typeface="Trebuchet MS" panose="020B0603020202020204" pitchFamily="34" charset="0"/>
                        </a:rPr>
                        <a:t> </a:t>
                      </a:r>
                      <a:r>
                        <a:rPr lang="en-CA" sz="1300" u="sng" baseline="0" dirty="0" err="1" smtClean="0">
                          <a:latin typeface="Trebuchet MS" panose="020B0603020202020204" pitchFamily="34" charset="0"/>
                        </a:rPr>
                        <a:t>suivants</a:t>
                      </a:r>
                      <a:r>
                        <a:rPr lang="en-CA" sz="1300" u="sng" baseline="0" dirty="0" smtClean="0">
                          <a:latin typeface="Trebuchet MS" panose="020B0603020202020204" pitchFamily="34" charset="0"/>
                        </a:rPr>
                        <a:t> : </a:t>
                      </a:r>
                      <a:endParaRPr lang="en-CA" sz="1300" u="sng" baseline="0" dirty="0">
                        <a:latin typeface="Trebuchet MS" panose="020B0603020202020204" pitchFamily="34" charset="0"/>
                      </a:endParaRPr>
                    </a:p>
                    <a:p>
                      <a:pPr algn="ctr"/>
                      <a:r>
                        <a:rPr lang="en-CA" sz="1100" baseline="0" dirty="0">
                          <a:latin typeface="Trebuchet MS" panose="020B0603020202020204" pitchFamily="34" charset="0"/>
                        </a:rPr>
                        <a:t>- </a:t>
                      </a:r>
                      <a:r>
                        <a:rPr lang="en-CA" sz="1100" baseline="0" dirty="0" err="1">
                          <a:latin typeface="Trebuchet MS" panose="020B0603020202020204" pitchFamily="34" charset="0"/>
                        </a:rPr>
                        <a:t>Équilibre</a:t>
                      </a:r>
                      <a:r>
                        <a:rPr lang="en-CA" sz="1100" baseline="0" dirty="0">
                          <a:latin typeface="Trebuchet MS" panose="020B0603020202020204" pitchFamily="34" charset="0"/>
                        </a:rPr>
                        <a:t> ½ tour</a:t>
                      </a:r>
                    </a:p>
                    <a:p>
                      <a:pPr marL="171450" indent="-171450" algn="ctr">
                        <a:buFontTx/>
                        <a:buChar char="-"/>
                      </a:pPr>
                      <a:r>
                        <a:rPr lang="en-CA" sz="1100" baseline="0" dirty="0" err="1">
                          <a:latin typeface="Trebuchet MS" panose="020B0603020202020204" pitchFamily="34" charset="0"/>
                        </a:rPr>
                        <a:t>Streuli</a:t>
                      </a:r>
                      <a:r>
                        <a:rPr lang="en-CA" sz="1100" baseline="0" dirty="0">
                          <a:latin typeface="Trebuchet MS" panose="020B0603020202020204" pitchFamily="34" charset="0"/>
                        </a:rPr>
                        <a:t> a </a:t>
                      </a:r>
                      <a:r>
                        <a:rPr lang="en-CA" sz="1100" baseline="0" dirty="0" err="1">
                          <a:latin typeface="Trebuchet MS" panose="020B0603020202020204" pitchFamily="34" charset="0"/>
                        </a:rPr>
                        <a:t>l’équilibre</a:t>
                      </a:r>
                      <a:r>
                        <a:rPr lang="en-CA" sz="1100" baseline="0" dirty="0">
                          <a:latin typeface="Trebuchet MS" panose="020B0603020202020204" pitchFamily="34" charset="0"/>
                        </a:rPr>
                        <a:t>, </a:t>
                      </a:r>
                      <a:r>
                        <a:rPr lang="en-CA" sz="1100" baseline="0" dirty="0" err="1">
                          <a:latin typeface="Trebuchet MS" panose="020B0603020202020204" pitchFamily="34" charset="0"/>
                        </a:rPr>
                        <a:t>aussi</a:t>
                      </a:r>
                      <a:r>
                        <a:rPr lang="en-CA" sz="1100" baseline="0" dirty="0">
                          <a:latin typeface="Trebuchet MS" panose="020B0603020202020204" pitchFamily="34" charset="0"/>
                        </a:rPr>
                        <a:t> avec ½ tour</a:t>
                      </a:r>
                    </a:p>
                    <a:p>
                      <a:pPr marL="171450" indent="-171450" algn="ctr">
                        <a:buFontTx/>
                        <a:buChar char="-"/>
                      </a:pPr>
                      <a:r>
                        <a:rPr lang="en-CA" sz="1100" dirty="0">
                          <a:latin typeface="Trebuchet MS" panose="020B0603020202020204" pitchFamily="34" charset="0"/>
                        </a:rPr>
                        <a:t>- </a:t>
                      </a:r>
                      <a:r>
                        <a:rPr lang="en-CA" sz="1100" dirty="0" err="1">
                          <a:latin typeface="Trebuchet MS" panose="020B0603020202020204" pitchFamily="34" charset="0"/>
                        </a:rPr>
                        <a:t>Stalder</a:t>
                      </a:r>
                      <a:r>
                        <a:rPr lang="en-CA" sz="1100" dirty="0">
                          <a:latin typeface="Trebuchet MS" panose="020B0603020202020204" pitchFamily="34" charset="0"/>
                        </a:rPr>
                        <a:t> à </a:t>
                      </a:r>
                      <a:r>
                        <a:rPr lang="en-CA" sz="1100" dirty="0" err="1">
                          <a:latin typeface="Trebuchet MS" panose="020B0603020202020204" pitchFamily="34" charset="0"/>
                        </a:rPr>
                        <a:t>l’équilibre</a:t>
                      </a:r>
                      <a:r>
                        <a:rPr lang="en-CA" sz="1100" dirty="0">
                          <a:latin typeface="Trebuchet MS" panose="020B0603020202020204" pitchFamily="34" charset="0"/>
                        </a:rPr>
                        <a:t>,</a:t>
                      </a:r>
                      <a:r>
                        <a:rPr lang="en-CA" sz="1100" baseline="0" dirty="0">
                          <a:latin typeface="Trebuchet MS" panose="020B0603020202020204" pitchFamily="34" charset="0"/>
                        </a:rPr>
                        <a:t> </a:t>
                      </a:r>
                      <a:r>
                        <a:rPr lang="en-CA" sz="1100" baseline="0" dirty="0" err="1">
                          <a:latin typeface="Trebuchet MS" panose="020B0603020202020204" pitchFamily="34" charset="0"/>
                        </a:rPr>
                        <a:t>aussi</a:t>
                      </a:r>
                      <a:r>
                        <a:rPr lang="en-CA" sz="1100" baseline="0" dirty="0">
                          <a:latin typeface="Trebuchet MS" panose="020B0603020202020204" pitchFamily="34" charset="0"/>
                        </a:rPr>
                        <a:t> avec ½ tour</a:t>
                      </a:r>
                    </a:p>
                    <a:p>
                      <a:pPr marL="171450" indent="-171450" algn="ctr">
                        <a:buFontTx/>
                        <a:buChar char="-"/>
                      </a:pPr>
                      <a:r>
                        <a:rPr lang="en-CA" sz="1100" dirty="0" err="1" smtClean="0">
                          <a:latin typeface="Trebuchet MS" panose="020B0603020202020204" pitchFamily="34" charset="0"/>
                        </a:rPr>
                        <a:t>Pieds</a:t>
                      </a:r>
                      <a:r>
                        <a:rPr lang="en-CA" sz="1100" dirty="0" smtClean="0">
                          <a:latin typeface="Trebuchet MS" panose="020B0603020202020204" pitchFamily="34" charset="0"/>
                        </a:rPr>
                        <a:t>-mains </a:t>
                      </a:r>
                      <a:r>
                        <a:rPr lang="en-CA" sz="1100" dirty="0">
                          <a:latin typeface="Trebuchet MS" panose="020B0603020202020204" pitchFamily="34" charset="0"/>
                        </a:rPr>
                        <a:t>à</a:t>
                      </a:r>
                      <a:r>
                        <a:rPr lang="en-CA" sz="1100" dirty="0" smtClean="0">
                          <a:latin typeface="Trebuchet MS" panose="020B0603020202020204" pitchFamily="34" charset="0"/>
                        </a:rPr>
                        <a:t> </a:t>
                      </a:r>
                      <a:r>
                        <a:rPr lang="en-CA" sz="1100" dirty="0" err="1">
                          <a:latin typeface="Trebuchet MS" panose="020B0603020202020204" pitchFamily="34" charset="0"/>
                        </a:rPr>
                        <a:t>l’équilibre</a:t>
                      </a:r>
                      <a:r>
                        <a:rPr lang="en-CA" sz="1100" baseline="0" dirty="0">
                          <a:latin typeface="Trebuchet MS" panose="020B0603020202020204" pitchFamily="34" charset="0"/>
                        </a:rPr>
                        <a:t>, </a:t>
                      </a:r>
                      <a:r>
                        <a:rPr lang="en-CA" sz="1100" baseline="0" dirty="0" err="1">
                          <a:latin typeface="Trebuchet MS" panose="020B0603020202020204" pitchFamily="34" charset="0"/>
                        </a:rPr>
                        <a:t>aussi</a:t>
                      </a:r>
                      <a:r>
                        <a:rPr lang="en-CA" sz="1100" baseline="0" dirty="0">
                          <a:latin typeface="Trebuchet MS" panose="020B0603020202020204" pitchFamily="34" charset="0"/>
                        </a:rPr>
                        <a:t> avec ½ tour</a:t>
                      </a:r>
                    </a:p>
                    <a:p>
                      <a:pPr algn="ctr"/>
                      <a:endParaRPr lang="en-CA" sz="1300" dirty="0">
                        <a:latin typeface="Trebuchet MS" panose="020B0603020202020204" pitchFamily="34" charset="0"/>
                      </a:endParaRPr>
                    </a:p>
                    <a:p>
                      <a:pPr algn="ctr"/>
                      <a:r>
                        <a:rPr lang="en-CA" sz="1300" b="1" dirty="0" err="1">
                          <a:latin typeface="Trebuchet MS" panose="020B0603020202020204" pitchFamily="34" charset="0"/>
                        </a:rPr>
                        <a:t>Poutre</a:t>
                      </a:r>
                      <a:r>
                        <a:rPr lang="en-CA" sz="1300" b="1" dirty="0">
                          <a:latin typeface="Trebuchet MS" panose="020B0603020202020204" pitchFamily="34" charset="0"/>
                        </a:rPr>
                        <a:t>/Sol: </a:t>
                      </a:r>
                      <a:r>
                        <a:rPr lang="en-CA" sz="1300" b="1" u="sng" dirty="0">
                          <a:latin typeface="Trebuchet MS" panose="020B0603020202020204" pitchFamily="34" charset="0"/>
                        </a:rPr>
                        <a:t>un</a:t>
                      </a:r>
                      <a:r>
                        <a:rPr lang="en-CA" sz="1300" dirty="0">
                          <a:latin typeface="Trebuchet MS" panose="020B0603020202020204" pitchFamily="34" charset="0"/>
                        </a:rPr>
                        <a:t> </a:t>
                      </a:r>
                      <a:r>
                        <a:rPr lang="en-CA" sz="1300" dirty="0" err="1" smtClean="0">
                          <a:latin typeface="Trebuchet MS" panose="020B0603020202020204" pitchFamily="34" charset="0"/>
                        </a:rPr>
                        <a:t>élément</a:t>
                      </a:r>
                      <a:r>
                        <a:rPr lang="en-CA" sz="1300" dirty="0" smtClean="0">
                          <a:latin typeface="Trebuchet MS" panose="020B0603020202020204" pitchFamily="34" charset="0"/>
                        </a:rPr>
                        <a:t> </a:t>
                      </a:r>
                      <a:r>
                        <a:rPr lang="en-CA" sz="1300" dirty="0" err="1" smtClean="0">
                          <a:latin typeface="Trebuchet MS" panose="020B0603020202020204" pitchFamily="34" charset="0"/>
                        </a:rPr>
                        <a:t>gymnique</a:t>
                      </a:r>
                      <a:r>
                        <a:rPr lang="en-CA" sz="1300" baseline="0" dirty="0" smtClean="0">
                          <a:latin typeface="Trebuchet MS" panose="020B0603020202020204" pitchFamily="34" charset="0"/>
                        </a:rPr>
                        <a:t> </a:t>
                      </a:r>
                      <a:r>
                        <a:rPr lang="en-CA" sz="1300" dirty="0" smtClean="0">
                          <a:latin typeface="Trebuchet MS" panose="020B0603020202020204" pitchFamily="34" charset="0"/>
                        </a:rPr>
                        <a:t>C</a:t>
                      </a: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3412326268"/>
              </p:ext>
            </p:extLst>
          </p:nvPr>
        </p:nvGraphicFramePr>
        <p:xfrm>
          <a:off x="5791199" y="2278438"/>
          <a:ext cx="3124201" cy="2773680"/>
        </p:xfrm>
        <a:graphic>
          <a:graphicData uri="http://schemas.openxmlformats.org/drawingml/2006/table">
            <a:tbl>
              <a:tblPr>
                <a:tableStyleId>{69C7853C-536D-4A76-A0AE-DD22124D55A5}</a:tableStyleId>
              </a:tblPr>
              <a:tblGrid>
                <a:gridCol w="3124201">
                  <a:extLst>
                    <a:ext uri="{9D8B030D-6E8A-4147-A177-3AD203B41FA5}">
                      <a16:colId xmlns="" xmlns:a16="http://schemas.microsoft.com/office/drawing/2014/main" val="20000"/>
                    </a:ext>
                  </a:extLst>
                </a:gridCol>
              </a:tblGrid>
              <a:tr h="2092717">
                <a:tc>
                  <a:txBody>
                    <a:bodyPr/>
                    <a:lstStyle/>
                    <a:p>
                      <a:pPr algn="ctr"/>
                      <a:r>
                        <a:rPr lang="en-CA" sz="1500" b="1" dirty="0" err="1">
                          <a:latin typeface="Trebuchet MS" panose="020B0603020202020204" pitchFamily="34" charset="0"/>
                        </a:rPr>
                        <a:t>Niveau</a:t>
                      </a:r>
                      <a:r>
                        <a:rPr lang="en-CA" sz="1500" b="1" dirty="0">
                          <a:latin typeface="Trebuchet MS" panose="020B0603020202020204" pitchFamily="34" charset="0"/>
                        </a:rPr>
                        <a:t> 8 – </a:t>
                      </a:r>
                      <a:r>
                        <a:rPr lang="en-CA" sz="1500" b="1" baseline="0" dirty="0">
                          <a:latin typeface="Trebuchet MS" panose="020B0603020202020204" pitchFamily="34" charset="0"/>
                        </a:rPr>
                        <a:t>C </a:t>
                      </a:r>
                      <a:r>
                        <a:rPr lang="en-CA" sz="1500" b="1" baseline="0" dirty="0" err="1" smtClean="0">
                          <a:latin typeface="Trebuchet MS" panose="020B0603020202020204" pitchFamily="34" charset="0"/>
                        </a:rPr>
                        <a:t>Permis</a:t>
                      </a:r>
                      <a:endParaRPr lang="en-CA" sz="1500" b="1" baseline="0" dirty="0">
                        <a:latin typeface="Trebuchet MS" panose="020B0603020202020204" pitchFamily="34" charset="0"/>
                      </a:endParaRPr>
                    </a:p>
                    <a:p>
                      <a:pPr algn="ctr"/>
                      <a:endParaRPr lang="en-CA" sz="1300" b="1" dirty="0">
                        <a:latin typeface="Trebuchet MS" panose="020B0603020202020204" pitchFamily="34" charset="0"/>
                      </a:endParaRPr>
                    </a:p>
                    <a:p>
                      <a:pPr algn="ctr"/>
                      <a:r>
                        <a:rPr lang="en-CA" sz="1300" b="1" dirty="0">
                          <a:latin typeface="Trebuchet MS" panose="020B0603020202020204" pitchFamily="34" charset="0"/>
                        </a:rPr>
                        <a:t>BA: </a:t>
                      </a:r>
                      <a:r>
                        <a:rPr lang="en-CA" sz="1300" u="sng" baseline="0" dirty="0" err="1">
                          <a:latin typeface="Trebuchet MS" panose="020B0603020202020204" pitchFamily="34" charset="0"/>
                        </a:rPr>
                        <a:t>n’importe</a:t>
                      </a:r>
                      <a:r>
                        <a:rPr lang="en-CA" sz="1300" u="sng" baseline="0" dirty="0">
                          <a:latin typeface="Trebuchet MS" panose="020B0603020202020204" pitchFamily="34" charset="0"/>
                        </a:rPr>
                        <a:t> </a:t>
                      </a:r>
                      <a:r>
                        <a:rPr lang="en-CA" sz="1300" u="sng" baseline="0" dirty="0" err="1">
                          <a:latin typeface="Trebuchet MS" panose="020B0603020202020204" pitchFamily="34" charset="0"/>
                        </a:rPr>
                        <a:t>quel</a:t>
                      </a:r>
                      <a:r>
                        <a:rPr lang="en-CA" sz="1300" u="sng" baseline="0" dirty="0">
                          <a:latin typeface="Trebuchet MS" panose="020B0603020202020204" pitchFamily="34" charset="0"/>
                        </a:rPr>
                        <a:t> des </a:t>
                      </a:r>
                      <a:r>
                        <a:rPr lang="en-CA" sz="1300" u="sng" baseline="0" dirty="0" err="1">
                          <a:latin typeface="Trebuchet MS" panose="020B0603020202020204" pitchFamily="34" charset="0"/>
                        </a:rPr>
                        <a:t>éléments</a:t>
                      </a:r>
                      <a:r>
                        <a:rPr lang="en-CA" sz="1300" u="sng" baseline="0" dirty="0">
                          <a:latin typeface="Trebuchet MS" panose="020B0603020202020204" pitchFamily="34" charset="0"/>
                        </a:rPr>
                        <a:t> </a:t>
                      </a:r>
                      <a:r>
                        <a:rPr lang="en-CA" sz="1300" u="sng" baseline="0" dirty="0" err="1" smtClean="0">
                          <a:latin typeface="Trebuchet MS" panose="020B0603020202020204" pitchFamily="34" charset="0"/>
                        </a:rPr>
                        <a:t>suivants</a:t>
                      </a:r>
                      <a:r>
                        <a:rPr lang="en-CA" sz="1300" u="sng" baseline="0" dirty="0" smtClean="0">
                          <a:latin typeface="Trebuchet MS" panose="020B0603020202020204" pitchFamily="34" charset="0"/>
                        </a:rPr>
                        <a:t> : </a:t>
                      </a:r>
                      <a:endParaRPr lang="en-CA" sz="1300" u="sng" baseline="0" dirty="0">
                        <a:latin typeface="Trebuchet MS" panose="020B0603020202020204" pitchFamily="34" charset="0"/>
                      </a:endParaRPr>
                    </a:p>
                    <a:p>
                      <a:pPr algn="ctr"/>
                      <a:r>
                        <a:rPr lang="en-CA" sz="1100" baseline="0" dirty="0">
                          <a:latin typeface="Trebuchet MS" panose="020B0603020202020204" pitchFamily="34" charset="0"/>
                        </a:rPr>
                        <a:t>- </a:t>
                      </a:r>
                      <a:r>
                        <a:rPr lang="en-CA" sz="1100" baseline="0" dirty="0" err="1">
                          <a:latin typeface="Trebuchet MS" panose="020B0603020202020204" pitchFamily="34" charset="0"/>
                        </a:rPr>
                        <a:t>Équilibre</a:t>
                      </a:r>
                      <a:r>
                        <a:rPr lang="en-CA" sz="1100" baseline="0" dirty="0">
                          <a:latin typeface="Trebuchet MS" panose="020B0603020202020204" pitchFamily="34" charset="0"/>
                        </a:rPr>
                        <a:t> ½ tour</a:t>
                      </a:r>
                    </a:p>
                    <a:p>
                      <a:pPr marL="0" indent="0" algn="ctr">
                        <a:buFontTx/>
                        <a:buNone/>
                      </a:pPr>
                      <a:r>
                        <a:rPr lang="en-CA" sz="1100" baseline="0" dirty="0">
                          <a:latin typeface="Trebuchet MS" panose="020B0603020202020204" pitchFamily="34" charset="0"/>
                        </a:rPr>
                        <a:t>- </a:t>
                      </a:r>
                      <a:r>
                        <a:rPr lang="en-CA" sz="1100" baseline="0" dirty="0" err="1">
                          <a:latin typeface="Trebuchet MS" panose="020B0603020202020204" pitchFamily="34" charset="0"/>
                        </a:rPr>
                        <a:t>Streuli</a:t>
                      </a:r>
                      <a:r>
                        <a:rPr lang="en-CA" sz="1100" baseline="0" dirty="0">
                          <a:latin typeface="Trebuchet MS" panose="020B0603020202020204" pitchFamily="34" charset="0"/>
                        </a:rPr>
                        <a:t> </a:t>
                      </a:r>
                      <a:r>
                        <a:rPr lang="en-CA" sz="1100" baseline="0" dirty="0" smtClean="0">
                          <a:latin typeface="Trebuchet MS" panose="020B0603020202020204" pitchFamily="34" charset="0"/>
                        </a:rPr>
                        <a:t>à </a:t>
                      </a:r>
                      <a:r>
                        <a:rPr lang="en-CA" sz="1100" baseline="0" dirty="0" err="1">
                          <a:latin typeface="Trebuchet MS" panose="020B0603020202020204" pitchFamily="34" charset="0"/>
                        </a:rPr>
                        <a:t>l’équilibre</a:t>
                      </a:r>
                      <a:r>
                        <a:rPr lang="en-CA" sz="1100" baseline="0" dirty="0">
                          <a:latin typeface="Trebuchet MS" panose="020B0603020202020204" pitchFamily="34" charset="0"/>
                        </a:rPr>
                        <a:t>, </a:t>
                      </a:r>
                      <a:r>
                        <a:rPr lang="en-CA" sz="1100" baseline="0" dirty="0" err="1">
                          <a:latin typeface="Trebuchet MS" panose="020B0603020202020204" pitchFamily="34" charset="0"/>
                        </a:rPr>
                        <a:t>aussi</a:t>
                      </a:r>
                      <a:r>
                        <a:rPr lang="en-CA" sz="1100" baseline="0" dirty="0">
                          <a:latin typeface="Trebuchet MS" panose="020B0603020202020204" pitchFamily="34" charset="0"/>
                        </a:rPr>
                        <a:t> avec ½ tour</a:t>
                      </a:r>
                    </a:p>
                    <a:p>
                      <a:pPr marL="0" indent="0" algn="ctr">
                        <a:buFontTx/>
                        <a:buNone/>
                      </a:pPr>
                      <a:r>
                        <a:rPr lang="en-CA" sz="1100" dirty="0">
                          <a:latin typeface="Trebuchet MS" panose="020B0603020202020204" pitchFamily="34" charset="0"/>
                        </a:rPr>
                        <a:t>- </a:t>
                      </a:r>
                      <a:r>
                        <a:rPr lang="en-CA" sz="1100" dirty="0" err="1">
                          <a:latin typeface="Trebuchet MS" panose="020B0603020202020204" pitchFamily="34" charset="0"/>
                        </a:rPr>
                        <a:t>Stalder</a:t>
                      </a:r>
                      <a:r>
                        <a:rPr lang="en-CA" sz="1100" dirty="0">
                          <a:latin typeface="Trebuchet MS" panose="020B0603020202020204" pitchFamily="34" charset="0"/>
                        </a:rPr>
                        <a:t> à </a:t>
                      </a:r>
                      <a:r>
                        <a:rPr lang="en-CA" sz="1100" dirty="0" err="1">
                          <a:latin typeface="Trebuchet MS" panose="020B0603020202020204" pitchFamily="34" charset="0"/>
                        </a:rPr>
                        <a:t>l’équilibre</a:t>
                      </a:r>
                      <a:r>
                        <a:rPr lang="en-CA" sz="1100" dirty="0">
                          <a:latin typeface="Trebuchet MS" panose="020B0603020202020204" pitchFamily="34" charset="0"/>
                        </a:rPr>
                        <a:t>,</a:t>
                      </a:r>
                      <a:r>
                        <a:rPr lang="en-CA" sz="1100" baseline="0" dirty="0">
                          <a:latin typeface="Trebuchet MS" panose="020B0603020202020204" pitchFamily="34" charset="0"/>
                        </a:rPr>
                        <a:t> </a:t>
                      </a:r>
                      <a:r>
                        <a:rPr lang="en-CA" sz="1100" baseline="0" dirty="0" err="1">
                          <a:latin typeface="Trebuchet MS" panose="020B0603020202020204" pitchFamily="34" charset="0"/>
                        </a:rPr>
                        <a:t>aussi</a:t>
                      </a:r>
                      <a:r>
                        <a:rPr lang="en-CA" sz="1100" baseline="0" dirty="0">
                          <a:latin typeface="Trebuchet MS" panose="020B0603020202020204" pitchFamily="34" charset="0"/>
                        </a:rPr>
                        <a:t> avec ½ tour</a:t>
                      </a:r>
                    </a:p>
                    <a:p>
                      <a:pPr marL="0" indent="0" algn="ctr">
                        <a:buFontTx/>
                        <a:buNone/>
                      </a:pPr>
                      <a:r>
                        <a:rPr lang="en-CA" sz="1100" dirty="0">
                          <a:latin typeface="Trebuchet MS" panose="020B0603020202020204" pitchFamily="34" charset="0"/>
                        </a:rPr>
                        <a:t>- </a:t>
                      </a:r>
                      <a:r>
                        <a:rPr lang="en-CA" sz="1100" dirty="0" smtClean="0">
                          <a:latin typeface="Trebuchet MS" panose="020B0603020202020204" pitchFamily="34" charset="0"/>
                        </a:rPr>
                        <a:t>Pied-mains </a:t>
                      </a:r>
                      <a:r>
                        <a:rPr lang="en-CA" sz="1100" dirty="0">
                          <a:latin typeface="Trebuchet MS" panose="020B0603020202020204" pitchFamily="34" charset="0"/>
                        </a:rPr>
                        <a:t>à</a:t>
                      </a:r>
                      <a:r>
                        <a:rPr lang="en-CA" sz="1100" dirty="0" smtClean="0">
                          <a:latin typeface="Trebuchet MS" panose="020B0603020202020204" pitchFamily="34" charset="0"/>
                        </a:rPr>
                        <a:t> </a:t>
                      </a:r>
                      <a:r>
                        <a:rPr lang="en-CA" sz="1100" dirty="0" err="1">
                          <a:latin typeface="Trebuchet MS" panose="020B0603020202020204" pitchFamily="34" charset="0"/>
                        </a:rPr>
                        <a:t>l’équilibre</a:t>
                      </a:r>
                      <a:r>
                        <a:rPr lang="en-CA" sz="1100" baseline="0" dirty="0">
                          <a:latin typeface="Trebuchet MS" panose="020B0603020202020204" pitchFamily="34" charset="0"/>
                        </a:rPr>
                        <a:t>, </a:t>
                      </a:r>
                      <a:r>
                        <a:rPr lang="en-CA" sz="1100" baseline="0" dirty="0" err="1">
                          <a:latin typeface="Trebuchet MS" panose="020B0603020202020204" pitchFamily="34" charset="0"/>
                        </a:rPr>
                        <a:t>aussi</a:t>
                      </a:r>
                      <a:r>
                        <a:rPr lang="en-CA" sz="1100" baseline="0" dirty="0">
                          <a:latin typeface="Trebuchet MS" panose="020B0603020202020204" pitchFamily="34" charset="0"/>
                        </a:rPr>
                        <a:t> avec ½ tour</a:t>
                      </a:r>
                    </a:p>
                    <a:p>
                      <a:pPr algn="ctr"/>
                      <a:r>
                        <a:rPr lang="en-CA" sz="1300" u="sng" dirty="0">
                          <a:latin typeface="Trebuchet MS" panose="020B0603020202020204" pitchFamily="34" charset="0"/>
                        </a:rPr>
                        <a:t>U</a:t>
                      </a:r>
                      <a:r>
                        <a:rPr lang="en-CA" sz="1300" u="sng" dirty="0" smtClean="0">
                          <a:latin typeface="Trebuchet MS" panose="020B0603020202020204" pitchFamily="34" charset="0"/>
                        </a:rPr>
                        <a:t>n</a:t>
                      </a:r>
                      <a:r>
                        <a:rPr lang="en-CA" sz="1300" dirty="0" smtClean="0">
                          <a:latin typeface="Trebuchet MS" panose="020B0603020202020204" pitchFamily="34" charset="0"/>
                        </a:rPr>
                        <a:t> </a:t>
                      </a:r>
                      <a:r>
                        <a:rPr lang="en-CA" sz="1300" dirty="0" err="1">
                          <a:latin typeface="Trebuchet MS" panose="020B0603020202020204" pitchFamily="34" charset="0"/>
                        </a:rPr>
                        <a:t>autre</a:t>
                      </a:r>
                      <a:r>
                        <a:rPr lang="en-CA" sz="1300" dirty="0">
                          <a:latin typeface="Trebuchet MS" panose="020B0603020202020204" pitchFamily="34" charset="0"/>
                        </a:rPr>
                        <a:t> </a:t>
                      </a:r>
                      <a:r>
                        <a:rPr lang="en-CA" sz="1300" dirty="0" err="1">
                          <a:latin typeface="Trebuchet MS" panose="020B0603020202020204" pitchFamily="34" charset="0"/>
                        </a:rPr>
                        <a:t>élément</a:t>
                      </a:r>
                      <a:r>
                        <a:rPr lang="en-CA" sz="1300" dirty="0">
                          <a:latin typeface="Trebuchet MS" panose="020B0603020202020204" pitchFamily="34" charset="0"/>
                        </a:rPr>
                        <a:t> C de plus que </a:t>
                      </a:r>
                      <a:r>
                        <a:rPr lang="en-CA" sz="1300" dirty="0" err="1">
                          <a:latin typeface="Trebuchet MS" panose="020B0603020202020204" pitchFamily="34" charset="0"/>
                        </a:rPr>
                        <a:t>ceux</a:t>
                      </a:r>
                      <a:r>
                        <a:rPr lang="en-CA" sz="1300" dirty="0">
                          <a:latin typeface="Trebuchet MS" panose="020B0603020202020204" pitchFamily="34" charset="0"/>
                        </a:rPr>
                        <a:t> ci-dessus </a:t>
                      </a:r>
                      <a:r>
                        <a:rPr lang="en-CA" sz="1300" dirty="0" err="1">
                          <a:latin typeface="Trebuchet MS" panose="020B0603020202020204" pitchFamily="34" charset="0"/>
                        </a:rPr>
                        <a:t>est</a:t>
                      </a:r>
                      <a:r>
                        <a:rPr lang="en-CA" sz="1300" dirty="0">
                          <a:latin typeface="Trebuchet MS" panose="020B0603020202020204" pitchFamily="34" charset="0"/>
                        </a:rPr>
                        <a:t> </a:t>
                      </a:r>
                      <a:r>
                        <a:rPr lang="en-CA" sz="1300" dirty="0" err="1" smtClean="0">
                          <a:latin typeface="Trebuchet MS" panose="020B0603020202020204" pitchFamily="34" charset="0"/>
                        </a:rPr>
                        <a:t>permis</a:t>
                      </a:r>
                      <a:endParaRPr lang="en-CA" sz="1300" baseline="0" dirty="0">
                        <a:latin typeface="Trebuchet MS" panose="020B0603020202020204" pitchFamily="34" charset="0"/>
                      </a:endParaRPr>
                    </a:p>
                    <a:p>
                      <a:pPr algn="ctr"/>
                      <a:endParaRPr lang="en-CA" sz="1300" dirty="0">
                        <a:latin typeface="Trebuchet MS" panose="020B0603020202020204" pitchFamily="34" charset="0"/>
                      </a:endParaRPr>
                    </a:p>
                    <a:p>
                      <a:pPr algn="ctr"/>
                      <a:r>
                        <a:rPr lang="en-CA" sz="1300" b="1" dirty="0" err="1">
                          <a:latin typeface="Trebuchet MS" panose="020B0603020202020204" pitchFamily="34" charset="0"/>
                        </a:rPr>
                        <a:t>Poutre</a:t>
                      </a:r>
                      <a:r>
                        <a:rPr lang="en-CA" sz="1300" b="1" dirty="0">
                          <a:latin typeface="Trebuchet MS" panose="020B0603020202020204" pitchFamily="34" charset="0"/>
                        </a:rPr>
                        <a:t>/Sol: </a:t>
                      </a:r>
                      <a:r>
                        <a:rPr lang="en-CA" sz="1300" u="sng" dirty="0" err="1">
                          <a:latin typeface="Trebuchet MS" panose="020B0603020202020204" pitchFamily="34" charset="0"/>
                        </a:rPr>
                        <a:t>n’importe</a:t>
                      </a:r>
                      <a:r>
                        <a:rPr lang="en-CA" sz="1300" u="sng" dirty="0">
                          <a:latin typeface="Trebuchet MS" panose="020B0603020202020204" pitchFamily="34" charset="0"/>
                        </a:rPr>
                        <a:t> </a:t>
                      </a:r>
                      <a:r>
                        <a:rPr lang="en-CA" sz="1300" u="sng" dirty="0" err="1">
                          <a:latin typeface="Trebuchet MS" panose="020B0603020202020204" pitchFamily="34" charset="0"/>
                        </a:rPr>
                        <a:t>quel</a:t>
                      </a:r>
                      <a:r>
                        <a:rPr lang="en-CA" sz="1300" u="sng" dirty="0">
                          <a:latin typeface="Trebuchet MS" panose="020B0603020202020204" pitchFamily="34" charset="0"/>
                        </a:rPr>
                        <a:t> </a:t>
                      </a:r>
                      <a:r>
                        <a:rPr lang="en-CA" sz="1300" u="none" dirty="0" err="1">
                          <a:latin typeface="Trebuchet MS" panose="020B0603020202020204" pitchFamily="34" charset="0"/>
                        </a:rPr>
                        <a:t>élément</a:t>
                      </a:r>
                      <a:r>
                        <a:rPr lang="en-CA" sz="1300" u="none" dirty="0">
                          <a:latin typeface="Trebuchet MS" panose="020B0603020202020204" pitchFamily="34" charset="0"/>
                        </a:rPr>
                        <a:t> </a:t>
                      </a:r>
                      <a:r>
                        <a:rPr lang="en-CA" sz="1300" u="none" dirty="0" err="1" smtClean="0">
                          <a:latin typeface="Trebuchet MS" panose="020B0603020202020204" pitchFamily="34" charset="0"/>
                        </a:rPr>
                        <a:t>gymnique</a:t>
                      </a:r>
                      <a:r>
                        <a:rPr lang="en-CA" sz="1300" u="none" baseline="0" dirty="0" smtClean="0">
                          <a:latin typeface="Trebuchet MS" panose="020B0603020202020204" pitchFamily="34" charset="0"/>
                        </a:rPr>
                        <a:t> </a:t>
                      </a:r>
                      <a:r>
                        <a:rPr lang="en-CA" sz="1300" u="none" dirty="0" smtClean="0">
                          <a:latin typeface="Trebuchet MS" panose="020B0603020202020204" pitchFamily="34" charset="0"/>
                        </a:rPr>
                        <a:t>C</a:t>
                      </a:r>
                      <a:endParaRPr lang="en-CA" sz="1300" u="none" dirty="0">
                        <a:latin typeface="Trebuchet MS" panose="020B0603020202020204" pitchFamily="34" charset="0"/>
                      </a:endParaRPr>
                    </a:p>
                    <a:p>
                      <a:pPr algn="ctr"/>
                      <a:r>
                        <a:rPr lang="en-CA" sz="1300" b="0" u="sng" baseline="0" dirty="0">
                          <a:latin typeface="Trebuchet MS" panose="020B0603020202020204" pitchFamily="34" charset="0"/>
                        </a:rPr>
                        <a:t>un</a:t>
                      </a:r>
                      <a:r>
                        <a:rPr lang="en-CA" sz="1300" b="0" baseline="0" dirty="0">
                          <a:latin typeface="Trebuchet MS" panose="020B0603020202020204" pitchFamily="34" charset="0"/>
                        </a:rPr>
                        <a:t> </a:t>
                      </a:r>
                      <a:r>
                        <a:rPr lang="en-CA" sz="1300" b="0" baseline="0" dirty="0" err="1">
                          <a:latin typeface="Trebuchet MS" panose="020B0603020202020204" pitchFamily="34" charset="0"/>
                        </a:rPr>
                        <a:t>élément</a:t>
                      </a:r>
                      <a:r>
                        <a:rPr lang="en-CA" sz="1300" b="0" baseline="0" dirty="0">
                          <a:latin typeface="Trebuchet MS" panose="020B0603020202020204" pitchFamily="34" charset="0"/>
                        </a:rPr>
                        <a:t> </a:t>
                      </a:r>
                      <a:r>
                        <a:rPr lang="en-CA" sz="1300" b="0" baseline="0" dirty="0" err="1">
                          <a:latin typeface="Trebuchet MS" panose="020B0603020202020204" pitchFamily="34" charset="0"/>
                        </a:rPr>
                        <a:t>acrobatique</a:t>
                      </a:r>
                      <a:r>
                        <a:rPr lang="en-CA" sz="1300" b="0" baseline="0" dirty="0">
                          <a:latin typeface="Trebuchet MS" panose="020B0603020202020204" pitchFamily="34" charset="0"/>
                        </a:rPr>
                        <a:t> C </a:t>
                      </a:r>
                      <a:r>
                        <a:rPr lang="en-CA" sz="1300" b="0" baseline="0" dirty="0" err="1" smtClean="0">
                          <a:latin typeface="Trebuchet MS" panose="020B0603020202020204" pitchFamily="34" charset="0"/>
                        </a:rPr>
                        <a:t>permis</a:t>
                      </a:r>
                      <a:endParaRPr lang="en-CA" sz="1300" b="0" baseline="0" dirty="0" smtClean="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38318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6" name="object 6"/>
          <p:cNvSpPr/>
          <p:nvPr>
            <p:custDataLst>
              <p:tags r:id="rId2"/>
            </p:custDataLst>
          </p:nvPr>
        </p:nvSpPr>
        <p:spPr>
          <a:xfrm>
            <a:off x="1621764" y="941420"/>
            <a:ext cx="5340985" cy="4013835"/>
          </a:xfrm>
          <a:custGeom>
            <a:avLst/>
            <a:gdLst/>
            <a:ahLst/>
            <a:cxnLst/>
            <a:rect l="l" t="t" r="r" b="b"/>
            <a:pathLst>
              <a:path w="5340984" h="4013835">
                <a:moveTo>
                  <a:pt x="5340871" y="0"/>
                </a:moveTo>
                <a:lnTo>
                  <a:pt x="2670427" y="4013819"/>
                </a:lnTo>
                <a:lnTo>
                  <a:pt x="0" y="0"/>
                </a:lnTo>
                <a:lnTo>
                  <a:pt x="5340871" y="0"/>
                </a:lnTo>
                <a:close/>
              </a:path>
            </a:pathLst>
          </a:custGeom>
          <a:ln w="9524">
            <a:solidFill>
              <a:srgbClr val="2B3B42"/>
            </a:solidFill>
          </a:ln>
        </p:spPr>
        <p:txBody>
          <a:bodyPr wrap="square" lIns="0" tIns="0" rIns="0" bIns="0" rtlCol="0"/>
          <a:lstStyle/>
          <a:p>
            <a:endParaRPr/>
          </a:p>
        </p:txBody>
      </p:sp>
      <p:sp>
        <p:nvSpPr>
          <p:cNvPr id="7" name="object 7"/>
          <p:cNvSpPr/>
          <p:nvPr>
            <p:custDataLst>
              <p:tags r:id="rId3"/>
            </p:custDataLst>
          </p:nvPr>
        </p:nvSpPr>
        <p:spPr>
          <a:xfrm>
            <a:off x="2090800" y="1504819"/>
            <a:ext cx="4312920" cy="16510"/>
          </a:xfrm>
          <a:custGeom>
            <a:avLst/>
            <a:gdLst/>
            <a:ahLst/>
            <a:cxnLst/>
            <a:rect l="l" t="t" r="r" b="b"/>
            <a:pathLst>
              <a:path w="4312920" h="16509">
                <a:moveTo>
                  <a:pt x="0" y="0"/>
                </a:moveTo>
                <a:lnTo>
                  <a:pt x="4312736" y="16317"/>
                </a:lnTo>
              </a:path>
            </a:pathLst>
          </a:custGeom>
          <a:ln w="9524">
            <a:solidFill>
              <a:srgbClr val="2B3B42"/>
            </a:solidFill>
          </a:ln>
        </p:spPr>
        <p:txBody>
          <a:bodyPr wrap="square" lIns="0" tIns="0" rIns="0" bIns="0" rtlCol="0"/>
          <a:lstStyle/>
          <a:p>
            <a:endParaRPr/>
          </a:p>
        </p:txBody>
      </p:sp>
      <p:sp>
        <p:nvSpPr>
          <p:cNvPr id="8" name="object 8"/>
          <p:cNvSpPr txBox="1">
            <a:spLocks noGrp="1"/>
          </p:cNvSpPr>
          <p:nvPr>
            <p:ph type="title"/>
            <p:custDataLst>
              <p:tags r:id="rId4"/>
            </p:custDataLst>
          </p:nvPr>
        </p:nvSpPr>
        <p:spPr>
          <a:xfrm>
            <a:off x="0" y="287705"/>
            <a:ext cx="9067800" cy="2063642"/>
          </a:xfrm>
          <a:prstGeom prst="rect">
            <a:avLst/>
          </a:prstGeom>
        </p:spPr>
        <p:txBody>
          <a:bodyPr vert="horz" wrap="square" lIns="0" tIns="0" rIns="0" bIns="0" rtlCol="0">
            <a:spAutoFit/>
          </a:bodyPr>
          <a:lstStyle/>
          <a:p>
            <a:pPr marL="12700" algn="ctr"/>
            <a:r>
              <a:rPr lang="fr-CA" sz="2400" b="1" spc="-5" dirty="0"/>
              <a:t>Calcul de la note de départ pour les niveaux</a:t>
            </a:r>
            <a:r>
              <a:rPr lang="en-CA" sz="2400" b="1" spc="-5" dirty="0"/>
              <a:t> 9 </a:t>
            </a:r>
            <a:r>
              <a:rPr lang="en-CA" sz="2400" b="1" spc="-5" dirty="0" smtClean="0"/>
              <a:t>et 10 </a:t>
            </a:r>
            <a:r>
              <a:rPr lang="en-CA" sz="2400" b="1" spc="-5" dirty="0"/>
              <a:t>- BA/</a:t>
            </a:r>
            <a:r>
              <a:rPr lang="en-CA" sz="2400" b="1" spc="-5" dirty="0" err="1"/>
              <a:t>Poutre</a:t>
            </a:r>
            <a:r>
              <a:rPr lang="en-CA" sz="2400" b="1" spc="-5" dirty="0"/>
              <a:t>/Sol</a:t>
            </a:r>
            <a:r>
              <a:rPr lang="en-CA" b="1" spc="-5" dirty="0"/>
              <a:t/>
            </a:r>
            <a:br>
              <a:rPr lang="en-CA" b="1" spc="-5" dirty="0"/>
            </a:br>
            <a:r>
              <a:rPr lang="en-CA" b="1" spc="-5" dirty="0" smtClean="0"/>
              <a:t/>
            </a:r>
            <a:br>
              <a:rPr lang="en-CA" b="1" spc="-5" dirty="0" smtClean="0"/>
            </a:br>
            <a:r>
              <a:rPr lang="en-CA" sz="3000" b="1" spc="-5" dirty="0" smtClean="0">
                <a:solidFill>
                  <a:srgbClr val="000000"/>
                </a:solidFill>
              </a:rPr>
              <a:t>9.7/9.5 + </a:t>
            </a:r>
            <a:r>
              <a:rPr lang="en-CA" sz="1200" spc="-5" dirty="0" err="1">
                <a:solidFill>
                  <a:schemeClr val="tx1"/>
                </a:solidFill>
              </a:rPr>
              <a:t>Ajouter</a:t>
            </a:r>
            <a:r>
              <a:rPr lang="en-CA" sz="1200" spc="-5" dirty="0">
                <a:solidFill>
                  <a:schemeClr val="tx1"/>
                </a:solidFill>
              </a:rPr>
              <a:t> bonus </a:t>
            </a:r>
            <a:r>
              <a:rPr lang="en-CA" sz="1200" spc="-5" dirty="0" err="1">
                <a:solidFill>
                  <a:schemeClr val="tx1"/>
                </a:solidFill>
              </a:rPr>
              <a:t>d’élément</a:t>
            </a:r>
            <a:r>
              <a:rPr lang="en-CA" sz="1200" spc="-5" dirty="0">
                <a:solidFill>
                  <a:schemeClr val="tx1"/>
                </a:solidFill>
              </a:rPr>
              <a:t> et de liaison</a:t>
            </a:r>
            <a:r>
              <a:rPr lang="en-CA" sz="3000" b="1" spc="-5" dirty="0">
                <a:solidFill>
                  <a:srgbClr val="000000"/>
                </a:solidFill>
              </a:rPr>
              <a:t/>
            </a:r>
            <a:br>
              <a:rPr lang="en-CA" sz="3000" b="1" spc="-5" dirty="0">
                <a:solidFill>
                  <a:srgbClr val="000000"/>
                </a:solidFill>
              </a:rPr>
            </a:br>
            <a:r>
              <a:rPr lang="en-CA" sz="3200" spc="-5" dirty="0"/>
              <a:t/>
            </a:r>
            <a:br>
              <a:rPr lang="en-CA" sz="3200" spc="-5" dirty="0"/>
            </a:br>
            <a:endParaRPr sz="3000" dirty="0">
              <a:latin typeface="Trebuchet MS"/>
              <a:cs typeface="Trebuchet MS"/>
            </a:endParaRPr>
          </a:p>
        </p:txBody>
      </p:sp>
      <p:sp>
        <p:nvSpPr>
          <p:cNvPr id="10" name="object 10"/>
          <p:cNvSpPr/>
          <p:nvPr>
            <p:custDataLst>
              <p:tags r:id="rId5"/>
            </p:custDataLst>
          </p:nvPr>
        </p:nvSpPr>
        <p:spPr>
          <a:xfrm>
            <a:off x="2368234" y="1560761"/>
            <a:ext cx="3886200" cy="498100"/>
          </a:xfrm>
          <a:custGeom>
            <a:avLst/>
            <a:gdLst/>
            <a:ahLst/>
            <a:cxnLst/>
            <a:rect l="l" t="t" r="r" b="b"/>
            <a:pathLst>
              <a:path w="2544445" h="708025">
                <a:moveTo>
                  <a:pt x="0" y="0"/>
                </a:moveTo>
                <a:lnTo>
                  <a:pt x="2544419" y="0"/>
                </a:lnTo>
                <a:lnTo>
                  <a:pt x="2544419" y="707966"/>
                </a:lnTo>
                <a:lnTo>
                  <a:pt x="0" y="707966"/>
                </a:lnTo>
                <a:lnTo>
                  <a:pt x="0" y="0"/>
                </a:lnTo>
                <a:close/>
              </a:path>
            </a:pathLst>
          </a:custGeom>
          <a:solidFill>
            <a:srgbClr val="D8E9D3"/>
          </a:solidFill>
        </p:spPr>
        <p:txBody>
          <a:bodyPr wrap="square" lIns="0" tIns="0" rIns="0" bIns="0" rtlCol="0"/>
          <a:lstStyle/>
          <a:p>
            <a:endParaRPr/>
          </a:p>
        </p:txBody>
      </p:sp>
      <p:pic>
        <p:nvPicPr>
          <p:cNvPr id="14" name="Picture 13"/>
          <p:cNvPicPr>
            <a:picLocks noChangeAspect="1"/>
          </p:cNvPicPr>
          <p:nvPr>
            <p:custDataLst>
              <p:tags r:id="rId6"/>
            </p:custDataLst>
          </p:nvPr>
        </p:nvPicPr>
        <p:blipFill>
          <a:blip r:embed="rId15"/>
          <a:stretch>
            <a:fillRect/>
          </a:stretch>
        </p:blipFill>
        <p:spPr>
          <a:xfrm>
            <a:off x="2874123" y="2132432"/>
            <a:ext cx="2867517" cy="658027"/>
          </a:xfrm>
          <a:prstGeom prst="rect">
            <a:avLst/>
          </a:prstGeom>
        </p:spPr>
      </p:pic>
      <p:pic>
        <p:nvPicPr>
          <p:cNvPr id="15" name="Picture 14"/>
          <p:cNvPicPr>
            <a:picLocks noChangeAspect="1"/>
          </p:cNvPicPr>
          <p:nvPr>
            <p:custDataLst>
              <p:tags r:id="rId7"/>
            </p:custDataLst>
          </p:nvPr>
        </p:nvPicPr>
        <p:blipFill>
          <a:blip r:embed="rId15"/>
          <a:stretch>
            <a:fillRect/>
          </a:stretch>
        </p:blipFill>
        <p:spPr>
          <a:xfrm>
            <a:off x="3200399" y="2930060"/>
            <a:ext cx="2209801" cy="707197"/>
          </a:xfrm>
          <a:prstGeom prst="rect">
            <a:avLst/>
          </a:prstGeom>
        </p:spPr>
      </p:pic>
      <p:pic>
        <p:nvPicPr>
          <p:cNvPr id="16" name="Picture 15"/>
          <p:cNvPicPr>
            <a:picLocks noChangeAspect="1"/>
          </p:cNvPicPr>
          <p:nvPr>
            <p:custDataLst>
              <p:tags r:id="rId8"/>
            </p:custDataLst>
          </p:nvPr>
        </p:nvPicPr>
        <p:blipFill>
          <a:blip r:embed="rId15"/>
          <a:stretch>
            <a:fillRect/>
          </a:stretch>
        </p:blipFill>
        <p:spPr>
          <a:xfrm>
            <a:off x="3364869" y="3754290"/>
            <a:ext cx="1892931" cy="707197"/>
          </a:xfrm>
          <a:prstGeom prst="rect">
            <a:avLst/>
          </a:prstGeom>
        </p:spPr>
      </p:pic>
      <p:sp>
        <p:nvSpPr>
          <p:cNvPr id="17" name="object 11"/>
          <p:cNvSpPr txBox="1"/>
          <p:nvPr>
            <p:custDataLst>
              <p:tags r:id="rId9"/>
            </p:custDataLst>
          </p:nvPr>
        </p:nvSpPr>
        <p:spPr>
          <a:xfrm>
            <a:off x="1667242" y="1562880"/>
            <a:ext cx="5160036" cy="436017"/>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en-CA" sz="1200" spc="-5" dirty="0" err="1">
                <a:latin typeface="Trebuchet MS"/>
                <a:cs typeface="Trebuchet MS"/>
              </a:rPr>
              <a:t>Déduire</a:t>
            </a:r>
            <a:r>
              <a:rPr lang="en-CA" sz="1200" spc="-5" dirty="0">
                <a:latin typeface="Trebuchet MS"/>
                <a:cs typeface="Trebuchet MS"/>
              </a:rPr>
              <a:t> pour les </a:t>
            </a:r>
            <a:r>
              <a:rPr lang="en-CA" sz="1200" spc="-5" dirty="0" smtClean="0">
                <a:latin typeface="Trebuchet MS"/>
                <a:cs typeface="Trebuchet MS"/>
              </a:rPr>
              <a:t>parties de </a:t>
            </a:r>
            <a:r>
              <a:rPr lang="en-CA" sz="1200" spc="-5" dirty="0" err="1" smtClean="0">
                <a:latin typeface="Trebuchet MS"/>
                <a:cs typeface="Trebuchet MS"/>
              </a:rPr>
              <a:t>valeur</a:t>
            </a:r>
            <a:r>
              <a:rPr lang="en-CA" sz="1200" spc="-5" dirty="0" smtClean="0">
                <a:latin typeface="Trebuchet MS"/>
                <a:cs typeface="Trebuchet MS"/>
              </a:rPr>
              <a:t> </a:t>
            </a:r>
            <a:r>
              <a:rPr lang="en-CA" sz="1200" spc="-5" dirty="0" err="1" smtClean="0">
                <a:latin typeface="Trebuchet MS"/>
                <a:cs typeface="Trebuchet MS"/>
              </a:rPr>
              <a:t>manquantes</a:t>
            </a:r>
            <a:endParaRPr lang="en-CA" sz="1200" spc="-5" dirty="0">
              <a:latin typeface="Trebuchet MS"/>
              <a:cs typeface="Trebuchet MS"/>
            </a:endParaRPr>
          </a:p>
          <a:p>
            <a:pPr marL="723265" marR="565785" indent="-150495" algn="ctr">
              <a:lnSpc>
                <a:spcPts val="1650"/>
              </a:lnSpc>
            </a:pPr>
            <a:r>
              <a:rPr lang="en-CA" sz="1400" spc="-5" dirty="0">
                <a:latin typeface="Trebuchet MS"/>
                <a:cs typeface="Trebuchet MS"/>
              </a:rPr>
              <a:t>(0.1 pour A, 0.3 pour B, 0.5 pour C)</a:t>
            </a:r>
          </a:p>
        </p:txBody>
      </p:sp>
      <p:sp>
        <p:nvSpPr>
          <p:cNvPr id="18" name="object 11"/>
          <p:cNvSpPr txBox="1"/>
          <p:nvPr>
            <p:custDataLst>
              <p:tags r:id="rId10"/>
            </p:custDataLst>
          </p:nvPr>
        </p:nvSpPr>
        <p:spPr>
          <a:xfrm>
            <a:off x="2751363" y="2159016"/>
            <a:ext cx="3081785" cy="634854"/>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fr-CA" sz="1200" spc="-5" dirty="0">
                <a:latin typeface="Trebuchet MS"/>
                <a:cs typeface="Trebuchet MS"/>
              </a:rPr>
              <a:t>Déduire pour exigences spécifiques manquantes</a:t>
            </a:r>
            <a:r>
              <a:rPr lang="en-CA" sz="1200" spc="-5" dirty="0">
                <a:latin typeface="Trebuchet MS"/>
                <a:cs typeface="Trebuchet MS"/>
              </a:rPr>
              <a:t> (0.5 </a:t>
            </a:r>
            <a:r>
              <a:rPr lang="en-CA" sz="1200" spc="-5" dirty="0" err="1">
                <a:latin typeface="Trebuchet MS"/>
                <a:cs typeface="Trebuchet MS"/>
              </a:rPr>
              <a:t>chaque</a:t>
            </a:r>
            <a:r>
              <a:rPr lang="en-CA" sz="1200" spc="-5" dirty="0">
                <a:latin typeface="Trebuchet MS"/>
                <a:cs typeface="Trebuchet MS"/>
              </a:rPr>
              <a:t>)</a:t>
            </a:r>
          </a:p>
        </p:txBody>
      </p:sp>
      <p:sp>
        <p:nvSpPr>
          <p:cNvPr id="19" name="object 11"/>
          <p:cNvSpPr txBox="1"/>
          <p:nvPr>
            <p:custDataLst>
              <p:tags r:id="rId11"/>
            </p:custDataLst>
          </p:nvPr>
        </p:nvSpPr>
        <p:spPr>
          <a:xfrm>
            <a:off x="2941226" y="2960562"/>
            <a:ext cx="2721318" cy="654025"/>
          </a:xfrm>
          <a:prstGeom prst="rect">
            <a:avLst/>
          </a:prstGeom>
        </p:spPr>
        <p:txBody>
          <a:bodyPr vert="horz" wrap="square" lIns="0" tIns="0" rIns="0" bIns="0" rtlCol="0">
            <a:spAutoFit/>
          </a:bodyPr>
          <a:lstStyle/>
          <a:p>
            <a:pPr marL="723265" marR="565785" indent="-150495" algn="ctr">
              <a:lnSpc>
                <a:spcPts val="1650"/>
              </a:lnSpc>
            </a:pPr>
            <a:r>
              <a:rPr sz="1400" spc="-5" dirty="0">
                <a:latin typeface="Trebuchet MS"/>
                <a:cs typeface="Trebuchet MS"/>
              </a:rPr>
              <a:t>-</a:t>
            </a:r>
            <a:r>
              <a:rPr lang="en-CA" sz="1400" spc="-5" dirty="0">
                <a:latin typeface="Trebuchet MS"/>
                <a:cs typeface="Trebuchet MS"/>
              </a:rPr>
              <a:t> </a:t>
            </a:r>
            <a:r>
              <a:rPr lang="en-CA" sz="1400" spc="-5" dirty="0" err="1">
                <a:latin typeface="Trebuchet MS"/>
                <a:cs typeface="Trebuchet MS"/>
              </a:rPr>
              <a:t>Déduire</a:t>
            </a:r>
            <a:r>
              <a:rPr lang="en-CA" sz="1400" spc="-5" dirty="0">
                <a:latin typeface="Trebuchet MS"/>
                <a:cs typeface="Trebuchet MS"/>
              </a:rPr>
              <a:t> pour </a:t>
            </a:r>
            <a:r>
              <a:rPr lang="en-CA" sz="1400" spc="-5" dirty="0" err="1">
                <a:latin typeface="Trebuchet MS"/>
                <a:cs typeface="Trebuchet MS"/>
              </a:rPr>
              <a:t>exercice</a:t>
            </a:r>
            <a:r>
              <a:rPr lang="en-CA" sz="1400" spc="-5" dirty="0">
                <a:latin typeface="Trebuchet MS"/>
                <a:cs typeface="Trebuchet MS"/>
              </a:rPr>
              <a:t> sans sortie (0.3)</a:t>
            </a:r>
          </a:p>
        </p:txBody>
      </p:sp>
      <p:sp>
        <p:nvSpPr>
          <p:cNvPr id="20" name="object 11"/>
          <p:cNvSpPr txBox="1"/>
          <p:nvPr>
            <p:custDataLst>
              <p:tags r:id="rId12"/>
            </p:custDataLst>
          </p:nvPr>
        </p:nvSpPr>
        <p:spPr>
          <a:xfrm>
            <a:off x="2851109" y="3773447"/>
            <a:ext cx="2901552" cy="634854"/>
          </a:xfrm>
          <a:prstGeom prst="rect">
            <a:avLst/>
          </a:prstGeom>
        </p:spPr>
        <p:txBody>
          <a:bodyPr vert="horz" wrap="square" lIns="0" tIns="0" rIns="0" bIns="0" rtlCol="0">
            <a:spAutoFit/>
          </a:bodyPr>
          <a:lstStyle/>
          <a:p>
            <a:pPr marL="723265" marR="565785" indent="-150495" algn="ctr">
              <a:lnSpc>
                <a:spcPts val="1650"/>
              </a:lnSpc>
            </a:pPr>
            <a:r>
              <a:rPr sz="1200" spc="-5" dirty="0">
                <a:latin typeface="Trebuchet MS"/>
                <a:cs typeface="Trebuchet MS"/>
              </a:rPr>
              <a:t>-</a:t>
            </a:r>
            <a:r>
              <a:rPr lang="en-CA" sz="1200" spc="-5" dirty="0">
                <a:latin typeface="Trebuchet MS"/>
                <a:cs typeface="Trebuchet MS"/>
              </a:rPr>
              <a:t> </a:t>
            </a:r>
            <a:r>
              <a:rPr lang="en-CA" sz="1200" spc="-5" dirty="0" err="1">
                <a:latin typeface="Trebuchet MS"/>
                <a:cs typeface="Trebuchet MS"/>
              </a:rPr>
              <a:t>Déduire</a:t>
            </a:r>
            <a:r>
              <a:rPr lang="en-CA" sz="1200" spc="-5" dirty="0">
                <a:latin typeface="Trebuchet MS"/>
                <a:cs typeface="Trebuchet MS"/>
              </a:rPr>
              <a:t> pour </a:t>
            </a:r>
            <a:r>
              <a:rPr lang="en-CA" sz="1200" spc="-5" dirty="0" err="1" smtClean="0">
                <a:latin typeface="Trebuchet MS"/>
                <a:cs typeface="Trebuchet MS"/>
              </a:rPr>
              <a:t>exécution</a:t>
            </a:r>
            <a:r>
              <a:rPr lang="en-CA" sz="1200" spc="-5" dirty="0" smtClean="0">
                <a:latin typeface="Trebuchet MS"/>
                <a:cs typeface="Trebuchet MS"/>
              </a:rPr>
              <a:t> </a:t>
            </a:r>
            <a:r>
              <a:rPr lang="en-CA" sz="1200" spc="-5" dirty="0" err="1" smtClean="0">
                <a:latin typeface="Trebuchet MS"/>
                <a:cs typeface="Trebuchet MS"/>
              </a:rPr>
              <a:t>d’éléments</a:t>
            </a:r>
            <a:r>
              <a:rPr lang="en-CA" sz="1200" spc="-5" dirty="0" smtClean="0">
                <a:latin typeface="Trebuchet MS"/>
                <a:cs typeface="Trebuchet MS"/>
              </a:rPr>
              <a:t> </a:t>
            </a:r>
            <a:r>
              <a:rPr lang="en-CA" sz="1200" spc="-5" dirty="0" err="1" smtClean="0">
                <a:latin typeface="Trebuchet MS"/>
                <a:cs typeface="Trebuchet MS"/>
              </a:rPr>
              <a:t>interdits</a:t>
            </a:r>
            <a:r>
              <a:rPr lang="en-CA" sz="1200" spc="-5" dirty="0" smtClean="0">
                <a:latin typeface="Trebuchet MS"/>
                <a:cs typeface="Trebuchet MS"/>
              </a:rPr>
              <a:t> (0.5 </a:t>
            </a:r>
            <a:r>
              <a:rPr lang="en-CA" sz="1200" spc="-5" dirty="0" err="1">
                <a:latin typeface="Trebuchet MS"/>
                <a:cs typeface="Trebuchet MS"/>
              </a:rPr>
              <a:t>chaque</a:t>
            </a:r>
            <a:r>
              <a:rPr lang="en-CA" sz="1200" spc="-5" dirty="0">
                <a:latin typeface="Trebuchet MS"/>
                <a:cs typeface="Trebuchet MS"/>
              </a:rPr>
              <a:t>)</a:t>
            </a:r>
          </a:p>
        </p:txBody>
      </p:sp>
      <p:sp>
        <p:nvSpPr>
          <p:cNvPr id="21" name="TextBox 20"/>
          <p:cNvSpPr txBox="1"/>
          <p:nvPr>
            <p:custDataLst>
              <p:tags r:id="rId13"/>
            </p:custDataLst>
          </p:nvPr>
        </p:nvSpPr>
        <p:spPr>
          <a:xfrm>
            <a:off x="6254434" y="2930060"/>
            <a:ext cx="2514600" cy="1015663"/>
          </a:xfrm>
          <a:prstGeom prst="rect">
            <a:avLst/>
          </a:prstGeom>
          <a:noFill/>
        </p:spPr>
        <p:txBody>
          <a:bodyPr wrap="square" rtlCol="0">
            <a:spAutoFit/>
          </a:bodyPr>
          <a:lstStyle/>
          <a:p>
            <a:pPr algn="ctr"/>
            <a:r>
              <a:rPr lang="en-CA" sz="1500" i="1" dirty="0" err="1">
                <a:latin typeface="Trebuchet MS" panose="020B0603020202020204" pitchFamily="34" charset="0"/>
              </a:rPr>
              <a:t>Voir</a:t>
            </a:r>
            <a:r>
              <a:rPr lang="en-CA" sz="1500" i="1" dirty="0">
                <a:latin typeface="Trebuchet MS" panose="020B0603020202020204" pitchFamily="34" charset="0"/>
              </a:rPr>
              <a:t> page 22 </a:t>
            </a:r>
            <a:r>
              <a:rPr lang="en-CA" sz="1500" i="1" dirty="0" smtClean="0">
                <a:latin typeface="Trebuchet MS" panose="020B0603020202020204" pitchFamily="34" charset="0"/>
              </a:rPr>
              <a:t>des </a:t>
            </a:r>
            <a:r>
              <a:rPr lang="en-CA" sz="1500" i="1" dirty="0" err="1" smtClean="0">
                <a:latin typeface="Trebuchet MS" panose="020B0603020202020204" pitchFamily="34" charset="0"/>
              </a:rPr>
              <a:t>généralités</a:t>
            </a:r>
            <a:r>
              <a:rPr lang="en-CA" sz="1500" i="1" dirty="0" smtClean="0">
                <a:latin typeface="Trebuchet MS" panose="020B0603020202020204" pitchFamily="34" charset="0"/>
              </a:rPr>
              <a:t> pour </a:t>
            </a:r>
            <a:r>
              <a:rPr lang="en-CA" sz="1500" i="1" dirty="0">
                <a:latin typeface="Trebuchet MS" panose="020B0603020202020204" pitchFamily="34" charset="0"/>
              </a:rPr>
              <a:t>des </a:t>
            </a:r>
            <a:r>
              <a:rPr lang="en-CA" sz="1500" i="1" dirty="0" err="1" smtClean="0">
                <a:latin typeface="Trebuchet MS" panose="020B0603020202020204" pitchFamily="34" charset="0"/>
              </a:rPr>
              <a:t>exemples</a:t>
            </a:r>
            <a:r>
              <a:rPr lang="en-CA" sz="1500" i="1" dirty="0" smtClean="0">
                <a:latin typeface="Trebuchet MS" panose="020B0603020202020204" pitchFamily="34" charset="0"/>
              </a:rPr>
              <a:t> </a:t>
            </a:r>
            <a:r>
              <a:rPr lang="en-CA" sz="1500" i="1" dirty="0">
                <a:latin typeface="Trebuchet MS" panose="020B0603020202020204" pitchFamily="34" charset="0"/>
              </a:rPr>
              <a:t>de </a:t>
            </a:r>
            <a:r>
              <a:rPr lang="en-CA" sz="1500" i="1" dirty="0" smtClean="0">
                <a:latin typeface="Trebuchet MS" panose="020B0603020202020204" pitchFamily="34" charset="0"/>
              </a:rPr>
              <a:t>note de </a:t>
            </a:r>
            <a:r>
              <a:rPr lang="en-CA" sz="1500" i="1" dirty="0" err="1" smtClean="0">
                <a:latin typeface="Trebuchet MS" panose="020B0603020202020204" pitchFamily="34" charset="0"/>
              </a:rPr>
              <a:t>départ</a:t>
            </a:r>
            <a:endParaRPr lang="en-CA" sz="1500" i="1" dirty="0">
              <a:latin typeface="Trebuchet MS" panose="020B0603020202020204" pitchFamily="34" charset="0"/>
            </a:endParaRPr>
          </a:p>
        </p:txBody>
      </p:sp>
    </p:spTree>
    <p:extLst>
      <p:ext uri="{BB962C8B-B14F-4D97-AF65-F5344CB8AC3E}">
        <p14:creationId xmlns:p14="http://schemas.microsoft.com/office/powerpoint/2010/main" val="3789942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0"/>
            <a:ext cx="8475782" cy="2677656"/>
          </a:xfrm>
          <a:prstGeom prst="rect">
            <a:avLst/>
          </a:prstGeom>
          <a:noFill/>
        </p:spPr>
        <p:txBody>
          <a:bodyPr wrap="none" rtlCol="0">
            <a:spAutoFit/>
          </a:bodyPr>
          <a:lstStyle/>
          <a:p>
            <a:r>
              <a:rPr lang="en-CA" sz="2400" dirty="0" smtClean="0">
                <a:solidFill>
                  <a:srgbClr val="FF0000"/>
                </a:solidFill>
              </a:rPr>
              <a:t>Nouveau </a:t>
            </a:r>
            <a:r>
              <a:rPr lang="en-CA" sz="2400" dirty="0" err="1" smtClean="0">
                <a:solidFill>
                  <a:srgbClr val="FF0000"/>
                </a:solidFill>
              </a:rPr>
              <a:t>en</a:t>
            </a:r>
            <a:r>
              <a:rPr lang="en-CA" sz="2400" dirty="0" smtClean="0">
                <a:solidFill>
                  <a:srgbClr val="FF0000"/>
                </a:solidFill>
              </a:rPr>
              <a:t> 2019 :</a:t>
            </a:r>
          </a:p>
          <a:p>
            <a:pPr marL="342900" indent="-342900">
              <a:buFont typeface="Arial" panose="020B0604020202020204" pitchFamily="34" charset="0"/>
              <a:buChar char="•"/>
            </a:pPr>
            <a:r>
              <a:rPr lang="en-CA" sz="2400" dirty="0" err="1" smtClean="0">
                <a:solidFill>
                  <a:srgbClr val="FF0000"/>
                </a:solidFill>
              </a:rPr>
              <a:t>Changements</a:t>
            </a:r>
            <a:r>
              <a:rPr lang="en-CA" sz="2400" dirty="0" smtClean="0">
                <a:solidFill>
                  <a:srgbClr val="FF0000"/>
                </a:solidFill>
              </a:rPr>
              <a:t> à la composition pour les </a:t>
            </a:r>
            <a:r>
              <a:rPr lang="en-CA" sz="2400" dirty="0" err="1" smtClean="0">
                <a:solidFill>
                  <a:srgbClr val="FF0000"/>
                </a:solidFill>
              </a:rPr>
              <a:t>niveaux</a:t>
            </a:r>
            <a:r>
              <a:rPr lang="en-CA" sz="2400" dirty="0" smtClean="0">
                <a:solidFill>
                  <a:srgbClr val="FF0000"/>
                </a:solidFill>
              </a:rPr>
              <a:t> 8-10, </a:t>
            </a:r>
          </a:p>
          <a:p>
            <a:r>
              <a:rPr lang="en-CA" sz="2400" dirty="0" err="1" smtClean="0">
                <a:solidFill>
                  <a:srgbClr val="FF0000"/>
                </a:solidFill>
              </a:rPr>
              <a:t>disponible</a:t>
            </a:r>
            <a:r>
              <a:rPr lang="en-CA" sz="2400" dirty="0" smtClean="0">
                <a:solidFill>
                  <a:srgbClr val="FF0000"/>
                </a:solidFill>
              </a:rPr>
              <a:t> sur le site Internet de USAG</a:t>
            </a:r>
          </a:p>
          <a:p>
            <a:r>
              <a:rPr lang="en-US" sz="1200" dirty="0" smtClean="0">
                <a:hlinkClick r:id="rId2"/>
              </a:rPr>
              <a:t>https</a:t>
            </a:r>
            <a:r>
              <a:rPr lang="en-US" sz="1200" dirty="0">
                <a:hlinkClick r:id="rId2"/>
              </a:rPr>
              <a:t>://www.usagym.org/PDFs/Women/Rules/J.O.%</a:t>
            </a:r>
            <a:r>
              <a:rPr lang="en-US" sz="1200" dirty="0" smtClean="0">
                <a:hlinkClick r:id="rId2"/>
              </a:rPr>
              <a:t>20Code%20of%20Points/appndx15_level810compguidelines_0729.pdf</a:t>
            </a:r>
            <a:endParaRPr lang="en-US" sz="1200" dirty="0" smtClean="0"/>
          </a:p>
          <a:p>
            <a:endParaRPr lang="en-CA" sz="1200" dirty="0"/>
          </a:p>
          <a:p>
            <a:pPr marL="171450" indent="-171450">
              <a:buFont typeface="Arial" panose="020B0604020202020204" pitchFamily="34" charset="0"/>
              <a:buChar char="•"/>
            </a:pPr>
            <a:r>
              <a:rPr lang="en-CA" sz="2400" dirty="0" err="1" smtClean="0">
                <a:solidFill>
                  <a:srgbClr val="FF0000"/>
                </a:solidFill>
              </a:rPr>
              <a:t>Changements</a:t>
            </a:r>
            <a:r>
              <a:rPr lang="en-CA" sz="2400" dirty="0" smtClean="0">
                <a:solidFill>
                  <a:srgbClr val="FF0000"/>
                </a:solidFill>
              </a:rPr>
              <a:t> aux </a:t>
            </a:r>
            <a:r>
              <a:rPr lang="en-CA" sz="2400" dirty="0" err="1" smtClean="0">
                <a:solidFill>
                  <a:srgbClr val="FF0000"/>
                </a:solidFill>
              </a:rPr>
              <a:t>valeurs</a:t>
            </a:r>
            <a:r>
              <a:rPr lang="en-CA" sz="2400" dirty="0" smtClean="0">
                <a:solidFill>
                  <a:srgbClr val="FF0000"/>
                </a:solidFill>
              </a:rPr>
              <a:t> de </a:t>
            </a:r>
            <a:r>
              <a:rPr lang="en-CA" sz="2400" dirty="0" err="1" smtClean="0">
                <a:solidFill>
                  <a:srgbClr val="FF0000"/>
                </a:solidFill>
              </a:rPr>
              <a:t>sauts</a:t>
            </a:r>
            <a:r>
              <a:rPr lang="en-CA" sz="2400" dirty="0" smtClean="0">
                <a:solidFill>
                  <a:srgbClr val="FF0000"/>
                </a:solidFill>
              </a:rPr>
              <a:t> </a:t>
            </a:r>
            <a:r>
              <a:rPr lang="en-CA" sz="2400" dirty="0" err="1" smtClean="0">
                <a:solidFill>
                  <a:srgbClr val="FF0000"/>
                </a:solidFill>
              </a:rPr>
              <a:t>niveaux</a:t>
            </a:r>
            <a:r>
              <a:rPr lang="en-CA" sz="2400" dirty="0" smtClean="0">
                <a:solidFill>
                  <a:srgbClr val="FF0000"/>
                </a:solidFill>
              </a:rPr>
              <a:t> 6-7</a:t>
            </a:r>
          </a:p>
          <a:p>
            <a:pPr marL="171450" indent="-171450">
              <a:buFont typeface="Arial" panose="020B0604020202020204" pitchFamily="34" charset="0"/>
              <a:buChar char="•"/>
            </a:pPr>
            <a:r>
              <a:rPr lang="en-CA" sz="2400" dirty="0" err="1" smtClean="0">
                <a:solidFill>
                  <a:srgbClr val="FF0000"/>
                </a:solidFill>
              </a:rPr>
              <a:t>Changement</a:t>
            </a:r>
            <a:r>
              <a:rPr lang="en-CA" sz="2400" dirty="0" smtClean="0">
                <a:solidFill>
                  <a:srgbClr val="FF0000"/>
                </a:solidFill>
              </a:rPr>
              <a:t> au temps de chute à la </a:t>
            </a:r>
            <a:r>
              <a:rPr lang="en-CA" sz="2400" dirty="0" err="1" smtClean="0">
                <a:solidFill>
                  <a:srgbClr val="FF0000"/>
                </a:solidFill>
              </a:rPr>
              <a:t>poutre</a:t>
            </a:r>
            <a:r>
              <a:rPr lang="en-CA" sz="2400" dirty="0" smtClean="0">
                <a:solidFill>
                  <a:srgbClr val="FF0000"/>
                </a:solidFill>
              </a:rPr>
              <a:t> pour </a:t>
            </a:r>
            <a:r>
              <a:rPr lang="en-CA" sz="2400" dirty="0" err="1" smtClean="0">
                <a:solidFill>
                  <a:srgbClr val="FF0000"/>
                </a:solidFill>
              </a:rPr>
              <a:t>tous</a:t>
            </a:r>
            <a:r>
              <a:rPr lang="en-CA" sz="2400" dirty="0" smtClean="0">
                <a:solidFill>
                  <a:srgbClr val="FF0000"/>
                </a:solidFill>
              </a:rPr>
              <a:t> les </a:t>
            </a:r>
            <a:r>
              <a:rPr lang="en-CA" sz="2400" dirty="0" err="1" smtClean="0">
                <a:solidFill>
                  <a:srgbClr val="FF0000"/>
                </a:solidFill>
              </a:rPr>
              <a:t>niveaux</a:t>
            </a:r>
            <a:endParaRPr lang="en-CA" sz="2400" dirty="0" smtClean="0">
              <a:solidFill>
                <a:srgbClr val="FF0000"/>
              </a:solidFill>
            </a:endParaRPr>
          </a:p>
          <a:p>
            <a:pPr marL="171450" indent="-171450">
              <a:buFont typeface="Arial" panose="020B0604020202020204" pitchFamily="34" charset="0"/>
              <a:buChar char="•"/>
            </a:pPr>
            <a:r>
              <a:rPr lang="en-CA" sz="2400" dirty="0" err="1" smtClean="0">
                <a:solidFill>
                  <a:srgbClr val="FF0000"/>
                </a:solidFill>
              </a:rPr>
              <a:t>Remplacement</a:t>
            </a:r>
            <a:r>
              <a:rPr lang="en-CA" sz="2400" dirty="0" smtClean="0">
                <a:solidFill>
                  <a:srgbClr val="FF0000"/>
                </a:solidFill>
              </a:rPr>
              <a:t> des pages </a:t>
            </a:r>
            <a:r>
              <a:rPr lang="en-CA" sz="2400" dirty="0" err="1" smtClean="0">
                <a:solidFill>
                  <a:srgbClr val="FF0000"/>
                </a:solidFill>
              </a:rPr>
              <a:t>disponible</a:t>
            </a:r>
            <a:r>
              <a:rPr lang="en-CA" sz="2400" dirty="0" smtClean="0">
                <a:solidFill>
                  <a:srgbClr val="FF0000"/>
                </a:solidFill>
              </a:rPr>
              <a:t> sur le site Internet de USAG</a:t>
            </a:r>
          </a:p>
        </p:txBody>
      </p:sp>
    </p:spTree>
    <p:extLst>
      <p:ext uri="{BB962C8B-B14F-4D97-AF65-F5344CB8AC3E}">
        <p14:creationId xmlns:p14="http://schemas.microsoft.com/office/powerpoint/2010/main" val="2511999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custDataLst>
              <p:tags r:id="rId1"/>
            </p:custDataLst>
          </p:nvPr>
        </p:nvSpPr>
        <p:spPr>
          <a:xfrm>
            <a:off x="507994" y="59824"/>
            <a:ext cx="8407406" cy="492643"/>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fr-CA" sz="3200" b="1" spc="-5" dirty="0"/>
              <a:t>Calcul de la note de départ pour les niveaux</a:t>
            </a:r>
            <a:r>
              <a:rPr lang="en-CA" sz="3200" b="1" spc="-5" dirty="0"/>
              <a:t> 9 </a:t>
            </a:r>
            <a:r>
              <a:rPr lang="en-CA" sz="3200" b="1" spc="-5" dirty="0" smtClean="0"/>
              <a:t>et 10</a:t>
            </a:r>
            <a:endParaRPr lang="en-CA" sz="3200" b="1" dirty="0"/>
          </a:p>
        </p:txBody>
      </p:sp>
      <p:sp>
        <p:nvSpPr>
          <p:cNvPr id="357" name="Shape 357"/>
          <p:cNvSpPr txBox="1">
            <a:spLocks noGrp="1"/>
          </p:cNvSpPr>
          <p:nvPr>
            <p:ph idx="1"/>
            <p:custDataLst>
              <p:tags r:id="rId2"/>
            </p:custDataLst>
          </p:nvPr>
        </p:nvSpPr>
        <p:spPr>
          <a:xfrm>
            <a:off x="228600" y="718539"/>
            <a:ext cx="8915400" cy="4215411"/>
          </a:xfrm>
          <a:prstGeom prst="rect">
            <a:avLst/>
          </a:prstGeom>
          <a:noFill/>
          <a:ln>
            <a:noFill/>
          </a:ln>
        </p:spPr>
        <p:txBody>
          <a:bodyPr wrap="square" lIns="68569" tIns="34275" rIns="68569" bIns="34275" anchor="t" anchorCtr="0">
            <a:noAutofit/>
          </a:bodyPr>
          <a:lstStyle/>
          <a:p>
            <a:pPr algn="l" rtl="0">
              <a:spcBef>
                <a:spcPts val="750"/>
              </a:spcBef>
              <a:buClr>
                <a:schemeClr val="accent1"/>
              </a:buClr>
              <a:buSzPct val="79999"/>
            </a:pPr>
            <a:r>
              <a:rPr lang="en-CA" sz="2400" b="1" dirty="0" err="1">
                <a:ea typeface="Trebuchet MS"/>
                <a:sym typeface="Trebuchet MS"/>
              </a:rPr>
              <a:t>Niveau</a:t>
            </a:r>
            <a:r>
              <a:rPr lang="en-CA" sz="2400" b="1" dirty="0">
                <a:ea typeface="Trebuchet MS"/>
                <a:sym typeface="Trebuchet MS"/>
              </a:rPr>
              <a:t> 9 : </a:t>
            </a:r>
            <a:r>
              <a:rPr lang="en-CA" sz="2400" b="1" dirty="0"/>
              <a:t>   N</a:t>
            </a:r>
            <a:r>
              <a:rPr lang="en-CA" sz="2400" b="1" dirty="0" smtClean="0"/>
              <a:t>D = </a:t>
            </a:r>
            <a:r>
              <a:rPr lang="en-CA" sz="2400" b="1" dirty="0">
                <a:ea typeface="Trebuchet MS"/>
                <a:sym typeface="Trebuchet MS"/>
              </a:rPr>
              <a:t>9.7</a:t>
            </a:r>
            <a:r>
              <a:rPr lang="en-CA" sz="2400" b="1" dirty="0"/>
              <a:t> + 0.3 Bonus</a:t>
            </a:r>
            <a:r>
              <a:rPr lang="en-CA" sz="2400" b="1" dirty="0">
                <a:ea typeface="Trebuchet MS"/>
                <a:sym typeface="Trebuchet MS"/>
              </a:rPr>
              <a:t> </a:t>
            </a:r>
          </a:p>
          <a:p>
            <a:pPr algn="l" rtl="0">
              <a:spcBef>
                <a:spcPts val="750"/>
              </a:spcBef>
              <a:buClr>
                <a:schemeClr val="accent1"/>
              </a:buClr>
              <a:buSzPct val="79999"/>
            </a:pPr>
            <a:r>
              <a:rPr lang="en-CA" sz="2400" b="1" dirty="0" err="1">
                <a:ea typeface="Trebuchet MS"/>
                <a:sym typeface="Trebuchet MS"/>
              </a:rPr>
              <a:t>Niveau</a:t>
            </a:r>
            <a:r>
              <a:rPr lang="en-CA" sz="2400" b="1" dirty="0">
                <a:ea typeface="Trebuchet MS"/>
                <a:sym typeface="Trebuchet MS"/>
              </a:rPr>
              <a:t> 10 : N</a:t>
            </a:r>
            <a:r>
              <a:rPr lang="en-CA" sz="2400" b="1" dirty="0" smtClean="0">
                <a:ea typeface="Trebuchet MS"/>
                <a:sym typeface="Trebuchet MS"/>
              </a:rPr>
              <a:t>D = </a:t>
            </a:r>
            <a:r>
              <a:rPr lang="en-CA" sz="2400" b="1" dirty="0">
                <a:ea typeface="Trebuchet MS"/>
                <a:sym typeface="Trebuchet MS"/>
              </a:rPr>
              <a:t>9.5 + 0.5 Bonus</a:t>
            </a:r>
          </a:p>
          <a:p>
            <a:pPr algn="l" rtl="0">
              <a:spcBef>
                <a:spcPts val="750"/>
              </a:spcBef>
              <a:buClr>
                <a:schemeClr val="accent1"/>
              </a:buClr>
              <a:buSzPct val="79999"/>
            </a:pPr>
            <a:endParaRPr lang="en-CA" sz="2400" dirty="0"/>
          </a:p>
          <a:p>
            <a:pPr marL="342900" indent="-342900" rtl="0">
              <a:buClr>
                <a:schemeClr val="accent1"/>
              </a:buClr>
              <a:buSzPct val="79999"/>
              <a:buFont typeface="Wingdings" panose="05000000000000000000" pitchFamily="2" charset="2"/>
              <a:buChar char="§"/>
            </a:pPr>
            <a:r>
              <a:rPr lang="en-CA" sz="2400" dirty="0" err="1"/>
              <a:t>Déduire</a:t>
            </a:r>
            <a:r>
              <a:rPr lang="en-CA" sz="2400" dirty="0"/>
              <a:t> de la note de </a:t>
            </a:r>
            <a:r>
              <a:rPr lang="en-CA" sz="2400" dirty="0" err="1"/>
              <a:t>départ</a:t>
            </a:r>
            <a:r>
              <a:rPr lang="en-CA" sz="2400" dirty="0"/>
              <a:t> :</a:t>
            </a:r>
          </a:p>
          <a:p>
            <a:pPr indent="-52388" rtl="0">
              <a:buClr>
                <a:srgbClr val="000000"/>
              </a:buClr>
              <a:buSzPct val="61111"/>
            </a:pPr>
            <a:r>
              <a:rPr lang="en-CA" sz="2400" dirty="0"/>
              <a:t>    A) </a:t>
            </a:r>
            <a:r>
              <a:rPr lang="en-CA" sz="2400" dirty="0" err="1"/>
              <a:t>Toute</a:t>
            </a:r>
            <a:r>
              <a:rPr lang="en-CA" sz="2400" dirty="0"/>
              <a:t> </a:t>
            </a:r>
            <a:r>
              <a:rPr lang="en-CA" sz="2400" dirty="0" err="1" smtClean="0"/>
              <a:t>partie</a:t>
            </a:r>
            <a:r>
              <a:rPr lang="en-CA" sz="2400" dirty="0" smtClean="0"/>
              <a:t> de </a:t>
            </a:r>
            <a:r>
              <a:rPr lang="en-CA" sz="2400" dirty="0" err="1" smtClean="0"/>
              <a:t>valeur</a:t>
            </a:r>
            <a:r>
              <a:rPr lang="en-CA" sz="2400" dirty="0" smtClean="0"/>
              <a:t> </a:t>
            </a:r>
            <a:r>
              <a:rPr lang="en-CA" sz="2400" dirty="0" err="1" smtClean="0"/>
              <a:t>manquante</a:t>
            </a:r>
            <a:r>
              <a:rPr lang="en-CA" sz="2400" dirty="0" smtClean="0"/>
              <a:t> </a:t>
            </a:r>
          </a:p>
          <a:p>
            <a:pPr indent="-52388" rtl="0">
              <a:buClr>
                <a:srgbClr val="000000"/>
              </a:buClr>
              <a:buSzPct val="61111"/>
            </a:pPr>
            <a:r>
              <a:rPr lang="en-CA" sz="2400" dirty="0"/>
              <a:t> </a:t>
            </a:r>
            <a:r>
              <a:rPr lang="en-CA" sz="2400" dirty="0" smtClean="0"/>
              <a:t>        (</a:t>
            </a:r>
            <a:r>
              <a:rPr lang="en-CA" sz="2400" dirty="0"/>
              <a:t>A @ 0.1, </a:t>
            </a:r>
            <a:r>
              <a:rPr lang="en-CA" sz="2400" dirty="0" smtClean="0"/>
              <a:t>B @ </a:t>
            </a:r>
            <a:r>
              <a:rPr lang="en-CA" sz="2400" dirty="0"/>
              <a:t>0.3, </a:t>
            </a:r>
            <a:r>
              <a:rPr lang="en-CA" sz="2400" dirty="0" smtClean="0"/>
              <a:t>C @ </a:t>
            </a:r>
            <a:r>
              <a:rPr lang="en-CA" sz="2400" dirty="0"/>
              <a:t>0.5)</a:t>
            </a:r>
          </a:p>
          <a:p>
            <a:pPr indent="-52388" rtl="0">
              <a:buClr>
                <a:srgbClr val="000000"/>
              </a:buClr>
              <a:buSzPct val="61111"/>
            </a:pPr>
            <a:r>
              <a:rPr lang="en-CA" sz="2400" dirty="0"/>
              <a:t>    B) </a:t>
            </a:r>
            <a:r>
              <a:rPr lang="en-CA" sz="2400" dirty="0" err="1"/>
              <a:t>Toutes</a:t>
            </a:r>
            <a:r>
              <a:rPr lang="en-CA" sz="2400" dirty="0"/>
              <a:t> </a:t>
            </a:r>
            <a:r>
              <a:rPr lang="en-CA" sz="2400" dirty="0" err="1" smtClean="0"/>
              <a:t>exigences</a:t>
            </a:r>
            <a:r>
              <a:rPr lang="en-CA" sz="2400" dirty="0" smtClean="0"/>
              <a:t> </a:t>
            </a:r>
            <a:r>
              <a:rPr lang="en-CA" sz="2400" dirty="0" err="1" smtClean="0"/>
              <a:t>spécifiques</a:t>
            </a:r>
            <a:r>
              <a:rPr lang="en-CA" sz="2400" dirty="0" smtClean="0"/>
              <a:t> </a:t>
            </a:r>
            <a:r>
              <a:rPr lang="en-CA" sz="2400" dirty="0" err="1" smtClean="0"/>
              <a:t>manquantes</a:t>
            </a:r>
            <a:r>
              <a:rPr lang="en-CA" sz="2400" dirty="0" smtClean="0"/>
              <a:t> </a:t>
            </a:r>
            <a:r>
              <a:rPr lang="en-CA" sz="2400" dirty="0"/>
              <a:t>(0.5 </a:t>
            </a:r>
            <a:r>
              <a:rPr lang="en-CA" sz="2400" dirty="0" err="1" smtClean="0"/>
              <a:t>chaque</a:t>
            </a:r>
            <a:r>
              <a:rPr lang="en-CA" sz="2400" dirty="0"/>
              <a:t>)</a:t>
            </a:r>
          </a:p>
          <a:p>
            <a:pPr indent="-52388" rtl="0">
              <a:buClr>
                <a:srgbClr val="000000"/>
              </a:buClr>
              <a:buSzPct val="61111"/>
            </a:pPr>
            <a:r>
              <a:rPr lang="en-CA" sz="2400" dirty="0"/>
              <a:t>    C) </a:t>
            </a:r>
            <a:r>
              <a:rPr lang="en-CA" sz="2400" dirty="0" err="1"/>
              <a:t>Exercice</a:t>
            </a:r>
            <a:r>
              <a:rPr lang="en-CA" sz="2400" dirty="0"/>
              <a:t> sans sortie (0.3)</a:t>
            </a:r>
          </a:p>
          <a:p>
            <a:pPr indent="-52388" rtl="0">
              <a:buClr>
                <a:srgbClr val="000000"/>
              </a:buClr>
              <a:buSzPct val="61111"/>
            </a:pPr>
            <a:r>
              <a:rPr lang="en-CA" sz="2400" dirty="0"/>
              <a:t>    D) Tout </a:t>
            </a:r>
            <a:r>
              <a:rPr lang="en-CA" sz="2400" dirty="0" err="1"/>
              <a:t>élément</a:t>
            </a:r>
            <a:r>
              <a:rPr lang="en-CA" sz="2400" dirty="0"/>
              <a:t> </a:t>
            </a:r>
            <a:r>
              <a:rPr lang="en-CA" sz="2400" dirty="0" err="1"/>
              <a:t>i</a:t>
            </a:r>
            <a:r>
              <a:rPr lang="en-CA" sz="2400" dirty="0" err="1" smtClean="0"/>
              <a:t>nterdit</a:t>
            </a:r>
            <a:r>
              <a:rPr lang="en-CA" sz="2400" dirty="0" smtClean="0"/>
              <a:t> </a:t>
            </a:r>
            <a:r>
              <a:rPr lang="en-CA" sz="2400" dirty="0"/>
              <a:t>(0.5 </a:t>
            </a:r>
            <a:r>
              <a:rPr lang="en-CA" sz="2400" dirty="0" err="1"/>
              <a:t>chaque</a:t>
            </a:r>
            <a:r>
              <a:rPr lang="en-CA" sz="2400" dirty="0"/>
              <a:t>)</a:t>
            </a:r>
          </a:p>
          <a:p>
            <a:pPr indent="-52388" rtl="0">
              <a:buClr>
                <a:srgbClr val="000000"/>
              </a:buClr>
              <a:buSzPct val="61111"/>
            </a:pPr>
            <a:endParaRPr lang="fr-CA" dirty="0"/>
          </a:p>
          <a:p>
            <a:pPr algn="l" rtl="0">
              <a:spcBef>
                <a:spcPts val="750"/>
              </a:spcBef>
              <a:buClr>
                <a:schemeClr val="accent1"/>
              </a:buClr>
              <a:buSzPct val="79999"/>
            </a:pPr>
            <a:endParaRPr b="1" dirty="0"/>
          </a:p>
        </p:txBody>
      </p:sp>
    </p:spTree>
    <p:extLst>
      <p:ext uri="{BB962C8B-B14F-4D97-AF65-F5344CB8AC3E}">
        <p14:creationId xmlns:p14="http://schemas.microsoft.com/office/powerpoint/2010/main" val="561803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457200" y="94878"/>
            <a:ext cx="8412651" cy="492443"/>
          </a:xfrm>
          <a:prstGeom prst="rect">
            <a:avLst/>
          </a:prstGeom>
        </p:spPr>
        <p:txBody>
          <a:bodyPr vert="horz" wrap="square" lIns="0" tIns="0" rIns="0" bIns="0" rtlCol="0">
            <a:spAutoFit/>
          </a:bodyPr>
          <a:lstStyle/>
          <a:p>
            <a:pPr marL="12700" algn="ctr">
              <a:lnSpc>
                <a:spcPct val="100000"/>
              </a:lnSpc>
            </a:pPr>
            <a:r>
              <a:rPr lang="fr-CA" sz="3200" b="1" spc="-5" dirty="0"/>
              <a:t>Calcul de la note de départ pour les niveaux</a:t>
            </a:r>
            <a:r>
              <a:rPr lang="en-CA" sz="3200" b="1" spc="-5" dirty="0"/>
              <a:t> 9 </a:t>
            </a:r>
            <a:r>
              <a:rPr lang="en-CA" sz="3200" b="1" spc="-5" dirty="0" smtClean="0"/>
              <a:t>et 10</a:t>
            </a:r>
            <a:endParaRPr sz="3200" b="1" spc="-5" dirty="0"/>
          </a:p>
        </p:txBody>
      </p:sp>
      <p:sp>
        <p:nvSpPr>
          <p:cNvPr id="4" name="object 4"/>
          <p:cNvSpPr txBox="1"/>
          <p:nvPr>
            <p:custDataLst>
              <p:tags r:id="rId3"/>
            </p:custDataLst>
          </p:nvPr>
        </p:nvSpPr>
        <p:spPr>
          <a:xfrm>
            <a:off x="228600" y="727471"/>
            <a:ext cx="8486227" cy="3123932"/>
          </a:xfrm>
          <a:prstGeom prst="rect">
            <a:avLst/>
          </a:prstGeom>
        </p:spPr>
        <p:txBody>
          <a:bodyPr vert="horz" wrap="square" lIns="0" tIns="0" rIns="0" bIns="0" rtlCol="0">
            <a:spAutoFit/>
          </a:bodyPr>
          <a:lstStyle/>
          <a:p>
            <a:pPr marL="12700">
              <a:lnSpc>
                <a:spcPct val="100000"/>
              </a:lnSpc>
            </a:pPr>
            <a:r>
              <a:rPr lang="fr-CA" sz="2100" b="1" spc="-5" dirty="0" smtClean="0">
                <a:solidFill>
                  <a:srgbClr val="90C126"/>
                </a:solidFill>
                <a:latin typeface="Trebuchet MS" panose="020B0603020202020204" pitchFamily="34" charset="0"/>
                <a:cs typeface="Trebuchet MS"/>
              </a:rPr>
              <a:t>Parties de valeur</a:t>
            </a:r>
            <a:endParaRPr sz="2100" b="1" dirty="0">
              <a:solidFill>
                <a:srgbClr val="90C126"/>
              </a:solidFill>
              <a:latin typeface="Trebuchet MS" panose="020B0603020202020204" pitchFamily="34" charset="0"/>
              <a:cs typeface="Trebuchet MS"/>
            </a:endParaRPr>
          </a:p>
          <a:p>
            <a:pPr marL="406400">
              <a:lnSpc>
                <a:spcPct val="100000"/>
              </a:lnSpc>
              <a:spcBef>
                <a:spcPts val="985"/>
              </a:spcBef>
              <a:tabLst>
                <a:tab pos="691515" algn="l"/>
              </a:tabLst>
            </a:pPr>
            <a:r>
              <a:rPr sz="1500" spc="15" dirty="0">
                <a:latin typeface="Trebuchet MS" panose="020B0603020202020204" pitchFamily="34" charset="0"/>
                <a:cs typeface="MS PGothic"/>
              </a:rPr>
              <a:t>▶	</a:t>
            </a:r>
            <a:r>
              <a:rPr lang="fr-CA" sz="1500" spc="15" dirty="0">
                <a:latin typeface="Trebuchet MS" panose="020B0603020202020204" pitchFamily="34" charset="0"/>
                <a:cs typeface="MS PGothic"/>
              </a:rPr>
              <a:t>Éléments </a:t>
            </a:r>
            <a:r>
              <a:rPr lang="en-CA" sz="1500" spc="-5" dirty="0">
                <a:latin typeface="Trebuchet MS" panose="020B0603020202020204" pitchFamily="34" charset="0"/>
                <a:cs typeface="MS PGothic"/>
              </a:rPr>
              <a:t>A = 0.1; </a:t>
            </a:r>
            <a:r>
              <a:rPr lang="en-CA" sz="1500" spc="-5" dirty="0" err="1">
                <a:latin typeface="Trebuchet MS" panose="020B0603020202020204" pitchFamily="34" charset="0"/>
                <a:cs typeface="MS PGothic"/>
              </a:rPr>
              <a:t>Éléments</a:t>
            </a:r>
            <a:r>
              <a:rPr lang="en-CA" sz="1500" spc="-5" dirty="0">
                <a:latin typeface="Trebuchet MS" panose="020B0603020202020204" pitchFamily="34" charset="0"/>
                <a:cs typeface="MS PGothic"/>
              </a:rPr>
              <a:t> B = 0.3; </a:t>
            </a:r>
            <a:r>
              <a:rPr lang="en-CA" sz="1500" spc="-5" dirty="0" err="1">
                <a:latin typeface="Trebuchet MS" panose="020B0603020202020204" pitchFamily="34" charset="0"/>
                <a:cs typeface="MS PGothic"/>
              </a:rPr>
              <a:t>Éléments</a:t>
            </a:r>
            <a:r>
              <a:rPr lang="en-CA" sz="1500" spc="-5" dirty="0">
                <a:latin typeface="Trebuchet MS" panose="020B0603020202020204" pitchFamily="34" charset="0"/>
                <a:cs typeface="MS PGothic"/>
              </a:rPr>
              <a:t> C = 0.5</a:t>
            </a:r>
            <a:r>
              <a:rPr lang="en-CA" sz="1500" u="sng" spc="-5" dirty="0">
                <a:latin typeface="Trebuchet MS" panose="020B0603020202020204" pitchFamily="34" charset="0"/>
                <a:cs typeface="MS PGothic"/>
              </a:rPr>
              <a:t/>
            </a:r>
            <a:br>
              <a:rPr lang="en-CA" sz="1500" u="sng" spc="-5" dirty="0">
                <a:latin typeface="Trebuchet MS" panose="020B0603020202020204" pitchFamily="34" charset="0"/>
                <a:cs typeface="MS PGothic"/>
              </a:rPr>
            </a:br>
            <a:r>
              <a:rPr lang="en-CA" sz="1600" spc="15" dirty="0">
                <a:latin typeface="Trebuchet MS" panose="020B0603020202020204" pitchFamily="34" charset="0"/>
                <a:cs typeface="MS PGothic"/>
              </a:rPr>
              <a:t>▶	</a:t>
            </a:r>
            <a:r>
              <a:rPr lang="en-CA" sz="1600" dirty="0">
                <a:latin typeface="Trebuchet MS"/>
                <a:ea typeface="Trebuchet MS"/>
                <a:cs typeface="Trebuchet MS"/>
                <a:sym typeface="Trebuchet MS"/>
              </a:rPr>
              <a:t>D/E </a:t>
            </a:r>
            <a:r>
              <a:rPr lang="en-CA" sz="1600" dirty="0"/>
              <a:t>= </a:t>
            </a:r>
            <a:r>
              <a:rPr lang="en-CA" sz="1600" dirty="0" err="1" smtClean="0"/>
              <a:t>utilisés</a:t>
            </a:r>
            <a:r>
              <a:rPr lang="en-CA" sz="1600" dirty="0" smtClean="0"/>
              <a:t> </a:t>
            </a:r>
            <a:r>
              <a:rPr lang="en-CA" sz="1600" dirty="0" err="1"/>
              <a:t>comme</a:t>
            </a:r>
            <a:r>
              <a:rPr lang="en-CA" sz="1600" dirty="0"/>
              <a:t> Bonus </a:t>
            </a:r>
          </a:p>
          <a:p>
            <a:pPr marL="406400">
              <a:spcBef>
                <a:spcPts val="985"/>
              </a:spcBef>
              <a:tabLst>
                <a:tab pos="691515" algn="l"/>
              </a:tabLst>
            </a:pPr>
            <a:r>
              <a:rPr lang="fr-CA" sz="1400" dirty="0">
                <a:latin typeface="Trebuchet MS"/>
                <a:ea typeface="Trebuchet MS"/>
                <a:cs typeface="Trebuchet MS"/>
                <a:sym typeface="Trebuchet MS"/>
              </a:rPr>
              <a:t>Les éléments de valeur de difficulté supérieure peuvent remplacer les éléments de valeur inférieure, mais non l’inverse </a:t>
            </a:r>
            <a:r>
              <a:rPr lang="en-CA" sz="1400" dirty="0">
                <a:latin typeface="Trebuchet MS"/>
                <a:ea typeface="Trebuchet MS"/>
                <a:cs typeface="Trebuchet MS"/>
                <a:sym typeface="Trebuchet MS"/>
              </a:rPr>
              <a:t>(L10).</a:t>
            </a:r>
          </a:p>
          <a:p>
            <a:pPr>
              <a:spcBef>
                <a:spcPts val="985"/>
              </a:spcBef>
              <a:tabLst>
                <a:tab pos="691515" algn="l"/>
              </a:tabLst>
            </a:pPr>
            <a:r>
              <a:rPr lang="en-CA" sz="2000" b="1" spc="15" dirty="0" err="1">
                <a:solidFill>
                  <a:srgbClr val="90C126"/>
                </a:solidFill>
                <a:latin typeface="Trebuchet MS" panose="020B0603020202020204" pitchFamily="34" charset="0"/>
                <a:sym typeface="Trebuchet MS"/>
              </a:rPr>
              <a:t>Valeur</a:t>
            </a:r>
            <a:r>
              <a:rPr lang="en-CA" sz="2000" b="1" spc="15" dirty="0">
                <a:solidFill>
                  <a:srgbClr val="90C126"/>
                </a:solidFill>
                <a:latin typeface="Trebuchet MS" panose="020B0603020202020204" pitchFamily="34" charset="0"/>
                <a:sym typeface="Trebuchet MS"/>
              </a:rPr>
              <a:t> de </a:t>
            </a:r>
            <a:r>
              <a:rPr lang="en-CA" sz="2000" b="1" spc="15" dirty="0" err="1">
                <a:solidFill>
                  <a:srgbClr val="90C126"/>
                </a:solidFill>
                <a:latin typeface="Trebuchet MS" panose="020B0603020202020204" pitchFamily="34" charset="0"/>
                <a:sym typeface="Trebuchet MS"/>
              </a:rPr>
              <a:t>difficulté</a:t>
            </a:r>
            <a:r>
              <a:rPr lang="en-CA" sz="2000" b="1" spc="15" dirty="0">
                <a:solidFill>
                  <a:srgbClr val="90C126"/>
                </a:solidFill>
                <a:latin typeface="Trebuchet MS" panose="020B0603020202020204" pitchFamily="34" charset="0"/>
                <a:sym typeface="Trebuchet MS"/>
              </a:rPr>
              <a:t> </a:t>
            </a:r>
            <a:r>
              <a:rPr lang="en-CA" sz="2000" b="1" spc="15" dirty="0" err="1">
                <a:solidFill>
                  <a:srgbClr val="90C126"/>
                </a:solidFill>
                <a:latin typeface="Trebuchet MS" panose="020B0603020202020204" pitchFamily="34" charset="0"/>
                <a:sym typeface="Trebuchet MS"/>
              </a:rPr>
              <a:t>requise</a:t>
            </a:r>
            <a:r>
              <a:rPr lang="en-CA" sz="2000" b="1" spc="15" dirty="0">
                <a:solidFill>
                  <a:srgbClr val="90C126"/>
                </a:solidFill>
                <a:latin typeface="Trebuchet MS" panose="020B0603020202020204" pitchFamily="34" charset="0"/>
                <a:sym typeface="Trebuchet MS"/>
              </a:rPr>
              <a:t> par </a:t>
            </a:r>
            <a:r>
              <a:rPr lang="en-CA" sz="2000" b="1" spc="15" dirty="0" err="1" smtClean="0">
                <a:solidFill>
                  <a:srgbClr val="90C126"/>
                </a:solidFill>
                <a:latin typeface="Trebuchet MS" panose="020B0603020202020204" pitchFamily="34" charset="0"/>
                <a:sym typeface="Trebuchet MS"/>
              </a:rPr>
              <a:t>niveau</a:t>
            </a:r>
            <a:endParaRPr lang="en-CA" sz="2000" b="1" spc="15" dirty="0">
              <a:solidFill>
                <a:srgbClr val="90C126"/>
              </a:solidFill>
              <a:latin typeface="Trebuchet MS" panose="020B0603020202020204" pitchFamily="34" charset="0"/>
              <a:sym typeface="Trebuchet MS"/>
            </a:endParaRPr>
          </a:p>
          <a:p>
            <a:pPr marL="692150" lvl="0" indent="-285750">
              <a:spcBef>
                <a:spcPts val="985"/>
              </a:spcBef>
              <a:buClr>
                <a:schemeClr val="accent1"/>
              </a:buClr>
              <a:buSzPct val="79999"/>
              <a:buFont typeface="Wingdings" panose="05000000000000000000" pitchFamily="2" charset="2"/>
              <a:buChar char="Ø"/>
              <a:tabLst>
                <a:tab pos="691515" algn="l"/>
              </a:tabLst>
            </a:pPr>
            <a:r>
              <a:rPr lang="en-CA" sz="2000" spc="15" dirty="0">
                <a:latin typeface="Trebuchet MS" panose="020B0603020202020204" pitchFamily="34" charset="0"/>
                <a:sym typeface="Trebuchet MS"/>
              </a:rPr>
              <a:t>JO 9 : 3A, 4B, 1 C  </a:t>
            </a:r>
          </a:p>
          <a:p>
            <a:pPr marL="692150" lvl="0" indent="-285750">
              <a:spcBef>
                <a:spcPts val="985"/>
              </a:spcBef>
              <a:buClr>
                <a:schemeClr val="accent1"/>
              </a:buClr>
              <a:buSzPct val="79999"/>
              <a:buFont typeface="Wingdings" panose="05000000000000000000" pitchFamily="2" charset="2"/>
              <a:buChar char="Ø"/>
              <a:tabLst>
                <a:tab pos="691515" algn="l"/>
              </a:tabLst>
            </a:pPr>
            <a:r>
              <a:rPr lang="en-CA" sz="2000" spc="15" dirty="0">
                <a:latin typeface="Trebuchet MS" panose="020B0603020202020204" pitchFamily="34" charset="0"/>
                <a:sym typeface="Trebuchet MS"/>
              </a:rPr>
              <a:t>JO 10 : 3A, 3B, 2C</a:t>
            </a:r>
            <a:endParaRPr lang="en-CA" sz="2400" dirty="0"/>
          </a:p>
          <a:p>
            <a:pPr marL="406400">
              <a:spcBef>
                <a:spcPts val="1005"/>
              </a:spcBef>
              <a:tabLst>
                <a:tab pos="691515" algn="l"/>
              </a:tabLst>
            </a:pPr>
            <a:endParaRPr lang="en-CA" sz="1300" spc="-5" dirty="0">
              <a:latin typeface="Trebuchet MS" panose="020B0603020202020204" pitchFamily="34" charset="0"/>
              <a:cs typeface="MS PGothic"/>
            </a:endParaRPr>
          </a:p>
        </p:txBody>
      </p:sp>
    </p:spTree>
    <p:extLst>
      <p:ext uri="{BB962C8B-B14F-4D97-AF65-F5344CB8AC3E}">
        <p14:creationId xmlns:p14="http://schemas.microsoft.com/office/powerpoint/2010/main" val="202422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112634"/>
            <a:ext cx="8412651" cy="492443"/>
          </a:xfrm>
          <a:prstGeom prst="rect">
            <a:avLst/>
          </a:prstGeom>
        </p:spPr>
        <p:txBody>
          <a:bodyPr vert="horz" wrap="square" lIns="0" tIns="0" rIns="0" bIns="0" rtlCol="0">
            <a:spAutoFit/>
          </a:bodyPr>
          <a:lstStyle/>
          <a:p>
            <a:pPr marL="12700" algn="ctr">
              <a:lnSpc>
                <a:spcPct val="100000"/>
              </a:lnSpc>
            </a:pPr>
            <a:r>
              <a:rPr lang="fr-CA" sz="3200" b="1" spc="-5" dirty="0"/>
              <a:t>Calcul de la note de départ pour les niveaux</a:t>
            </a:r>
            <a:r>
              <a:rPr lang="en-CA" sz="3200" b="1" spc="-5" dirty="0"/>
              <a:t> 9 </a:t>
            </a:r>
            <a:r>
              <a:rPr lang="en-CA" sz="3200" b="1" spc="-5" dirty="0" smtClean="0"/>
              <a:t>et 10</a:t>
            </a:r>
            <a:endParaRPr sz="3200" b="1" spc="-5" dirty="0"/>
          </a:p>
        </p:txBody>
      </p:sp>
      <p:sp>
        <p:nvSpPr>
          <p:cNvPr id="4" name="object 4"/>
          <p:cNvSpPr txBox="1"/>
          <p:nvPr>
            <p:custDataLst>
              <p:tags r:id="rId3"/>
            </p:custDataLst>
          </p:nvPr>
        </p:nvSpPr>
        <p:spPr>
          <a:xfrm>
            <a:off x="372931" y="666750"/>
            <a:ext cx="8486227" cy="3924151"/>
          </a:xfrm>
          <a:prstGeom prst="rect">
            <a:avLst/>
          </a:prstGeom>
        </p:spPr>
        <p:txBody>
          <a:bodyPr vert="horz" wrap="square" lIns="0" tIns="0" rIns="0" bIns="0" rtlCol="0">
            <a:spAutoFit/>
          </a:bodyPr>
          <a:lstStyle/>
          <a:p>
            <a:pPr marL="12700">
              <a:lnSpc>
                <a:spcPct val="100000"/>
              </a:lnSpc>
            </a:pPr>
            <a:r>
              <a:rPr lang="fr-CA" sz="2100" b="1" spc="-5" dirty="0" smtClean="0">
                <a:solidFill>
                  <a:srgbClr val="90C126"/>
                </a:solidFill>
                <a:latin typeface="Trebuchet MS" panose="020B0603020202020204" pitchFamily="34" charset="0"/>
                <a:cs typeface="Trebuchet MS"/>
              </a:rPr>
              <a:t>Parties de valeur</a:t>
            </a:r>
            <a:endParaRPr sz="2100" b="1" dirty="0">
              <a:solidFill>
                <a:srgbClr val="90C126"/>
              </a:solidFill>
              <a:latin typeface="Trebuchet MS" panose="020B0603020202020204" pitchFamily="34" charset="0"/>
              <a:cs typeface="Trebuchet MS"/>
            </a:endParaRPr>
          </a:p>
          <a:p>
            <a:pPr marL="406400">
              <a:lnSpc>
                <a:spcPct val="100000"/>
              </a:lnSpc>
              <a:spcBef>
                <a:spcPts val="1005"/>
              </a:spcBef>
              <a:tabLst>
                <a:tab pos="691515" algn="l"/>
              </a:tabLst>
            </a:pPr>
            <a:r>
              <a:rPr lang="en-CA" sz="1500" spc="15" dirty="0">
                <a:latin typeface="Trebuchet MS" panose="020B0603020202020204" pitchFamily="34" charset="0"/>
                <a:cs typeface="MS PGothic"/>
              </a:rPr>
              <a:t>▶	</a:t>
            </a:r>
            <a:r>
              <a:rPr lang="fr-CA" sz="1500" spc="-5" dirty="0">
                <a:latin typeface="Trebuchet MS" panose="020B0603020202020204" pitchFamily="34" charset="0"/>
                <a:cs typeface="MS PGothic"/>
              </a:rPr>
              <a:t>Les éléments de valeur de difficulté supérieure peuvent remplacer les éléments de valeur inférieure, mais </a:t>
            </a:r>
            <a:r>
              <a:rPr lang="fr-CA" sz="1500" u="sng" spc="-5" dirty="0">
                <a:latin typeface="Trebuchet MS" panose="020B0603020202020204" pitchFamily="34" charset="0"/>
                <a:cs typeface="MS PGothic"/>
              </a:rPr>
              <a:t>non </a:t>
            </a:r>
            <a:r>
              <a:rPr lang="fr-CA" sz="1500" spc="-5" dirty="0">
                <a:latin typeface="Trebuchet MS" panose="020B0603020202020204" pitchFamily="34" charset="0"/>
                <a:cs typeface="MS PGothic"/>
              </a:rPr>
              <a:t>l’inverse</a:t>
            </a:r>
            <a:r>
              <a:rPr lang="en-CA" sz="1500" spc="-5" dirty="0">
                <a:latin typeface="Trebuchet MS" panose="020B0603020202020204" pitchFamily="34" charset="0"/>
                <a:cs typeface="MS PGothic"/>
              </a:rPr>
              <a:t/>
            </a:r>
            <a:br>
              <a:rPr lang="en-CA" sz="1500"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Un élément B supplémentaire peut remplacer un élément A manquant. Mais un élément A 			Supplémentaire ne peut remplacer un élément B manquant. </a:t>
            </a:r>
            <a:r>
              <a:rPr lang="en-CA" sz="1300" spc="-5" dirty="0">
                <a:latin typeface="Trebuchet MS" panose="020B0603020202020204" pitchFamily="34" charset="0"/>
                <a:cs typeface="MS PGothic"/>
              </a:rPr>
              <a:t/>
            </a:r>
            <a:br>
              <a:rPr lang="en-CA" sz="1300" spc="-5" dirty="0">
                <a:latin typeface="Trebuchet MS" panose="020B0603020202020204" pitchFamily="34" charset="0"/>
                <a:cs typeface="MS PGothic"/>
              </a:rPr>
            </a:br>
            <a:r>
              <a:rPr lang="en-CA" sz="13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Le remplacement se fait sur la base de 1 pour 1, peu importe la valeur des éléments. </a:t>
            </a:r>
          </a:p>
          <a:p>
            <a:pPr marL="406400">
              <a:lnSpc>
                <a:spcPct val="100000"/>
              </a:lnSpc>
              <a:spcBef>
                <a:spcPts val="1005"/>
              </a:spcBef>
              <a:tabLst>
                <a:tab pos="691515" algn="l"/>
              </a:tabLst>
            </a:pPr>
            <a:r>
              <a:rPr sz="1500" spc="15" dirty="0">
                <a:latin typeface="Trebuchet MS" panose="020B0603020202020204" pitchFamily="34" charset="0"/>
                <a:cs typeface="MS PGothic"/>
              </a:rPr>
              <a:t>▶	</a:t>
            </a:r>
            <a:r>
              <a:rPr lang="fr-CA" sz="1500" spc="-5" dirty="0" smtClean="0">
                <a:latin typeface="Trebuchet MS" panose="020B0603020202020204" pitchFamily="34" charset="0"/>
                <a:cs typeface="MS PGothic"/>
              </a:rPr>
              <a:t>Tous </a:t>
            </a:r>
            <a:r>
              <a:rPr lang="fr-CA" sz="1500" spc="-5" dirty="0">
                <a:latin typeface="Trebuchet MS" panose="020B0603020202020204" pitchFamily="34" charset="0"/>
                <a:cs typeface="MS PGothic"/>
              </a:rPr>
              <a:t>les éléments avec VD ayant un numéro dans le Code de pointage JO peuvent être reconnus deux (2) fois dans un exercice, si l’élément est exécuté avec une liaison différente avant ou après (c.-à-d. l’élément est précédé ou suivi d’un élément différent). </a:t>
            </a:r>
            <a:r>
              <a:rPr lang="en-CA" sz="1500" spc="-5" dirty="0">
                <a:latin typeface="Trebuchet MS" panose="020B0603020202020204" pitchFamily="34" charset="0"/>
                <a:cs typeface="MS PGothic"/>
              </a:rPr>
              <a:t/>
            </a:r>
            <a:br>
              <a:rPr lang="en-CA" sz="1500" spc="-5" dirty="0">
                <a:latin typeface="Trebuchet MS" panose="020B0603020202020204" pitchFamily="34" charset="0"/>
                <a:cs typeface="MS PGothic"/>
              </a:rPr>
            </a:br>
            <a:r>
              <a:rPr lang="en-CA" sz="15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fr-CA" sz="1300" spc="-5" dirty="0">
                <a:latin typeface="Trebuchet MS" panose="020B0603020202020204" pitchFamily="34" charset="0"/>
                <a:cs typeface="MS PGothic"/>
              </a:rPr>
              <a:t>Si le même élément est exécuté une troisième fois, ou s’il est exécuté une deuxième fois avec 			Exactement la même liaison. Les déductions s’appliquent</a:t>
            </a:r>
            <a:r>
              <a:rPr lang="en-CA" sz="1300" spc="-5" dirty="0">
                <a:latin typeface="Trebuchet MS" panose="020B0603020202020204" pitchFamily="34" charset="0"/>
                <a:cs typeface="MS PGothic"/>
              </a:rPr>
              <a:t>.</a:t>
            </a:r>
            <a:br>
              <a:rPr lang="en-CA" sz="1300" spc="-5" dirty="0">
                <a:latin typeface="Trebuchet MS" panose="020B0603020202020204" pitchFamily="34" charset="0"/>
                <a:cs typeface="MS PGothic"/>
              </a:rPr>
            </a:br>
            <a:r>
              <a:rPr lang="en-CA" sz="1300" spc="-5" dirty="0">
                <a:latin typeface="Trebuchet MS" panose="020B0603020202020204" pitchFamily="34" charset="0"/>
                <a:cs typeface="MS PGothic"/>
              </a:rPr>
              <a:t>	</a:t>
            </a:r>
            <a:r>
              <a:rPr lang="en-CA" sz="1300" spc="15" dirty="0">
                <a:latin typeface="Trebuchet MS" panose="020B0603020202020204" pitchFamily="34" charset="0"/>
                <a:cs typeface="MS PGothic"/>
              </a:rPr>
              <a:t>▶	</a:t>
            </a:r>
            <a:r>
              <a:rPr lang="en-CA" sz="1300" i="1" spc="-5" dirty="0">
                <a:latin typeface="Trebuchet MS" panose="020B0603020202020204" pitchFamily="34" charset="0"/>
                <a:cs typeface="MS PGothic"/>
              </a:rPr>
              <a:t>Exception :</a:t>
            </a:r>
            <a:r>
              <a:rPr lang="fr-CA" sz="1300" i="1" spc="-5" dirty="0">
                <a:latin typeface="Trebuchet MS" panose="020B0603020202020204" pitchFamily="34" charset="0"/>
                <a:cs typeface="MS PGothic"/>
              </a:rPr>
              <a:t> Une valeur de difficulté peut être créditée si un élément est exécuté une troisième fois s’il n’a pas été crédité auparavant pour les raisons suivantes ; l’élément était incomplet la première ou la deuxième fois qu’il a été exécuté ou l’élément était exécuté avec la même exacte liaison la deuxième fois qu’il a été exécuté. </a:t>
            </a:r>
            <a:endParaRPr lang="en-CA" sz="1300" i="1" spc="-5" dirty="0">
              <a:latin typeface="Trebuchet MS" panose="020B0603020202020204" pitchFamily="34" charset="0"/>
              <a:cs typeface="MS PGothic"/>
            </a:endParaRPr>
          </a:p>
          <a:p>
            <a:pPr marL="406400">
              <a:spcBef>
                <a:spcPts val="1005"/>
              </a:spcBef>
              <a:tabLst>
                <a:tab pos="691515" algn="l"/>
              </a:tabLst>
            </a:pPr>
            <a:endParaRPr lang="en-CA" sz="1300" spc="-5" dirty="0">
              <a:solidFill>
                <a:srgbClr val="90C126"/>
              </a:solidFill>
              <a:latin typeface="Trebuchet MS" panose="020B0603020202020204" pitchFamily="34" charset="0"/>
              <a:cs typeface="MS PGothic"/>
            </a:endParaRPr>
          </a:p>
        </p:txBody>
      </p:sp>
    </p:spTree>
    <p:extLst>
      <p:ext uri="{BB962C8B-B14F-4D97-AF65-F5344CB8AC3E}">
        <p14:creationId xmlns:p14="http://schemas.microsoft.com/office/powerpoint/2010/main" val="231614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31878"/>
            <a:ext cx="8412651" cy="492443"/>
          </a:xfrm>
          <a:prstGeom prst="rect">
            <a:avLst/>
          </a:prstGeom>
        </p:spPr>
        <p:txBody>
          <a:bodyPr vert="horz" wrap="square" lIns="0" tIns="0" rIns="0" bIns="0" rtlCol="0">
            <a:spAutoFit/>
          </a:bodyPr>
          <a:lstStyle/>
          <a:p>
            <a:pPr marL="12700" algn="ctr">
              <a:lnSpc>
                <a:spcPct val="100000"/>
              </a:lnSpc>
            </a:pPr>
            <a:r>
              <a:rPr lang="fr-CA" sz="3200" b="1" spc="-5" dirty="0"/>
              <a:t>Calcul de la note de départ pour les niveaux</a:t>
            </a:r>
            <a:r>
              <a:rPr lang="en-CA" sz="3200" b="1" spc="-5" dirty="0"/>
              <a:t> 9 </a:t>
            </a:r>
            <a:r>
              <a:rPr lang="en-CA" sz="3200" b="1" spc="-5" dirty="0" smtClean="0"/>
              <a:t>et 10</a:t>
            </a:r>
            <a:endParaRPr sz="3200" b="1" spc="-5" dirty="0"/>
          </a:p>
        </p:txBody>
      </p:sp>
      <p:sp>
        <p:nvSpPr>
          <p:cNvPr id="4" name="object 4"/>
          <p:cNvSpPr txBox="1"/>
          <p:nvPr>
            <p:custDataLst>
              <p:tags r:id="rId3"/>
            </p:custDataLst>
          </p:nvPr>
        </p:nvSpPr>
        <p:spPr>
          <a:xfrm>
            <a:off x="365674" y="685869"/>
            <a:ext cx="8486227" cy="4473019"/>
          </a:xfrm>
          <a:prstGeom prst="rect">
            <a:avLst/>
          </a:prstGeom>
        </p:spPr>
        <p:txBody>
          <a:bodyPr vert="horz" wrap="square" lIns="0" tIns="0" rIns="0" bIns="0" rtlCol="0">
            <a:spAutoFit/>
          </a:bodyPr>
          <a:lstStyle/>
          <a:p>
            <a:pPr marL="12700">
              <a:lnSpc>
                <a:spcPct val="100000"/>
              </a:lnSpc>
            </a:pPr>
            <a:r>
              <a:rPr lang="fr-CA" sz="2100" b="1" spc="-5" dirty="0" smtClean="0">
                <a:solidFill>
                  <a:srgbClr val="90C126"/>
                </a:solidFill>
                <a:latin typeface="Trebuchet MS" panose="020B0603020202020204" pitchFamily="34" charset="0"/>
                <a:cs typeface="Trebuchet MS"/>
              </a:rPr>
              <a:t>Parties de valeur</a:t>
            </a:r>
            <a:endParaRPr sz="2100" b="1" dirty="0">
              <a:solidFill>
                <a:srgbClr val="90C126"/>
              </a:solidFill>
              <a:latin typeface="Trebuchet MS" panose="020B0603020202020204" pitchFamily="34" charset="0"/>
              <a:cs typeface="Trebuchet MS"/>
            </a:endParaRPr>
          </a:p>
          <a:p>
            <a:pPr marL="406400">
              <a:spcBef>
                <a:spcPts val="985"/>
              </a:spcBef>
              <a:tabLst>
                <a:tab pos="691515" algn="l"/>
              </a:tabLst>
            </a:pPr>
            <a:r>
              <a:rPr lang="fr-CA" sz="1600" spc="20" dirty="0">
                <a:latin typeface="Trebuchet MS" panose="020B0603020202020204" pitchFamily="34" charset="0"/>
                <a:cs typeface="MS PGothic"/>
              </a:rPr>
              <a:t>▶	</a:t>
            </a:r>
            <a:r>
              <a:rPr lang="fr-CA" sz="1400" spc="-7" dirty="0">
                <a:latin typeface="Trebuchet MS" panose="020B0603020202020204" pitchFamily="34" charset="0"/>
                <a:cs typeface="MS PGothic"/>
              </a:rPr>
              <a:t>Lorsque plusieurs éléments ou variations d’un élément ont le même numéro dans le tableau d’éléments, ils peuvent être reconnus comme éléments différents s’ils remplissent certains critères :</a:t>
            </a:r>
            <a:br>
              <a:rPr lang="fr-CA" sz="1400" spc="-7" dirty="0">
                <a:latin typeface="Trebuchet MS" panose="020B0603020202020204" pitchFamily="34" charset="0"/>
                <a:cs typeface="MS PGothic"/>
              </a:rPr>
            </a:br>
            <a:r>
              <a:rPr lang="fr-CA" sz="1400" spc="20" dirty="0">
                <a:latin typeface="Trebuchet MS" panose="020B0603020202020204" pitchFamily="34" charset="0"/>
                <a:cs typeface="MS PGothic"/>
              </a:rPr>
              <a:t>▶	</a:t>
            </a:r>
            <a:r>
              <a:rPr lang="fr-CA" sz="1400" spc="-7" dirty="0">
                <a:latin typeface="Trebuchet MS" panose="020B0603020202020204" pitchFamily="34" charset="0"/>
                <a:cs typeface="MS PGothic"/>
              </a:rPr>
              <a:t>Les éléments sont considérés comme différents s’ils ont un numéro différent ou s’ils ont le même numéro, mais qu’ils remplissent les critères suivants :</a:t>
            </a:r>
            <a:r>
              <a:rPr lang="fr-CA" sz="1600" u="sng" dirty="0">
                <a:latin typeface="Trebuchet MS" panose="020B0603020202020204" pitchFamily="34" charset="0"/>
                <a:cs typeface="MS PGothic"/>
              </a:rPr>
              <a:t/>
            </a:r>
            <a:br>
              <a:rPr lang="fr-CA" sz="1600" u="sng" dirty="0">
                <a:latin typeface="Trebuchet MS" panose="020B0603020202020204" pitchFamily="34" charset="0"/>
                <a:cs typeface="MS PGothic"/>
              </a:rPr>
            </a:br>
            <a:r>
              <a:rPr lang="fr-CA" sz="1600" spc="-7" dirty="0">
                <a:latin typeface="Trebuchet MS" panose="020B0603020202020204" pitchFamily="34" charset="0"/>
                <a:cs typeface="MS PGothic"/>
              </a:rPr>
              <a:t>	</a:t>
            </a:r>
            <a:r>
              <a:rPr lang="fr-CA" sz="1400" spc="20" dirty="0">
                <a:latin typeface="Trebuchet MS" panose="020B0603020202020204" pitchFamily="34" charset="0"/>
                <a:cs typeface="MS PGothic"/>
              </a:rPr>
              <a:t>▶	</a:t>
            </a:r>
            <a:r>
              <a:rPr lang="fr-CA" sz="1400" spc="-7" dirty="0">
                <a:latin typeface="Trebuchet MS" panose="020B0603020202020204" pitchFamily="34" charset="0"/>
                <a:cs typeface="MS PGothic"/>
              </a:rPr>
              <a:t>Saltos avec position de corps différente (BA/Poutre/Sol)</a:t>
            </a:r>
            <a:br>
              <a:rPr lang="fr-CA" sz="1400" spc="-7" dirty="0">
                <a:latin typeface="Trebuchet MS" panose="020B0603020202020204" pitchFamily="34" charset="0"/>
                <a:cs typeface="MS PGothic"/>
              </a:rPr>
            </a:br>
            <a:r>
              <a:rPr lang="fr-CA" sz="1400" spc="-7" dirty="0">
                <a:latin typeface="Trebuchet MS" panose="020B0603020202020204" pitchFamily="34" charset="0"/>
                <a:cs typeface="MS PGothic"/>
              </a:rPr>
              <a:t>	</a:t>
            </a:r>
            <a:r>
              <a:rPr lang="fr-CA" sz="1400" spc="20" dirty="0">
                <a:latin typeface="Trebuchet MS" panose="020B0603020202020204" pitchFamily="34" charset="0"/>
                <a:cs typeface="MS PGothic"/>
              </a:rPr>
              <a:t>▶	</a:t>
            </a:r>
            <a:r>
              <a:rPr lang="fr-CA" sz="1400" spc="-7" dirty="0">
                <a:latin typeface="Trebuchet MS" panose="020B0603020202020204" pitchFamily="34" charset="0"/>
                <a:cs typeface="MS PGothic"/>
              </a:rPr>
              <a:t>Éléments avec degrés de rotation différents (augmentation par ½ tour (BA/Poutre/Sol)</a:t>
            </a:r>
            <a:br>
              <a:rPr lang="fr-CA" sz="1400" spc="-7" dirty="0">
                <a:latin typeface="Trebuchet MS" panose="020B0603020202020204" pitchFamily="34" charset="0"/>
                <a:cs typeface="MS PGothic"/>
              </a:rPr>
            </a:br>
            <a:r>
              <a:rPr lang="fr-CA" sz="1400" spc="-7" dirty="0">
                <a:latin typeface="Trebuchet MS" panose="020B0603020202020204" pitchFamily="34" charset="0"/>
                <a:cs typeface="MS PGothic"/>
              </a:rPr>
              <a:t>	</a:t>
            </a:r>
            <a:r>
              <a:rPr lang="fr-CA" sz="1400" spc="20" dirty="0">
                <a:latin typeface="Trebuchet MS" panose="020B0603020202020204" pitchFamily="34" charset="0"/>
                <a:cs typeface="MS PGothic"/>
              </a:rPr>
              <a:t>▶	</a:t>
            </a:r>
            <a:r>
              <a:rPr lang="fr-CA" sz="1400" spc="-7" dirty="0">
                <a:latin typeface="Trebuchet MS" panose="020B0603020202020204" pitchFamily="34" charset="0"/>
                <a:cs typeface="MS PGothic"/>
              </a:rPr>
              <a:t>Éléments avec appui d’une ou de deux mains</a:t>
            </a:r>
            <a:r>
              <a:rPr lang="en-CA" sz="1300" spc="-5" dirty="0">
                <a:latin typeface="Trebuchet MS" panose="020B0603020202020204" pitchFamily="34" charset="0"/>
                <a:cs typeface="MS PGothic"/>
              </a:rPr>
              <a:t/>
            </a:r>
            <a:br>
              <a:rPr lang="en-CA" sz="1300" spc="-5" dirty="0">
                <a:latin typeface="Trebuchet MS" panose="020B0603020202020204" pitchFamily="34" charset="0"/>
                <a:cs typeface="MS PGothic"/>
              </a:rPr>
            </a:br>
            <a:r>
              <a:rPr lang="en-CA" sz="1300" spc="-5" dirty="0">
                <a:latin typeface="Trebuchet MS" panose="020B0603020202020204" pitchFamily="34" charset="0"/>
                <a:cs typeface="MS PGothic"/>
              </a:rPr>
              <a:t>	</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Éléments</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d’entrés</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exécutes</a:t>
            </a:r>
            <a:r>
              <a:rPr lang="en-CA" sz="1400" spc="-5" dirty="0">
                <a:latin typeface="Trebuchet MS" panose="020B0603020202020204" pitchFamily="34" charset="0"/>
                <a:cs typeface="MS PGothic"/>
              </a:rPr>
              <a:t> dans </a:t>
            </a:r>
            <a:r>
              <a:rPr lang="en-CA" sz="1400" spc="-5" dirty="0" err="1">
                <a:latin typeface="Trebuchet MS" panose="020B0603020202020204" pitchFamily="34" charset="0"/>
                <a:cs typeface="MS PGothic"/>
              </a:rPr>
              <a:t>l’exercice</a:t>
            </a:r>
            <a:r>
              <a:rPr lang="en-CA" sz="1400" spc="-5" dirty="0">
                <a:latin typeface="Trebuchet MS" panose="020B0603020202020204" pitchFamily="34" charset="0"/>
                <a:cs typeface="MS PGothic"/>
              </a:rPr>
              <a:t> (BA/</a:t>
            </a:r>
            <a:r>
              <a:rPr lang="en-CA" sz="1400" spc="-5" dirty="0" err="1">
                <a:latin typeface="Trebuchet MS" panose="020B0603020202020204" pitchFamily="34" charset="0"/>
                <a:cs typeface="MS PGothic"/>
              </a:rPr>
              <a:t>Poutre</a:t>
            </a:r>
            <a:r>
              <a:rPr lang="en-CA" sz="1400" spc="-5" dirty="0">
                <a:latin typeface="Trebuchet MS" panose="020B0603020202020204" pitchFamily="34" charset="0"/>
                <a:cs typeface="MS PGothic"/>
              </a:rPr>
              <a:t>)</a:t>
            </a:r>
            <a:br>
              <a:rPr lang="en-CA" sz="1400" spc="-5" dirty="0">
                <a:latin typeface="Trebuchet MS" panose="020B0603020202020204" pitchFamily="34" charset="0"/>
                <a:cs typeface="MS PGothic"/>
              </a:rPr>
            </a:br>
            <a:r>
              <a:rPr lang="en-CA" sz="1400" spc="-5" dirty="0">
                <a:latin typeface="Trebuchet MS" panose="020B0603020202020204" pitchFamily="34" charset="0"/>
                <a:cs typeface="MS PGothic"/>
              </a:rPr>
              <a:t>	</a:t>
            </a:r>
            <a:r>
              <a:rPr lang="en-CA" sz="1400" spc="15" dirty="0">
                <a:latin typeface="Trebuchet MS" panose="020B0603020202020204" pitchFamily="34" charset="0"/>
                <a:cs typeface="MS PGothic"/>
              </a:rPr>
              <a:t>▶	</a:t>
            </a:r>
            <a:r>
              <a:rPr lang="en-CA" sz="1400" spc="-5" dirty="0" err="1">
                <a:latin typeface="Trebuchet MS" panose="020B0603020202020204" pitchFamily="34" charset="0"/>
                <a:cs typeface="MS PGothic"/>
              </a:rPr>
              <a:t>élément</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acrobatique</a:t>
            </a:r>
            <a:r>
              <a:rPr lang="en-CA" sz="1400" spc="-5" dirty="0">
                <a:latin typeface="Trebuchet MS" panose="020B0603020202020204" pitchFamily="34" charset="0"/>
                <a:cs typeface="MS PGothic"/>
              </a:rPr>
              <a:t> avec </a:t>
            </a:r>
            <a:r>
              <a:rPr lang="en-CA" sz="1400" spc="-5" dirty="0" err="1">
                <a:latin typeface="Trebuchet MS" panose="020B0603020202020204" pitchFamily="34" charset="0"/>
                <a:cs typeface="MS PGothic"/>
              </a:rPr>
              <a:t>départ</a:t>
            </a:r>
            <a:r>
              <a:rPr lang="en-CA" sz="1400" spc="-5" dirty="0">
                <a:latin typeface="Trebuchet MS" panose="020B0603020202020204" pitchFamily="34" charset="0"/>
                <a:cs typeface="MS PGothic"/>
              </a:rPr>
              <a:t> sur un </a:t>
            </a:r>
            <a:r>
              <a:rPr lang="en-CA" sz="1400" spc="-5" dirty="0" err="1">
                <a:latin typeface="Trebuchet MS" panose="020B0603020202020204" pitchFamily="34" charset="0"/>
                <a:cs typeface="MS PGothic"/>
              </a:rPr>
              <a:t>ou</a:t>
            </a:r>
            <a:r>
              <a:rPr lang="en-CA" sz="1400" spc="-5" dirty="0">
                <a:latin typeface="Trebuchet MS" panose="020B0603020202020204" pitchFamily="34" charset="0"/>
                <a:cs typeface="MS PGothic"/>
              </a:rPr>
              <a:t> deux </a:t>
            </a:r>
            <a:r>
              <a:rPr lang="en-CA" sz="1400" spc="-5" dirty="0" err="1">
                <a:latin typeface="Trebuchet MS" panose="020B0603020202020204" pitchFamily="34" charset="0"/>
                <a:cs typeface="MS PGothic"/>
              </a:rPr>
              <a:t>pieds</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Poutre</a:t>
            </a:r>
            <a:r>
              <a:rPr lang="en-CA" sz="1400" spc="-5" dirty="0">
                <a:latin typeface="Trebuchet MS" panose="020B0603020202020204" pitchFamily="34" charset="0"/>
                <a:cs typeface="MS PGothic"/>
              </a:rPr>
              <a:t>)</a:t>
            </a:r>
            <a:br>
              <a:rPr lang="en-CA" sz="1400" spc="-5" dirty="0">
                <a:latin typeface="Trebuchet MS" panose="020B0603020202020204" pitchFamily="34" charset="0"/>
                <a:cs typeface="MS PGothic"/>
              </a:rPr>
            </a:br>
            <a:r>
              <a:rPr lang="en-CA" sz="1400" spc="-5" dirty="0">
                <a:latin typeface="Trebuchet MS" panose="020B0603020202020204" pitchFamily="34" charset="0"/>
                <a:cs typeface="MS PGothic"/>
              </a:rPr>
              <a:t>	</a:t>
            </a:r>
            <a:r>
              <a:rPr lang="en-CA" sz="1400" spc="15" dirty="0">
                <a:latin typeface="Trebuchet MS" panose="020B0603020202020204" pitchFamily="34" charset="0"/>
                <a:cs typeface="MS PGothic"/>
              </a:rPr>
              <a:t>▶	</a:t>
            </a:r>
            <a:r>
              <a:rPr lang="en-CA" sz="1400" spc="-5" dirty="0" err="1">
                <a:latin typeface="Trebuchet MS" panose="020B0603020202020204" pitchFamily="34" charset="0"/>
                <a:cs typeface="MS PGothic"/>
              </a:rPr>
              <a:t>saut</a:t>
            </a:r>
            <a:r>
              <a:rPr lang="en-CA" sz="1400" spc="-5" dirty="0">
                <a:latin typeface="Trebuchet MS" panose="020B0603020202020204" pitchFamily="34" charset="0"/>
                <a:cs typeface="MS PGothic"/>
              </a:rPr>
              <a:t> avec </a:t>
            </a:r>
            <a:r>
              <a:rPr lang="en-CA" sz="1400" spc="-5" dirty="0" err="1">
                <a:latin typeface="Trebuchet MS" panose="020B0603020202020204" pitchFamily="34" charset="0"/>
                <a:cs typeface="MS PGothic"/>
              </a:rPr>
              <a:t>départ</a:t>
            </a:r>
            <a:r>
              <a:rPr lang="en-CA" sz="1400" spc="-5" dirty="0">
                <a:latin typeface="Trebuchet MS" panose="020B0603020202020204" pitchFamily="34" charset="0"/>
                <a:cs typeface="MS PGothic"/>
              </a:rPr>
              <a:t> de un </a:t>
            </a:r>
            <a:r>
              <a:rPr lang="en-CA" sz="1400" spc="-5" dirty="0" err="1">
                <a:latin typeface="Trebuchet MS" panose="020B0603020202020204" pitchFamily="34" charset="0"/>
                <a:cs typeface="MS PGothic"/>
              </a:rPr>
              <a:t>ou</a:t>
            </a:r>
            <a:r>
              <a:rPr lang="en-CA" sz="1400" spc="-5" dirty="0">
                <a:latin typeface="Trebuchet MS" panose="020B0603020202020204" pitchFamily="34" charset="0"/>
                <a:cs typeface="MS PGothic"/>
              </a:rPr>
              <a:t> deux </a:t>
            </a:r>
            <a:r>
              <a:rPr lang="en-CA" sz="1400" spc="-5" dirty="0" err="1">
                <a:latin typeface="Trebuchet MS" panose="020B0603020202020204" pitchFamily="34" charset="0"/>
                <a:cs typeface="MS PGothic"/>
              </a:rPr>
              <a:t>pieds</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Poutre</a:t>
            </a:r>
            <a:r>
              <a:rPr lang="en-CA" sz="1400" spc="-5" dirty="0">
                <a:latin typeface="Trebuchet MS" panose="020B0603020202020204" pitchFamily="34" charset="0"/>
                <a:cs typeface="MS PGothic"/>
              </a:rPr>
              <a:t>/Sol)</a:t>
            </a:r>
            <a:r>
              <a:rPr lang="en-CA" sz="1300" dirty="0">
                <a:latin typeface="Trebuchet MS" panose="020B0603020202020204" pitchFamily="34" charset="0"/>
                <a:cs typeface="MS PGothic"/>
              </a:rPr>
              <a:t/>
            </a:r>
            <a:br>
              <a:rPr lang="en-CA" sz="1300" dirty="0">
                <a:latin typeface="Trebuchet MS" panose="020B0603020202020204" pitchFamily="34" charset="0"/>
                <a:cs typeface="MS PGothic"/>
              </a:rPr>
            </a:br>
            <a:r>
              <a:rPr sz="1500" spc="15" dirty="0">
                <a:latin typeface="Trebuchet MS" panose="020B0603020202020204" pitchFamily="34" charset="0"/>
                <a:cs typeface="MS PGothic"/>
              </a:rPr>
              <a:t>▶	</a:t>
            </a:r>
            <a:r>
              <a:rPr lang="en-CA" sz="1600" spc="-5" dirty="0">
                <a:latin typeface="Trebuchet MS" panose="020B0603020202020204" pitchFamily="34" charset="0"/>
                <a:cs typeface="MS PGothic"/>
              </a:rPr>
              <a:t>Les </a:t>
            </a:r>
            <a:r>
              <a:rPr lang="en-CA" sz="1600" spc="-5" dirty="0" err="1">
                <a:latin typeface="Trebuchet MS" panose="020B0603020202020204" pitchFamily="34" charset="0"/>
                <a:cs typeface="MS PGothic"/>
              </a:rPr>
              <a:t>éléments</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sont</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considérés</a:t>
            </a:r>
            <a:r>
              <a:rPr lang="en-CA" sz="1600" spc="-5" dirty="0">
                <a:latin typeface="Trebuchet MS" panose="020B0603020202020204" pitchFamily="34" charset="0"/>
                <a:cs typeface="MS PGothic"/>
              </a:rPr>
              <a:t> les </a:t>
            </a:r>
            <a:r>
              <a:rPr lang="en-CA" sz="1600" spc="-5" dirty="0" err="1">
                <a:latin typeface="Trebuchet MS" panose="020B0603020202020204" pitchFamily="34" charset="0"/>
                <a:cs typeface="MS PGothic"/>
              </a:rPr>
              <a:t>mêmes</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s’ils</a:t>
            </a:r>
            <a:r>
              <a:rPr lang="en-CA" sz="1600" spc="-5" dirty="0">
                <a:latin typeface="Trebuchet MS" panose="020B0603020202020204" pitchFamily="34" charset="0"/>
                <a:cs typeface="MS PGothic"/>
              </a:rPr>
              <a:t> se </a:t>
            </a:r>
            <a:r>
              <a:rPr lang="en-CA" sz="1600" spc="-5" dirty="0" err="1">
                <a:latin typeface="Trebuchet MS" panose="020B0603020202020204" pitchFamily="34" charset="0"/>
                <a:cs typeface="MS PGothic"/>
              </a:rPr>
              <a:t>retrouvent</a:t>
            </a:r>
            <a:r>
              <a:rPr lang="en-CA" sz="1600" spc="-5" dirty="0">
                <a:latin typeface="Trebuchet MS" panose="020B0603020202020204" pitchFamily="34" charset="0"/>
                <a:cs typeface="MS PGothic"/>
              </a:rPr>
              <a:t> sous le </a:t>
            </a:r>
            <a:r>
              <a:rPr lang="en-CA" sz="1600" spc="-5" dirty="0" err="1">
                <a:latin typeface="Trebuchet MS" panose="020B0603020202020204" pitchFamily="34" charset="0"/>
                <a:cs typeface="MS PGothic"/>
              </a:rPr>
              <a:t>même</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numéro</a:t>
            </a:r>
            <a:r>
              <a:rPr lang="en-CA" sz="1600" spc="-5" dirty="0">
                <a:latin typeface="Trebuchet MS" panose="020B0603020202020204" pitchFamily="34" charset="0"/>
                <a:cs typeface="MS PGothic"/>
              </a:rPr>
              <a:t> dans le tableau des </a:t>
            </a:r>
            <a:r>
              <a:rPr lang="en-CA" sz="1600" spc="-5" dirty="0" err="1">
                <a:latin typeface="Trebuchet MS" panose="020B0603020202020204" pitchFamily="34" charset="0"/>
                <a:cs typeface="MS PGothic"/>
              </a:rPr>
              <a:t>éléments</a:t>
            </a:r>
            <a:r>
              <a:rPr lang="en-CA" sz="1600" spc="-5" dirty="0">
                <a:latin typeface="Trebuchet MS" panose="020B0603020202020204" pitchFamily="34" charset="0"/>
                <a:cs typeface="MS PGothic"/>
              </a:rPr>
              <a:t> et </a:t>
            </a:r>
            <a:r>
              <a:rPr lang="en-CA" sz="1600" spc="-5" dirty="0" err="1">
                <a:latin typeface="Trebuchet MS" panose="020B0603020202020204" pitchFamily="34" charset="0"/>
                <a:cs typeface="MS PGothic"/>
              </a:rPr>
              <a:t>s’ils</a:t>
            </a:r>
            <a:r>
              <a:rPr lang="en-CA" sz="1600" spc="-5" dirty="0">
                <a:latin typeface="Trebuchet MS" panose="020B0603020202020204" pitchFamily="34" charset="0"/>
                <a:cs typeface="MS PGothic"/>
              </a:rPr>
              <a:t> : </a:t>
            </a:r>
            <a:br>
              <a:rPr lang="en-CA" sz="1600" spc="-5" dirty="0">
                <a:latin typeface="Trebuchet MS" panose="020B0603020202020204" pitchFamily="34" charset="0"/>
                <a:cs typeface="MS PGothic"/>
              </a:rPr>
            </a:br>
            <a:r>
              <a:rPr lang="en-CA" sz="16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finissent</a:t>
            </a:r>
            <a:r>
              <a:rPr lang="en-CA" sz="1200" spc="-5" dirty="0">
                <a:latin typeface="Trebuchet MS" panose="020B0603020202020204" pitchFamily="34" charset="0"/>
                <a:cs typeface="MS PGothic"/>
              </a:rPr>
              <a:t> dans </a:t>
            </a:r>
            <a:r>
              <a:rPr lang="en-CA" sz="1200" spc="-5" dirty="0" err="1">
                <a:latin typeface="Trebuchet MS" panose="020B0603020202020204" pitchFamily="34" charset="0"/>
                <a:cs typeface="MS PGothic"/>
              </a:rPr>
              <a:t>différentes</a:t>
            </a:r>
            <a:r>
              <a:rPr lang="en-CA" sz="1200" spc="-5" dirty="0">
                <a:latin typeface="Trebuchet MS" panose="020B0603020202020204" pitchFamily="34" charset="0"/>
                <a:cs typeface="MS PGothic"/>
              </a:rPr>
              <a:t> prises (BA)</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Sont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exécuté</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en</a:t>
            </a:r>
            <a:r>
              <a:rPr lang="en-CA" sz="1200" spc="-5" dirty="0">
                <a:latin typeface="Trebuchet MS" panose="020B0603020202020204" pitchFamily="34" charset="0"/>
                <a:cs typeface="MS PGothic"/>
              </a:rPr>
              <a:t> position </a:t>
            </a:r>
            <a:r>
              <a:rPr lang="en-CA" sz="1200" spc="-5" dirty="0" err="1">
                <a:latin typeface="Trebuchet MS" panose="020B0603020202020204" pitchFamily="34" charset="0"/>
                <a:cs typeface="MS PGothic"/>
              </a:rPr>
              <a:t>carpée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écart</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sauf</a:t>
            </a:r>
            <a:r>
              <a:rPr lang="en-CA" sz="1200" spc="-5" dirty="0">
                <a:latin typeface="Trebuchet MS" panose="020B0603020202020204" pitchFamily="34" charset="0"/>
                <a:cs typeface="MS PGothic"/>
              </a:rPr>
              <a:t> les </a:t>
            </a:r>
            <a:r>
              <a:rPr lang="en-CA" sz="1200" spc="-5" dirty="0" err="1">
                <a:latin typeface="Trebuchet MS" panose="020B0603020202020204" pitchFamily="34" charset="0"/>
                <a:cs typeface="MS PGothic"/>
              </a:rPr>
              <a:t>saltos</a:t>
            </a:r>
            <a:r>
              <a:rPr lang="en-CA" sz="1200" spc="-5" dirty="0">
                <a:latin typeface="Trebuchet MS" panose="020B0603020202020204" pitchFamily="34" charset="0"/>
                <a:cs typeface="MS PGothic"/>
              </a:rPr>
              <a:t> (BA)</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Éléments</a:t>
            </a:r>
            <a:r>
              <a:rPr lang="en-CA" sz="1200" spc="-5" dirty="0">
                <a:latin typeface="Trebuchet MS" panose="020B0603020202020204" pitchFamily="34" charset="0"/>
                <a:cs typeface="MS PGothic"/>
              </a:rPr>
              <a:t> de </a:t>
            </a:r>
            <a:r>
              <a:rPr lang="en-CA" sz="1200" spc="-5" dirty="0" err="1">
                <a:latin typeface="Trebuchet MS" panose="020B0603020202020204" pitchFamily="34" charset="0"/>
                <a:cs typeface="MS PGothic"/>
              </a:rPr>
              <a:t>danse</a:t>
            </a:r>
            <a:r>
              <a:rPr lang="en-CA" sz="1200" spc="-5" dirty="0">
                <a:latin typeface="Trebuchet MS" panose="020B0603020202020204" pitchFamily="34" charset="0"/>
                <a:cs typeface="MS PGothic"/>
              </a:rPr>
              <a:t> </a:t>
            </a:r>
            <a:r>
              <a:rPr lang="en-CA" sz="1200" spc="-5" dirty="0" err="1">
                <a:latin typeface="Trebuchet MS" panose="020B0603020202020204" pitchFamily="34" charset="0"/>
                <a:cs typeface="MS PGothic"/>
              </a:rPr>
              <a:t>exécute</a:t>
            </a:r>
            <a:r>
              <a:rPr lang="en-CA" sz="1200" spc="-5" dirty="0">
                <a:latin typeface="Trebuchet MS" panose="020B0603020202020204" pitchFamily="34" charset="0"/>
                <a:cs typeface="MS PGothic"/>
              </a:rPr>
              <a:t> avec </a:t>
            </a:r>
            <a:r>
              <a:rPr lang="en-CA" sz="1200" spc="-5" dirty="0" err="1">
                <a:latin typeface="Trebuchet MS" panose="020B0603020202020204" pitchFamily="34" charset="0"/>
                <a:cs typeface="MS PGothic"/>
              </a:rPr>
              <a:t>différents</a:t>
            </a:r>
            <a:r>
              <a:rPr lang="en-CA" sz="1200" spc="-5" dirty="0">
                <a:latin typeface="Trebuchet MS" panose="020B0603020202020204" pitchFamily="34" charset="0"/>
                <a:cs typeface="MS PGothic"/>
              </a:rPr>
              <a:t> placements de jambes (</a:t>
            </a:r>
            <a:r>
              <a:rPr lang="en-CA" sz="1200" spc="-5" dirty="0" err="1">
                <a:latin typeface="Trebuchet MS" panose="020B0603020202020204" pitchFamily="34" charset="0"/>
                <a:cs typeface="MS PGothic"/>
              </a:rPr>
              <a:t>Poutre</a:t>
            </a:r>
            <a:r>
              <a:rPr lang="en-CA" sz="1200" spc="-5" dirty="0">
                <a:latin typeface="Trebuchet MS" panose="020B0603020202020204" pitchFamily="34" charset="0"/>
                <a:cs typeface="MS PGothic"/>
              </a:rPr>
              <a:t>/Sol – p. ex., </a:t>
            </a:r>
            <a:r>
              <a:rPr lang="en-CA" sz="1200" spc="-5" dirty="0" err="1">
                <a:latin typeface="Trebuchet MS" panose="020B0603020202020204" pitchFamily="34" charset="0"/>
                <a:cs typeface="MS PGothic"/>
              </a:rPr>
              <a:t>saut</a:t>
            </a:r>
            <a:r>
              <a:rPr lang="en-CA" sz="1200" spc="-5" dirty="0">
                <a:latin typeface="Trebuchet MS" panose="020B0603020202020204" pitchFamily="34" charset="0"/>
                <a:cs typeface="MS PGothic"/>
              </a:rPr>
              <a:t> droit/</a:t>
            </a:r>
            <a:r>
              <a:rPr lang="en-CA" sz="1200" spc="-5" dirty="0" err="1">
                <a:latin typeface="Trebuchet MS" panose="020B0603020202020204" pitchFamily="34" charset="0"/>
                <a:cs typeface="MS PGothic"/>
              </a:rPr>
              <a:t>cambré</a:t>
            </a:r>
            <a:r>
              <a:rPr lang="en-CA" sz="1200" spc="-5" dirty="0">
                <a:latin typeface="Trebuchet MS" panose="020B0603020202020204" pitchFamily="34" charset="0"/>
                <a:cs typeface="MS PGothic"/>
              </a:rPr>
              <a:t>/</a:t>
            </a:r>
            <a:r>
              <a:rPr lang="en-CA" sz="1200" spc="-5" dirty="0" err="1">
                <a:latin typeface="Trebuchet MS" panose="020B0603020202020204" pitchFamily="34" charset="0"/>
                <a:cs typeface="MS PGothic"/>
              </a:rPr>
              <a:t>changement</a:t>
            </a:r>
            <a:r>
              <a:rPr lang="en-CA" sz="1200" spc="-5" dirty="0">
                <a:latin typeface="Trebuchet MS" panose="020B0603020202020204" pitchFamily="34" charset="0"/>
                <a:cs typeface="MS PGothic"/>
              </a:rPr>
              <a:t>)</a:t>
            </a:r>
            <a:br>
              <a:rPr lang="en-CA" sz="1200" spc="-5" dirty="0">
                <a:latin typeface="Trebuchet MS" panose="020B0603020202020204" pitchFamily="34" charset="0"/>
                <a:cs typeface="MS PGothic"/>
              </a:rPr>
            </a:br>
            <a:r>
              <a:rPr lang="en-CA" sz="1200" spc="-5" dirty="0">
                <a:latin typeface="Trebuchet MS" panose="020B0603020202020204" pitchFamily="34" charset="0"/>
                <a:cs typeface="MS PGothic"/>
              </a:rPr>
              <a:t>	</a:t>
            </a:r>
            <a:r>
              <a:rPr lang="en-CA" sz="1200" spc="15" dirty="0">
                <a:latin typeface="Trebuchet MS" panose="020B0603020202020204" pitchFamily="34" charset="0"/>
                <a:cs typeface="MS PGothic"/>
              </a:rPr>
              <a:t>▶	</a:t>
            </a:r>
            <a:r>
              <a:rPr lang="en-CA" sz="1200" spc="-5" dirty="0" err="1">
                <a:latin typeface="Trebuchet MS" panose="020B0603020202020204" pitchFamily="34" charset="0"/>
                <a:cs typeface="MS PGothic"/>
              </a:rPr>
              <a:t>Saltos</a:t>
            </a:r>
            <a:r>
              <a:rPr lang="en-CA" sz="1200" spc="-5" dirty="0">
                <a:latin typeface="Trebuchet MS" panose="020B0603020202020204" pitchFamily="34" charset="0"/>
                <a:cs typeface="MS PGothic"/>
              </a:rPr>
              <a:t> qui </a:t>
            </a:r>
            <a:r>
              <a:rPr lang="en-CA" sz="1200" spc="-5" dirty="0" err="1">
                <a:latin typeface="Trebuchet MS" panose="020B0603020202020204" pitchFamily="34" charset="0"/>
                <a:cs typeface="MS PGothic"/>
              </a:rPr>
              <a:t>atterrissent</a:t>
            </a:r>
            <a:r>
              <a:rPr lang="en-CA" sz="1200" spc="-5" dirty="0">
                <a:latin typeface="Trebuchet MS" panose="020B0603020202020204" pitchFamily="34" charset="0"/>
                <a:cs typeface="MS PGothic"/>
              </a:rPr>
              <a:t> à un </a:t>
            </a:r>
            <a:r>
              <a:rPr lang="en-CA" sz="1200" spc="-5" dirty="0" err="1">
                <a:latin typeface="Trebuchet MS" panose="020B0603020202020204" pitchFamily="34" charset="0"/>
                <a:cs typeface="MS PGothic"/>
              </a:rPr>
              <a:t>ou</a:t>
            </a:r>
            <a:r>
              <a:rPr lang="en-CA" sz="1200" spc="-5" dirty="0">
                <a:latin typeface="Trebuchet MS" panose="020B0603020202020204" pitchFamily="34" charset="0"/>
                <a:cs typeface="MS PGothic"/>
              </a:rPr>
              <a:t> deux </a:t>
            </a:r>
            <a:r>
              <a:rPr lang="en-CA" sz="1200" spc="-5" dirty="0" err="1">
                <a:latin typeface="Trebuchet MS" panose="020B0603020202020204" pitchFamily="34" charset="0"/>
                <a:cs typeface="MS PGothic"/>
              </a:rPr>
              <a:t>pieds</a:t>
            </a:r>
            <a:r>
              <a:rPr lang="en-CA" sz="1200" spc="-5" dirty="0">
                <a:latin typeface="Trebuchet MS" panose="020B0603020202020204" pitchFamily="34" charset="0"/>
                <a:cs typeface="MS PGothic"/>
              </a:rPr>
              <a:t> (Sol)</a:t>
            </a:r>
            <a:endParaRPr lang="en-CA" sz="1200" i="1" spc="-5" dirty="0">
              <a:latin typeface="Trebuchet MS" panose="020B0603020202020204" pitchFamily="34" charset="0"/>
              <a:cs typeface="MS PGothic"/>
            </a:endParaRPr>
          </a:p>
          <a:p>
            <a:pPr marL="406400">
              <a:spcBef>
                <a:spcPts val="1005"/>
              </a:spcBef>
              <a:tabLst>
                <a:tab pos="691515" algn="l"/>
              </a:tabLst>
            </a:pPr>
            <a:endParaRPr lang="en-CA" sz="1300" spc="-5" dirty="0">
              <a:latin typeface="Trebuchet MS" panose="020B0603020202020204" pitchFamily="34" charset="0"/>
              <a:cs typeface="MS PGothic"/>
            </a:endParaRPr>
          </a:p>
        </p:txBody>
      </p:sp>
    </p:spTree>
    <p:extLst>
      <p:ext uri="{BB962C8B-B14F-4D97-AF65-F5344CB8AC3E}">
        <p14:creationId xmlns:p14="http://schemas.microsoft.com/office/powerpoint/2010/main" val="108395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31878"/>
            <a:ext cx="8412651" cy="492443"/>
          </a:xfrm>
          <a:prstGeom prst="rect">
            <a:avLst/>
          </a:prstGeom>
        </p:spPr>
        <p:txBody>
          <a:bodyPr vert="horz" wrap="square" lIns="0" tIns="0" rIns="0" bIns="0" rtlCol="0">
            <a:spAutoFit/>
          </a:bodyPr>
          <a:lstStyle/>
          <a:p>
            <a:pPr marL="12700" algn="ctr">
              <a:lnSpc>
                <a:spcPct val="100000"/>
              </a:lnSpc>
            </a:pPr>
            <a:r>
              <a:rPr lang="fr-CA" sz="3200" b="1" spc="-5" dirty="0"/>
              <a:t>Calcul de la note de départ pour les niveaux</a:t>
            </a:r>
            <a:r>
              <a:rPr lang="en-CA" sz="3200" b="1" spc="-5" dirty="0"/>
              <a:t> 9 </a:t>
            </a:r>
            <a:r>
              <a:rPr lang="en-CA" sz="3200" b="1" spc="-5" dirty="0" smtClean="0"/>
              <a:t>et 10</a:t>
            </a:r>
            <a:endParaRPr sz="3200" b="1" spc="-5" dirty="0"/>
          </a:p>
        </p:txBody>
      </p:sp>
      <p:sp>
        <p:nvSpPr>
          <p:cNvPr id="4" name="object 4"/>
          <p:cNvSpPr txBox="1"/>
          <p:nvPr>
            <p:custDataLst>
              <p:tags r:id="rId3"/>
            </p:custDataLst>
          </p:nvPr>
        </p:nvSpPr>
        <p:spPr>
          <a:xfrm>
            <a:off x="380188" y="1047750"/>
            <a:ext cx="8486227" cy="3241913"/>
          </a:xfrm>
          <a:prstGeom prst="rect">
            <a:avLst/>
          </a:prstGeom>
        </p:spPr>
        <p:txBody>
          <a:bodyPr vert="horz" wrap="square" lIns="0" tIns="0" rIns="0" bIns="0" rtlCol="0">
            <a:spAutoFit/>
          </a:bodyPr>
          <a:lstStyle/>
          <a:p>
            <a:pPr marL="16933"/>
            <a:r>
              <a:rPr lang="en-CA" sz="2800" b="1" spc="-7" dirty="0" err="1">
                <a:solidFill>
                  <a:srgbClr val="90C126"/>
                </a:solidFill>
                <a:latin typeface="Trebuchet MS" panose="020B0603020202020204" pitchFamily="34" charset="0"/>
                <a:cs typeface="Trebuchet MS"/>
              </a:rPr>
              <a:t>Éléments</a:t>
            </a:r>
            <a:r>
              <a:rPr lang="en-CA" sz="2800" b="1" spc="-7" dirty="0">
                <a:solidFill>
                  <a:srgbClr val="90C126"/>
                </a:solidFill>
                <a:latin typeface="Trebuchet MS" panose="020B0603020202020204" pitchFamily="34" charset="0"/>
                <a:cs typeface="Trebuchet MS"/>
              </a:rPr>
              <a:t> </a:t>
            </a:r>
            <a:r>
              <a:rPr lang="en-CA" sz="2800" b="1" spc="-7" dirty="0" err="1" smtClean="0">
                <a:solidFill>
                  <a:srgbClr val="90C126"/>
                </a:solidFill>
                <a:latin typeface="Trebuchet MS" panose="020B0603020202020204" pitchFamily="34" charset="0"/>
                <a:cs typeface="Trebuchet MS"/>
              </a:rPr>
              <a:t>interdits</a:t>
            </a:r>
            <a:r>
              <a:rPr lang="en-CA" sz="2800" b="1" spc="-7" dirty="0" smtClean="0">
                <a:solidFill>
                  <a:srgbClr val="90C126"/>
                </a:solidFill>
                <a:latin typeface="Trebuchet MS" panose="020B0603020202020204" pitchFamily="34" charset="0"/>
                <a:cs typeface="Trebuchet MS"/>
              </a:rPr>
              <a:t> </a:t>
            </a:r>
          </a:p>
          <a:p>
            <a:pPr marL="16933"/>
            <a:endParaRPr lang="en-CA" sz="2800" b="1" spc="-7" dirty="0">
              <a:solidFill>
                <a:srgbClr val="90C126"/>
              </a:solidFill>
              <a:latin typeface="Trebuchet MS" panose="020B0603020202020204" pitchFamily="34" charset="0"/>
              <a:cs typeface="Trebuchet MS"/>
            </a:endParaRPr>
          </a:p>
          <a:p>
            <a:pPr marL="16933"/>
            <a:r>
              <a:rPr lang="en-CA" spc="20" dirty="0" smtClean="0">
                <a:latin typeface="Trebuchet MS" panose="020B0603020202020204" pitchFamily="34" charset="0"/>
                <a:cs typeface="MS PGothic"/>
              </a:rPr>
              <a:t>▶ </a:t>
            </a:r>
            <a:r>
              <a:rPr lang="en-CA" b="1" dirty="0" err="1"/>
              <a:t>Niveau</a:t>
            </a:r>
            <a:r>
              <a:rPr lang="en-CA" b="1" dirty="0"/>
              <a:t> 10</a:t>
            </a:r>
            <a:r>
              <a:rPr lang="en-CA" dirty="0"/>
              <a:t> — Les </a:t>
            </a:r>
            <a:r>
              <a:rPr lang="en-CA" dirty="0">
                <a:latin typeface="Trebuchet MS"/>
                <a:ea typeface="Trebuchet MS"/>
                <a:cs typeface="Trebuchet MS"/>
                <a:sym typeface="Trebuchet MS"/>
              </a:rPr>
              <a:t>D/E </a:t>
            </a:r>
            <a:r>
              <a:rPr lang="en-CA" dirty="0" err="1">
                <a:latin typeface="Trebuchet MS"/>
                <a:ea typeface="Trebuchet MS"/>
                <a:cs typeface="Trebuchet MS"/>
                <a:sym typeface="Trebuchet MS"/>
              </a:rPr>
              <a:t>sont</a:t>
            </a:r>
            <a:r>
              <a:rPr lang="en-CA" dirty="0">
                <a:latin typeface="Trebuchet MS"/>
                <a:ea typeface="Trebuchet MS"/>
                <a:cs typeface="Trebuchet MS"/>
                <a:sym typeface="Trebuchet MS"/>
              </a:rPr>
              <a:t> </a:t>
            </a:r>
            <a:r>
              <a:rPr lang="en-CA" dirty="0" err="1">
                <a:latin typeface="Trebuchet MS"/>
                <a:ea typeface="Trebuchet MS"/>
                <a:cs typeface="Trebuchet MS"/>
                <a:sym typeface="Trebuchet MS"/>
              </a:rPr>
              <a:t>permis</a:t>
            </a:r>
            <a:r>
              <a:rPr lang="en-CA" dirty="0">
                <a:latin typeface="Trebuchet MS"/>
                <a:ea typeface="Trebuchet MS"/>
                <a:cs typeface="Trebuchet MS"/>
                <a:sym typeface="Trebuchet MS"/>
              </a:rPr>
              <a:t> sans restriction</a:t>
            </a:r>
            <a:endParaRPr lang="en-CA" dirty="0"/>
          </a:p>
          <a:p>
            <a:pPr>
              <a:spcBef>
                <a:spcPts val="1333"/>
              </a:spcBef>
              <a:buClr>
                <a:schemeClr val="accent1"/>
              </a:buClr>
              <a:buSzPct val="79999"/>
            </a:pPr>
            <a:r>
              <a:rPr lang="en-CA" spc="20" dirty="0">
                <a:latin typeface="Trebuchet MS" panose="020B0603020202020204" pitchFamily="34" charset="0"/>
                <a:cs typeface="MS PGothic"/>
              </a:rPr>
              <a:t>▶ </a:t>
            </a:r>
            <a:r>
              <a:rPr lang="en-CA" b="1" dirty="0" err="1"/>
              <a:t>Niveau</a:t>
            </a:r>
            <a:r>
              <a:rPr lang="en-CA" b="1" dirty="0"/>
              <a:t> 9</a:t>
            </a:r>
            <a:r>
              <a:rPr lang="en-CA" dirty="0"/>
              <a:t> - D/E </a:t>
            </a:r>
            <a:r>
              <a:rPr lang="en-CA" dirty="0" err="1"/>
              <a:t>sont</a:t>
            </a:r>
            <a:r>
              <a:rPr lang="en-CA" dirty="0"/>
              <a:t> </a:t>
            </a:r>
            <a:r>
              <a:rPr lang="en-CA" dirty="0" err="1"/>
              <a:t>permis</a:t>
            </a:r>
            <a:r>
              <a:rPr lang="en-CA" dirty="0"/>
              <a:t> </a:t>
            </a:r>
            <a:r>
              <a:rPr lang="en-CA" dirty="0" err="1"/>
              <a:t>si</a:t>
            </a:r>
            <a:r>
              <a:rPr lang="en-CA" dirty="0"/>
              <a:t> :</a:t>
            </a:r>
          </a:p>
          <a:p>
            <a:pPr marL="990575" lvl="1" indent="-380990">
              <a:spcBef>
                <a:spcPts val="1333"/>
              </a:spcBef>
              <a:buFont typeface="Wingdings" panose="05000000000000000000" pitchFamily="2" charset="2"/>
              <a:buChar char="§"/>
            </a:pPr>
            <a:r>
              <a:rPr lang="en-CA" dirty="0"/>
              <a:t>Barres : </a:t>
            </a:r>
            <a:r>
              <a:rPr lang="en-CA" dirty="0" err="1" smtClean="0"/>
              <a:t>Éléments</a:t>
            </a:r>
            <a:r>
              <a:rPr lang="en-CA" dirty="0" smtClean="0"/>
              <a:t> </a:t>
            </a:r>
            <a:r>
              <a:rPr lang="en-CA" dirty="0"/>
              <a:t>de base B/C avec 1/1 pirouette D = </a:t>
            </a:r>
            <a:r>
              <a:rPr lang="en-CA" dirty="0" err="1" smtClean="0"/>
              <a:t>crédités</a:t>
            </a:r>
            <a:r>
              <a:rPr lang="en-CA" dirty="0" smtClean="0"/>
              <a:t> </a:t>
            </a:r>
            <a:r>
              <a:rPr lang="en-CA" dirty="0" err="1"/>
              <a:t>comme</a:t>
            </a:r>
            <a:r>
              <a:rPr lang="en-CA" dirty="0"/>
              <a:t> C</a:t>
            </a:r>
          </a:p>
          <a:p>
            <a:pPr marL="990575" lvl="1" indent="-380990">
              <a:spcBef>
                <a:spcPts val="1333"/>
              </a:spcBef>
              <a:buFont typeface="Wingdings" panose="05000000000000000000" pitchFamily="2" charset="2"/>
              <a:buChar char="§"/>
            </a:pPr>
            <a:r>
              <a:rPr lang="en-CA" dirty="0" err="1"/>
              <a:t>Poutre</a:t>
            </a:r>
            <a:r>
              <a:rPr lang="en-CA" dirty="0"/>
              <a:t>/Sol : </a:t>
            </a:r>
            <a:r>
              <a:rPr lang="en-CA" dirty="0" err="1"/>
              <a:t>Tous</a:t>
            </a:r>
            <a:r>
              <a:rPr lang="en-CA" dirty="0"/>
              <a:t> les </a:t>
            </a:r>
            <a:r>
              <a:rPr lang="en-CA" dirty="0" err="1"/>
              <a:t>éléments</a:t>
            </a:r>
            <a:r>
              <a:rPr lang="en-CA" dirty="0"/>
              <a:t> </a:t>
            </a:r>
            <a:r>
              <a:rPr lang="en-CA" dirty="0" err="1"/>
              <a:t>gymniques</a:t>
            </a:r>
            <a:r>
              <a:rPr lang="en-CA" dirty="0"/>
              <a:t> D/E = </a:t>
            </a:r>
            <a:r>
              <a:rPr lang="en-CA" dirty="0" err="1" smtClean="0"/>
              <a:t>crédités</a:t>
            </a:r>
            <a:r>
              <a:rPr lang="en-CA" dirty="0" smtClean="0"/>
              <a:t> </a:t>
            </a:r>
            <a:r>
              <a:rPr lang="en-CA" dirty="0" err="1"/>
              <a:t>comme</a:t>
            </a:r>
            <a:r>
              <a:rPr lang="en-CA" dirty="0"/>
              <a:t> C </a:t>
            </a:r>
          </a:p>
          <a:p>
            <a:pPr marL="990575" lvl="1" indent="-380990">
              <a:spcBef>
                <a:spcPts val="1333"/>
              </a:spcBef>
              <a:buFont typeface="Wingdings" panose="05000000000000000000" pitchFamily="2" charset="2"/>
              <a:buChar char="§"/>
            </a:pPr>
            <a:r>
              <a:rPr lang="en-CA" u="sng" dirty="0"/>
              <a:t>Un</a:t>
            </a:r>
            <a:r>
              <a:rPr lang="en-CA" dirty="0"/>
              <a:t> </a:t>
            </a:r>
            <a:r>
              <a:rPr lang="en-CA" dirty="0" err="1"/>
              <a:t>élément</a:t>
            </a:r>
            <a:r>
              <a:rPr lang="en-CA" dirty="0"/>
              <a:t> </a:t>
            </a:r>
            <a:r>
              <a:rPr lang="en-CA" dirty="0" err="1"/>
              <a:t>interdit</a:t>
            </a:r>
            <a:r>
              <a:rPr lang="en-CA" dirty="0"/>
              <a:t> D/E (</a:t>
            </a:r>
            <a:r>
              <a:rPr lang="en-CA" dirty="0" err="1"/>
              <a:t>rempli</a:t>
            </a:r>
            <a:r>
              <a:rPr lang="en-CA" dirty="0"/>
              <a:t> ÉS, </a:t>
            </a:r>
            <a:r>
              <a:rPr lang="en-CA" dirty="0" err="1"/>
              <a:t>crédité</a:t>
            </a:r>
            <a:r>
              <a:rPr lang="en-CA" dirty="0"/>
              <a:t> </a:t>
            </a:r>
            <a:r>
              <a:rPr lang="en-CA" dirty="0" err="1"/>
              <a:t>comme</a:t>
            </a:r>
            <a:r>
              <a:rPr lang="en-CA" dirty="0"/>
              <a:t> C pour bonus de liaison)</a:t>
            </a:r>
            <a:endParaRPr lang="en-CA" spc="-7" dirty="0">
              <a:latin typeface="Trebuchet MS" panose="020B0603020202020204" pitchFamily="34" charset="0"/>
              <a:cs typeface="MS PGothic"/>
            </a:endParaRPr>
          </a:p>
          <a:p>
            <a:pPr marL="406400">
              <a:spcBef>
                <a:spcPts val="1005"/>
              </a:spcBef>
              <a:tabLst>
                <a:tab pos="691515" algn="l"/>
              </a:tabLst>
            </a:pPr>
            <a:endParaRPr lang="en-CA" sz="1300" spc="-5" dirty="0">
              <a:solidFill>
                <a:srgbClr val="90C126"/>
              </a:solidFill>
              <a:latin typeface="Trebuchet MS" panose="020B0603020202020204" pitchFamily="34" charset="0"/>
              <a:cs typeface="MS PGothic"/>
            </a:endParaRPr>
          </a:p>
        </p:txBody>
      </p:sp>
    </p:spTree>
    <p:extLst>
      <p:ext uri="{BB962C8B-B14F-4D97-AF65-F5344CB8AC3E}">
        <p14:creationId xmlns:p14="http://schemas.microsoft.com/office/powerpoint/2010/main" val="534446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custDataLst>
              <p:tags r:id="rId1"/>
            </p:custDataLst>
          </p:nvPr>
        </p:nvSpPr>
        <p:spPr>
          <a:xfrm>
            <a:off x="507994" y="59824"/>
            <a:ext cx="8407406" cy="492643"/>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en-CA" b="1" spc="-5" dirty="0"/>
              <a:t>ND pour JO </a:t>
            </a:r>
            <a:r>
              <a:rPr lang="en-CA" b="1" dirty="0"/>
              <a:t>9 et 10 - BONUS</a:t>
            </a:r>
          </a:p>
        </p:txBody>
      </p:sp>
      <p:sp>
        <p:nvSpPr>
          <p:cNvPr id="357" name="Shape 357"/>
          <p:cNvSpPr txBox="1">
            <a:spLocks noGrp="1"/>
          </p:cNvSpPr>
          <p:nvPr>
            <p:ph idx="1"/>
            <p:custDataLst>
              <p:tags r:id="rId2"/>
            </p:custDataLst>
          </p:nvPr>
        </p:nvSpPr>
        <p:spPr>
          <a:xfrm>
            <a:off x="261460" y="666750"/>
            <a:ext cx="7815740" cy="4267199"/>
          </a:xfrm>
          <a:prstGeom prst="rect">
            <a:avLst/>
          </a:prstGeom>
          <a:noFill/>
          <a:ln>
            <a:noFill/>
          </a:ln>
        </p:spPr>
        <p:txBody>
          <a:bodyPr wrap="square" lIns="68569" tIns="34275" rIns="68569" bIns="34275" anchor="t" anchorCtr="0">
            <a:noAutofit/>
          </a:bodyPr>
          <a:lstStyle/>
          <a:p>
            <a:pPr>
              <a:buClr>
                <a:schemeClr val="accent1"/>
              </a:buClr>
              <a:buSzPct val="79999"/>
            </a:pPr>
            <a:r>
              <a:rPr lang="fr-CA" sz="2400" b="1" dirty="0">
                <a:ea typeface="Trebuchet MS"/>
                <a:sym typeface="Trebuchet MS"/>
              </a:rPr>
              <a:t>Niveau 9 </a:t>
            </a:r>
            <a:r>
              <a:rPr lang="fr-CA" sz="2400" b="1" dirty="0"/>
              <a:t>- </a:t>
            </a:r>
            <a:r>
              <a:rPr lang="fr-CA" sz="2400" b="1" dirty="0" smtClean="0"/>
              <a:t>VD </a:t>
            </a:r>
            <a:r>
              <a:rPr lang="fr-CA" sz="2400" b="1" dirty="0"/>
              <a:t>-</a:t>
            </a:r>
            <a:r>
              <a:rPr lang="fr-CA" sz="2400" b="1" dirty="0">
                <a:ea typeface="Trebuchet MS"/>
                <a:sym typeface="Trebuchet MS"/>
              </a:rPr>
              <a:t> 9.7</a:t>
            </a:r>
            <a:r>
              <a:rPr lang="fr-CA" sz="2400" b="1" dirty="0"/>
              <a:t> + 0.3 Bonus</a:t>
            </a:r>
            <a:r>
              <a:rPr lang="fr-CA" sz="2400" b="1" dirty="0">
                <a:ea typeface="Trebuchet MS"/>
                <a:sym typeface="Trebuchet MS"/>
              </a:rPr>
              <a:t> </a:t>
            </a:r>
          </a:p>
          <a:p>
            <a:pPr marL="457189" indent="-457189">
              <a:buClr>
                <a:schemeClr val="accent1"/>
              </a:buClr>
              <a:buSzPct val="79999"/>
              <a:buFont typeface="Wingdings" panose="05000000000000000000" pitchFamily="2" charset="2"/>
              <a:buChar char="§"/>
            </a:pPr>
            <a:r>
              <a:rPr lang="fr-CA" sz="1800" dirty="0"/>
              <a:t>Maximum de 0.2 en bonus </a:t>
            </a:r>
            <a:r>
              <a:rPr lang="fr-CA" sz="1800" dirty="0" smtClean="0"/>
              <a:t>de liaisons </a:t>
            </a:r>
            <a:r>
              <a:rPr lang="fr-CA" sz="1800" dirty="0"/>
              <a:t>et</a:t>
            </a:r>
          </a:p>
          <a:p>
            <a:pPr marL="457189" indent="-457189">
              <a:buClr>
                <a:schemeClr val="accent1"/>
              </a:buClr>
              <a:buSzPct val="79999"/>
              <a:buFont typeface="Wingdings" panose="05000000000000000000" pitchFamily="2" charset="2"/>
              <a:buChar char="§"/>
            </a:pPr>
            <a:r>
              <a:rPr lang="fr-CA" sz="1800" dirty="0">
                <a:solidFill>
                  <a:srgbClr val="7030A0"/>
                </a:solidFill>
              </a:rPr>
              <a:t>Maximum 0.1 pour 1 élément D/E (JO Canadien)</a:t>
            </a:r>
            <a:r>
              <a:rPr lang="fr-CA" sz="2667" dirty="0">
                <a:solidFill>
                  <a:srgbClr val="FF0000"/>
                </a:solidFill>
              </a:rPr>
              <a:t/>
            </a:r>
            <a:br>
              <a:rPr lang="fr-CA" sz="2667" dirty="0">
                <a:solidFill>
                  <a:srgbClr val="FF0000"/>
                </a:solidFill>
              </a:rPr>
            </a:br>
            <a:endParaRPr lang="fr-CA" sz="2667" dirty="0">
              <a:solidFill>
                <a:srgbClr val="FF0000"/>
              </a:solidFill>
            </a:endParaRPr>
          </a:p>
          <a:p>
            <a:pPr>
              <a:buClr>
                <a:schemeClr val="accent1"/>
              </a:buClr>
              <a:buSzPct val="79999"/>
            </a:pPr>
            <a:r>
              <a:rPr lang="fr-CA" sz="2400" b="1" dirty="0">
                <a:ea typeface="Trebuchet MS"/>
                <a:sym typeface="Trebuchet MS"/>
              </a:rPr>
              <a:t>Niveau 10 - </a:t>
            </a:r>
            <a:r>
              <a:rPr lang="fr-CA" sz="2400" b="1" dirty="0" smtClean="0">
                <a:ea typeface="Trebuchet MS"/>
                <a:sym typeface="Trebuchet MS"/>
              </a:rPr>
              <a:t>VD </a:t>
            </a:r>
            <a:r>
              <a:rPr lang="fr-CA" sz="2400" b="1" dirty="0">
                <a:ea typeface="Trebuchet MS"/>
                <a:sym typeface="Trebuchet MS"/>
              </a:rPr>
              <a:t>- 9.5 + 0.5 Bonus</a:t>
            </a:r>
          </a:p>
          <a:p>
            <a:pPr marL="457189" indent="-457189">
              <a:buClr>
                <a:schemeClr val="accent1"/>
              </a:buClr>
              <a:buSzPct val="79999"/>
              <a:buFont typeface="Wingdings" panose="05000000000000000000" pitchFamily="2" charset="2"/>
              <a:buChar char="§"/>
            </a:pPr>
            <a:r>
              <a:rPr lang="fr-CA" sz="1800" dirty="0"/>
              <a:t>Maximum de 0.5 en bonus — minimum 0.10 (élément) et 0.1 (liaison)</a:t>
            </a:r>
          </a:p>
          <a:p>
            <a:pPr marL="457189" indent="-457189">
              <a:buClr>
                <a:schemeClr val="accent1"/>
              </a:buClr>
              <a:buSzPct val="79999"/>
              <a:buFont typeface="Wingdings" panose="05000000000000000000" pitchFamily="2" charset="2"/>
              <a:buChar char="§"/>
            </a:pPr>
            <a:r>
              <a:rPr lang="fr-CA" sz="1800" dirty="0"/>
              <a:t>Un bonus supplémentaire de 0.1 sera appliqué par chaque juge si :</a:t>
            </a:r>
          </a:p>
          <a:p>
            <a:pPr marL="1066773" lvl="1" indent="-457189">
              <a:spcBef>
                <a:spcPts val="1000"/>
              </a:spcBef>
              <a:buClr>
                <a:schemeClr val="accent1"/>
              </a:buClr>
              <a:buSzPct val="79999"/>
              <a:buFont typeface="Wingdings" panose="05000000000000000000" pitchFamily="2" charset="2"/>
              <a:buChar char="§"/>
            </a:pPr>
            <a:r>
              <a:rPr lang="fr-CA" sz="1400" dirty="0"/>
              <a:t>ND = 10.0</a:t>
            </a:r>
          </a:p>
          <a:p>
            <a:pPr marL="1066773" lvl="1" indent="-457189">
              <a:spcBef>
                <a:spcPts val="1000"/>
              </a:spcBef>
              <a:buClr>
                <a:schemeClr val="accent1"/>
              </a:buClr>
              <a:buSzPct val="79999"/>
              <a:buFont typeface="Wingdings" panose="05000000000000000000" pitchFamily="2" charset="2"/>
              <a:buChar char="§"/>
            </a:pPr>
            <a:r>
              <a:rPr lang="fr-CA" sz="1400" dirty="0"/>
              <a:t>Total de bonus = +0.6 ou plus</a:t>
            </a:r>
          </a:p>
          <a:p>
            <a:pPr marL="1066773" lvl="1" indent="-457189">
              <a:spcBef>
                <a:spcPts val="1000"/>
              </a:spcBef>
              <a:buClr>
                <a:schemeClr val="accent1"/>
              </a:buClr>
              <a:buSzPct val="79999"/>
              <a:buFont typeface="Wingdings" panose="05000000000000000000" pitchFamily="2" charset="2"/>
              <a:buChar char="§"/>
            </a:pPr>
            <a:r>
              <a:rPr lang="fr-CA" sz="1400" dirty="0"/>
              <a:t>La routine inclut un élément E (sans chute ou aide). À la poutre ou sol, ce doit être un élément E </a:t>
            </a:r>
            <a:r>
              <a:rPr lang="fr-CA" sz="1400" dirty="0" err="1"/>
              <a:t>acro</a:t>
            </a:r>
            <a:endParaRPr lang="fr-CA" sz="1400" dirty="0"/>
          </a:p>
          <a:p>
            <a:pPr indent="-52388" rtl="0">
              <a:buClr>
                <a:srgbClr val="000000"/>
              </a:buClr>
              <a:buSzPct val="61111"/>
            </a:pPr>
            <a:endParaRPr dirty="0"/>
          </a:p>
          <a:p>
            <a:pPr marL="257175" indent="-257175" algn="l" rtl="0">
              <a:spcBef>
                <a:spcPts val="750"/>
              </a:spcBef>
              <a:buClr>
                <a:schemeClr val="accent1"/>
              </a:buClr>
              <a:buSzPct val="79999"/>
              <a:buFont typeface="Noto Sans Symbols"/>
              <a:buChar char="▶"/>
            </a:pPr>
            <a:endParaRPr b="1" dirty="0"/>
          </a:p>
        </p:txBody>
      </p:sp>
    </p:spTree>
    <p:extLst>
      <p:ext uri="{BB962C8B-B14F-4D97-AF65-F5344CB8AC3E}">
        <p14:creationId xmlns:p14="http://schemas.microsoft.com/office/powerpoint/2010/main" val="3962438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Calcul</a:t>
            </a:r>
            <a:r>
              <a:rPr lang="en-CA" b="1" spc="-5" dirty="0"/>
              <a:t> de la note de </a:t>
            </a:r>
            <a:r>
              <a:rPr lang="en-CA" b="1" spc="-5" dirty="0" err="1" smtClean="0"/>
              <a:t>départ</a:t>
            </a:r>
            <a:r>
              <a:rPr lang="en-CA" b="1" spc="-5" dirty="0" smtClean="0"/>
              <a:t> </a:t>
            </a:r>
            <a:r>
              <a:rPr lang="en-CA" b="1" spc="-5" dirty="0"/>
              <a:t>– Exigences </a:t>
            </a:r>
            <a:r>
              <a:rPr lang="en-CA" b="1" spc="-5" dirty="0" err="1"/>
              <a:t>Spécifiques</a:t>
            </a:r>
            <a:endParaRPr b="1" spc="-5" dirty="0"/>
          </a:p>
        </p:txBody>
      </p:sp>
      <p:sp>
        <p:nvSpPr>
          <p:cNvPr id="4" name="object 4"/>
          <p:cNvSpPr txBox="1"/>
          <p:nvPr>
            <p:custDataLst>
              <p:tags r:id="rId3"/>
            </p:custDataLst>
          </p:nvPr>
        </p:nvSpPr>
        <p:spPr>
          <a:xfrm>
            <a:off x="226031" y="763189"/>
            <a:ext cx="8552294" cy="3695884"/>
          </a:xfrm>
          <a:prstGeom prst="rect">
            <a:avLst/>
          </a:prstGeom>
        </p:spPr>
        <p:txBody>
          <a:bodyPr vert="horz" wrap="square" lIns="0" tIns="0" rIns="0" bIns="0" rtlCol="0">
            <a:spAutoFit/>
          </a:bodyPr>
          <a:lstStyle/>
          <a:p>
            <a:pPr marL="16933"/>
            <a:r>
              <a:rPr lang="en-CA" sz="2000" b="1" spc="-7" dirty="0">
                <a:solidFill>
                  <a:srgbClr val="90C126"/>
                </a:solidFill>
                <a:latin typeface="Trebuchet MS" panose="020B0603020202020204" pitchFamily="34" charset="0"/>
                <a:cs typeface="Trebuchet MS"/>
              </a:rPr>
              <a:t>Exigences </a:t>
            </a:r>
            <a:r>
              <a:rPr lang="en-CA" sz="2000" b="1" spc="-7" dirty="0" err="1">
                <a:solidFill>
                  <a:srgbClr val="90C126"/>
                </a:solidFill>
                <a:latin typeface="Trebuchet MS" panose="020B0603020202020204" pitchFamily="34" charset="0"/>
                <a:cs typeface="Trebuchet MS"/>
              </a:rPr>
              <a:t>spécifiques</a:t>
            </a:r>
            <a:endParaRPr lang="en-CA" sz="2000" b="1" dirty="0">
              <a:solidFill>
                <a:srgbClr val="90C126"/>
              </a:solidFill>
              <a:latin typeface="Trebuchet MS" panose="020B0603020202020204" pitchFamily="34" charset="0"/>
              <a:cs typeface="Trebuchet MS"/>
            </a:endParaRPr>
          </a:p>
          <a:p>
            <a:pPr marL="541853">
              <a:spcBef>
                <a:spcPts val="1313"/>
              </a:spcBef>
              <a:tabLst>
                <a:tab pos="921997" algn="l"/>
              </a:tabLst>
            </a:pPr>
            <a:r>
              <a:rPr lang="en-CA" sz="1400" spc="20" dirty="0">
                <a:latin typeface="Trebuchet MS" panose="020B0603020202020204" pitchFamily="34" charset="0"/>
                <a:cs typeface="MS PGothic"/>
              </a:rPr>
              <a:t>▶	</a:t>
            </a:r>
            <a:r>
              <a:rPr lang="en-CA" sz="1400" spc="-7" dirty="0" err="1">
                <a:latin typeface="Trebuchet MS" panose="020B0603020202020204" pitchFamily="34" charset="0"/>
                <a:cs typeface="MS PGothic"/>
              </a:rPr>
              <a:t>Chaque</a:t>
            </a:r>
            <a:r>
              <a:rPr lang="en-CA" sz="1400" spc="-7" dirty="0">
                <a:latin typeface="Trebuchet MS" panose="020B0603020202020204" pitchFamily="34" charset="0"/>
                <a:cs typeface="MS PGothic"/>
              </a:rPr>
              <a:t> exigence </a:t>
            </a:r>
            <a:r>
              <a:rPr lang="en-CA" sz="1400" spc="-7" dirty="0" err="1">
                <a:latin typeface="Trebuchet MS" panose="020B0603020202020204" pitchFamily="34" charset="0"/>
                <a:cs typeface="MS PGothic"/>
              </a:rPr>
              <a:t>spécifique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vaut</a:t>
            </a:r>
            <a:r>
              <a:rPr lang="en-CA" sz="1400" spc="-7" dirty="0">
                <a:latin typeface="Trebuchet MS" panose="020B0603020202020204" pitchFamily="34" charset="0"/>
                <a:cs typeface="MS PGothic"/>
              </a:rPr>
              <a:t> 0.5</a:t>
            </a:r>
            <a:endParaRPr lang="en-CA" sz="1400" u="sng" dirty="0">
              <a:latin typeface="Trebuchet MS" panose="020B0603020202020204" pitchFamily="34" charset="0"/>
              <a:cs typeface="Trebuchet MS"/>
            </a:endParaRPr>
          </a:p>
          <a:p>
            <a:pPr marL="541853">
              <a:spcBef>
                <a:spcPts val="1340"/>
              </a:spcBef>
              <a:tabLst>
                <a:tab pos="921997" algn="l"/>
              </a:tabLst>
            </a:pPr>
            <a:r>
              <a:rPr lang="en-CA" sz="1400" spc="20" dirty="0">
                <a:latin typeface="Trebuchet MS" panose="020B0603020202020204" pitchFamily="34" charset="0"/>
                <a:cs typeface="MS PGothic"/>
              </a:rPr>
              <a:t>▶	</a:t>
            </a:r>
            <a:r>
              <a:rPr lang="en-CA" sz="1400" spc="-7" dirty="0">
                <a:latin typeface="Trebuchet MS" panose="020B0603020202020204" pitchFamily="34" charset="0"/>
                <a:cs typeface="MS PGothic"/>
              </a:rPr>
              <a:t>Il y a 4 ÉS à </a:t>
            </a:r>
            <a:r>
              <a:rPr lang="en-CA" sz="1400" spc="-7" dirty="0" err="1">
                <a:latin typeface="Trebuchet MS" panose="020B0603020202020204" pitchFamily="34" charset="0"/>
                <a:cs typeface="MS PGothic"/>
              </a:rPr>
              <a:t>chaque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appareil</a:t>
            </a:r>
            <a:endParaRPr lang="en-CA" sz="1400" spc="-7" dirty="0">
              <a:latin typeface="Trebuchet MS" panose="020B0603020202020204" pitchFamily="34" charset="0"/>
              <a:cs typeface="MS PGothic"/>
            </a:endParaRPr>
          </a:p>
          <a:p>
            <a:pPr marL="541853">
              <a:spcBef>
                <a:spcPts val="1340"/>
              </a:spcBef>
              <a:tabLst>
                <a:tab pos="921997" algn="l"/>
              </a:tabLst>
            </a:pPr>
            <a:r>
              <a:rPr lang="en-CA" sz="1400" spc="20" dirty="0">
                <a:latin typeface="Trebuchet MS" panose="020B0603020202020204" pitchFamily="34" charset="0"/>
                <a:cs typeface="MS PGothic"/>
              </a:rPr>
              <a:t>▶	</a:t>
            </a:r>
            <a:r>
              <a:rPr lang="en-CA" sz="1400" spc="-7" dirty="0">
                <a:latin typeface="Trebuchet MS" panose="020B0603020202020204" pitchFamily="34" charset="0"/>
                <a:cs typeface="MS PGothic"/>
              </a:rPr>
              <a:t>Un </a:t>
            </a:r>
            <a:r>
              <a:rPr lang="en-CA" sz="1400" spc="-7" dirty="0" err="1">
                <a:latin typeface="Trebuchet MS" panose="020B0603020202020204" pitchFamily="34" charset="0"/>
                <a:cs typeface="MS PGothic"/>
              </a:rPr>
              <a:t>élément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doit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recevoir</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une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valeur</a:t>
            </a:r>
            <a:r>
              <a:rPr lang="en-CA" sz="1400" spc="-7" dirty="0">
                <a:latin typeface="Trebuchet MS" panose="020B0603020202020204" pitchFamily="34" charset="0"/>
                <a:cs typeface="MS PGothic"/>
              </a:rPr>
              <a:t> pour </a:t>
            </a:r>
            <a:r>
              <a:rPr lang="en-CA" sz="1400" spc="-7" dirty="0" err="1">
                <a:latin typeface="Trebuchet MS" panose="020B0603020202020204" pitchFamily="34" charset="0"/>
                <a:cs typeface="MS PGothic"/>
              </a:rPr>
              <a:t>remplir</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une</a:t>
            </a:r>
            <a:r>
              <a:rPr lang="en-CA" sz="1400" spc="-7" dirty="0">
                <a:latin typeface="Trebuchet MS" panose="020B0603020202020204" pitchFamily="34" charset="0"/>
                <a:cs typeface="MS PGothic"/>
              </a:rPr>
              <a:t> ÉS</a:t>
            </a:r>
            <a:r>
              <a:rPr lang="en-CA" sz="1400" i="1" dirty="0">
                <a:latin typeface="Trebuchet MS" panose="020B0603020202020204" pitchFamily="34" charset="0"/>
                <a:cs typeface="MS PGothic"/>
              </a:rPr>
              <a:t/>
            </a:r>
            <a:br>
              <a:rPr lang="en-CA" sz="1400" i="1" dirty="0">
                <a:latin typeface="Trebuchet MS" panose="020B0603020202020204" pitchFamily="34" charset="0"/>
                <a:cs typeface="MS PGothic"/>
              </a:rPr>
            </a:br>
            <a:r>
              <a:rPr lang="en-CA" sz="1400" i="1" dirty="0">
                <a:latin typeface="Trebuchet MS" panose="020B0603020202020204" pitchFamily="34" charset="0"/>
                <a:cs typeface="MS PGothic"/>
              </a:rPr>
              <a:t>	</a:t>
            </a:r>
            <a:r>
              <a:rPr lang="en-CA" sz="1400" spc="20" dirty="0" smtClean="0">
                <a:latin typeface="Trebuchet MS" panose="020B0603020202020204" pitchFamily="34" charset="0"/>
                <a:cs typeface="MS PGothic"/>
              </a:rPr>
              <a:t>▶ </a:t>
            </a:r>
            <a:r>
              <a:rPr lang="en-CA" sz="1400" i="1" spc="-7" dirty="0" smtClean="0">
                <a:latin typeface="Trebuchet MS" panose="020B0603020202020204" pitchFamily="34" charset="0"/>
                <a:cs typeface="MS PGothic"/>
              </a:rPr>
              <a:t>Exception</a:t>
            </a:r>
            <a:r>
              <a:rPr lang="en-CA" sz="1400" i="1" spc="-7" dirty="0">
                <a:latin typeface="Trebuchet MS" panose="020B0603020202020204" pitchFamily="34" charset="0"/>
                <a:cs typeface="MS PGothic"/>
              </a:rPr>
              <a:t> : Aux barres, un </a:t>
            </a:r>
            <a:r>
              <a:rPr lang="en-CA" sz="1400" i="1" spc="-7" dirty="0" err="1">
                <a:latin typeface="Trebuchet MS" panose="020B0603020202020204" pitchFamily="34" charset="0"/>
                <a:cs typeface="MS PGothic"/>
              </a:rPr>
              <a:t>élément</a:t>
            </a:r>
            <a:r>
              <a:rPr lang="en-CA" sz="1400" i="1" spc="-7" dirty="0">
                <a:latin typeface="Trebuchet MS" panose="020B0603020202020204" pitchFamily="34" charset="0"/>
                <a:cs typeface="MS PGothic"/>
              </a:rPr>
              <a:t> </a:t>
            </a:r>
            <a:r>
              <a:rPr lang="en-CA" sz="1400" i="1" spc="-7" dirty="0" err="1">
                <a:latin typeface="Trebuchet MS" panose="020B0603020202020204" pitchFamily="34" charset="0"/>
                <a:cs typeface="MS PGothic"/>
              </a:rPr>
              <a:t>peut</a:t>
            </a:r>
            <a:r>
              <a:rPr lang="en-CA" sz="1400" i="1" spc="-7" dirty="0">
                <a:latin typeface="Trebuchet MS" panose="020B0603020202020204" pitchFamily="34" charset="0"/>
                <a:cs typeface="MS PGothic"/>
              </a:rPr>
              <a:t> </a:t>
            </a:r>
            <a:r>
              <a:rPr lang="en-CA" sz="1400" i="1" spc="-7" dirty="0" err="1">
                <a:latin typeface="Trebuchet MS" panose="020B0603020202020204" pitchFamily="34" charset="0"/>
                <a:cs typeface="MS PGothic"/>
              </a:rPr>
              <a:t>remplir</a:t>
            </a:r>
            <a:r>
              <a:rPr lang="en-CA" sz="1400" i="1" spc="-7" dirty="0">
                <a:latin typeface="Trebuchet MS" panose="020B0603020202020204" pitchFamily="34" charset="0"/>
                <a:cs typeface="MS PGothic"/>
              </a:rPr>
              <a:t> </a:t>
            </a:r>
            <a:r>
              <a:rPr lang="en-CA" sz="1400" i="1" spc="-7" dirty="0" err="1">
                <a:latin typeface="Trebuchet MS" panose="020B0603020202020204" pitchFamily="34" charset="0"/>
                <a:cs typeface="MS PGothic"/>
              </a:rPr>
              <a:t>une</a:t>
            </a:r>
            <a:r>
              <a:rPr lang="en-CA" sz="1400" i="1" spc="-7" dirty="0">
                <a:latin typeface="Trebuchet MS" panose="020B0603020202020204" pitchFamily="34" charset="0"/>
                <a:cs typeface="MS PGothic"/>
              </a:rPr>
              <a:t> ÉS sans </a:t>
            </a:r>
            <a:r>
              <a:rPr lang="en-CA" sz="1400" i="1" spc="-7" dirty="0" err="1">
                <a:latin typeface="Trebuchet MS" panose="020B0603020202020204" pitchFamily="34" charset="0"/>
                <a:cs typeface="MS PGothic"/>
              </a:rPr>
              <a:t>recevoir</a:t>
            </a:r>
            <a:r>
              <a:rPr lang="en-CA" sz="1400" i="1" spc="-7" dirty="0">
                <a:latin typeface="Trebuchet MS" panose="020B0603020202020204" pitchFamily="34" charset="0"/>
                <a:cs typeface="MS PGothic"/>
              </a:rPr>
              <a:t> de </a:t>
            </a:r>
            <a:r>
              <a:rPr lang="en-CA" sz="1400" i="1" spc="-7" dirty="0" err="1">
                <a:latin typeface="Trebuchet MS" panose="020B0603020202020204" pitchFamily="34" charset="0"/>
                <a:cs typeface="MS PGothic"/>
              </a:rPr>
              <a:t>valeur</a:t>
            </a:r>
            <a:r>
              <a:rPr lang="en-CA" sz="1400" i="1" spc="-7" dirty="0">
                <a:latin typeface="Trebuchet MS" panose="020B0603020202020204" pitchFamily="34" charset="0"/>
                <a:cs typeface="MS PGothic"/>
              </a:rPr>
              <a:t> </a:t>
            </a:r>
            <a:r>
              <a:rPr lang="en-CA" sz="1400" i="1" spc="-7" dirty="0" smtClean="0">
                <a:latin typeface="Trebuchet MS" panose="020B0603020202020204" pitchFamily="34" charset="0"/>
                <a:cs typeface="MS PGothic"/>
              </a:rPr>
              <a:t>  		(</a:t>
            </a:r>
            <a:r>
              <a:rPr lang="en-CA" sz="1400" i="1" spc="-7" dirty="0" err="1">
                <a:latin typeface="Trebuchet MS" panose="020B0603020202020204" pitchFamily="34" charset="0"/>
                <a:cs typeface="MS PGothic"/>
              </a:rPr>
              <a:t>voir</a:t>
            </a:r>
            <a:r>
              <a:rPr lang="en-CA" sz="1400" i="1" spc="-7" dirty="0">
                <a:latin typeface="Trebuchet MS" panose="020B0603020202020204" pitchFamily="34" charset="0"/>
                <a:cs typeface="MS PGothic"/>
              </a:rPr>
              <a:t> le </a:t>
            </a:r>
            <a:r>
              <a:rPr lang="en-CA" sz="1400" i="1" spc="-7" dirty="0" err="1">
                <a:latin typeface="Trebuchet MS" panose="020B0603020202020204" pitchFamily="34" charset="0"/>
                <a:cs typeface="MS PGothic"/>
              </a:rPr>
              <a:t>chapitre</a:t>
            </a:r>
            <a:r>
              <a:rPr lang="en-CA" sz="1400" i="1" spc="-7" dirty="0">
                <a:latin typeface="Trebuchet MS" panose="020B0603020202020204" pitchFamily="34" charset="0"/>
                <a:cs typeface="MS PGothic"/>
              </a:rPr>
              <a:t> de </a:t>
            </a:r>
            <a:r>
              <a:rPr lang="en-CA" sz="1400" i="1" spc="-7" dirty="0" err="1">
                <a:latin typeface="Trebuchet MS" panose="020B0603020202020204" pitchFamily="34" charset="0"/>
                <a:cs typeface="MS PGothic"/>
              </a:rPr>
              <a:t>l’appareil</a:t>
            </a:r>
            <a:r>
              <a:rPr lang="en-CA" sz="1400" i="1" spc="-7" dirty="0">
                <a:latin typeface="Trebuchet MS" panose="020B0603020202020204" pitchFamily="34" charset="0"/>
                <a:cs typeface="MS PGothic"/>
              </a:rPr>
              <a:t> pour la clarification) </a:t>
            </a:r>
          </a:p>
          <a:p>
            <a:pPr marL="541853">
              <a:spcBef>
                <a:spcPts val="1340"/>
              </a:spcBef>
              <a:tabLst>
                <a:tab pos="921997" algn="l"/>
              </a:tabLst>
            </a:pPr>
            <a:r>
              <a:rPr lang="en-CA" sz="1400" spc="20" dirty="0">
                <a:latin typeface="Trebuchet MS" panose="020B0603020202020204" pitchFamily="34" charset="0"/>
                <a:cs typeface="MS PGothic"/>
              </a:rPr>
              <a:t>▶	</a:t>
            </a:r>
            <a:r>
              <a:rPr lang="en-CA" sz="1400" spc="-7" dirty="0">
                <a:latin typeface="Trebuchet MS" panose="020B0603020202020204" pitchFamily="34" charset="0"/>
                <a:cs typeface="MS PGothic"/>
              </a:rPr>
              <a:t>Un </a:t>
            </a:r>
            <a:r>
              <a:rPr lang="en-CA" sz="1400" spc="-7" dirty="0" err="1">
                <a:latin typeface="Trebuchet MS" panose="020B0603020202020204" pitchFamily="34" charset="0"/>
                <a:cs typeface="MS PGothic"/>
              </a:rPr>
              <a:t>élément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peut</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remplir</a:t>
            </a:r>
            <a:r>
              <a:rPr lang="en-CA" sz="1400" spc="-7" dirty="0">
                <a:latin typeface="Trebuchet MS" panose="020B0603020202020204" pitchFamily="34" charset="0"/>
                <a:cs typeface="MS PGothic"/>
              </a:rPr>
              <a:t> plus </a:t>
            </a:r>
            <a:r>
              <a:rPr lang="en-CA" sz="1400" spc="-7" dirty="0" err="1">
                <a:latin typeface="Trebuchet MS" panose="020B0603020202020204" pitchFamily="34" charset="0"/>
                <a:cs typeface="MS PGothic"/>
              </a:rPr>
              <a:t>d’une</a:t>
            </a:r>
            <a:r>
              <a:rPr lang="en-CA" sz="1400" spc="-7" dirty="0">
                <a:latin typeface="Trebuchet MS" panose="020B0603020202020204" pitchFamily="34" charset="0"/>
                <a:cs typeface="MS PGothic"/>
              </a:rPr>
              <a:t> ÉS (</a:t>
            </a:r>
            <a:r>
              <a:rPr lang="en-CA" sz="1400" spc="-7" dirty="0" err="1">
                <a:latin typeface="Trebuchet MS" panose="020B0603020202020204" pitchFamily="34" charset="0"/>
                <a:cs typeface="MS PGothic"/>
              </a:rPr>
              <a:t>sauf</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si</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spécifié</a:t>
            </a:r>
            <a:r>
              <a:rPr lang="en-CA" sz="1400" spc="-7" dirty="0">
                <a:latin typeface="Trebuchet MS" panose="020B0603020202020204" pitchFamily="34" charset="0"/>
                <a:cs typeface="MS PGothic"/>
              </a:rPr>
              <a:t> dans la section </a:t>
            </a:r>
            <a:r>
              <a:rPr lang="en-CA" sz="1400" spc="-7" dirty="0" smtClean="0">
                <a:latin typeface="Trebuchet MS" panose="020B0603020202020204" pitchFamily="34" charset="0"/>
                <a:cs typeface="MS PGothic"/>
              </a:rPr>
              <a:t>de 		</a:t>
            </a:r>
            <a:r>
              <a:rPr lang="en-CA" sz="1400" spc="-7" dirty="0" err="1" smtClean="0">
                <a:latin typeface="Trebuchet MS" panose="020B0603020202020204" pitchFamily="34" charset="0"/>
                <a:cs typeface="MS PGothic"/>
              </a:rPr>
              <a:t>l’appareil</a:t>
            </a:r>
            <a:r>
              <a:rPr lang="en-CA" sz="1400" spc="-7" dirty="0">
                <a:latin typeface="Trebuchet MS" panose="020B0603020202020204" pitchFamily="34" charset="0"/>
                <a:cs typeface="MS PGothic"/>
              </a:rPr>
              <a:t>)</a:t>
            </a:r>
          </a:p>
          <a:p>
            <a:pPr marL="541853">
              <a:spcBef>
                <a:spcPts val="1340"/>
              </a:spcBef>
              <a:tabLst>
                <a:tab pos="921997" algn="l"/>
              </a:tabLst>
            </a:pPr>
            <a:r>
              <a:rPr lang="en-CA" sz="1400" spc="20" dirty="0">
                <a:latin typeface="Trebuchet MS" panose="020B0603020202020204" pitchFamily="34" charset="0"/>
                <a:cs typeface="MS PGothic"/>
              </a:rPr>
              <a:t>▶	</a:t>
            </a:r>
            <a:r>
              <a:rPr lang="en-CA" sz="1400" spc="-7" dirty="0">
                <a:latin typeface="Trebuchet MS" panose="020B0603020202020204" pitchFamily="34" charset="0"/>
                <a:cs typeface="MS PGothic"/>
              </a:rPr>
              <a:t>Les </a:t>
            </a:r>
            <a:r>
              <a:rPr lang="en-CA" sz="1400" spc="-7" dirty="0" err="1">
                <a:latin typeface="Trebuchet MS" panose="020B0603020202020204" pitchFamily="34" charset="0"/>
                <a:cs typeface="MS PGothic"/>
              </a:rPr>
              <a:t>éléments</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interdits</a:t>
            </a:r>
            <a:r>
              <a:rPr lang="en-CA" sz="1400" spc="-7" dirty="0">
                <a:latin typeface="Trebuchet MS" panose="020B0603020202020204" pitchFamily="34" charset="0"/>
                <a:cs typeface="MS PGothic"/>
              </a:rPr>
              <a:t> ne </a:t>
            </a:r>
            <a:r>
              <a:rPr lang="en-CA" sz="1400" spc="-7" dirty="0" err="1">
                <a:latin typeface="Trebuchet MS" panose="020B0603020202020204" pitchFamily="34" charset="0"/>
                <a:cs typeface="MS PGothic"/>
              </a:rPr>
              <a:t>peuvent</a:t>
            </a:r>
            <a:r>
              <a:rPr lang="en-CA" sz="1400" spc="-7" dirty="0">
                <a:latin typeface="Trebuchet MS" panose="020B0603020202020204" pitchFamily="34" charset="0"/>
                <a:cs typeface="MS PGothic"/>
              </a:rPr>
              <a:t> pas </a:t>
            </a:r>
            <a:r>
              <a:rPr lang="en-CA" sz="1400" spc="-7" dirty="0" err="1">
                <a:latin typeface="Trebuchet MS" panose="020B0603020202020204" pitchFamily="34" charset="0"/>
                <a:cs typeface="MS PGothic"/>
              </a:rPr>
              <a:t>remplir</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d’ÉS</a:t>
            </a:r>
            <a:endParaRPr lang="en-CA" sz="1400" spc="-7" dirty="0">
              <a:latin typeface="Trebuchet MS" panose="020B0603020202020204" pitchFamily="34" charset="0"/>
              <a:cs typeface="MS PGothic"/>
            </a:endParaRPr>
          </a:p>
          <a:p>
            <a:pPr marL="16933">
              <a:tabLst>
                <a:tab pos="546086" algn="l"/>
              </a:tabLst>
            </a:pPr>
            <a:r>
              <a:rPr lang="en-CA" sz="2000" b="1" spc="-7" dirty="0">
                <a:solidFill>
                  <a:srgbClr val="90C126"/>
                </a:solidFill>
                <a:latin typeface="Trebuchet MS" panose="020B0603020202020204" pitchFamily="34" charset="0"/>
                <a:cs typeface="Trebuchet MS"/>
              </a:rPr>
              <a:t>Routine sans sortie</a:t>
            </a:r>
          </a:p>
          <a:p>
            <a:pPr marL="16933">
              <a:tabLst>
                <a:tab pos="546086" algn="l"/>
              </a:tabLst>
            </a:pPr>
            <a:r>
              <a:rPr lang="en-CA" sz="2000" spc="20" dirty="0">
                <a:latin typeface="Trebuchet MS" panose="020B0603020202020204" pitchFamily="34" charset="0"/>
                <a:cs typeface="MS PGothic"/>
              </a:rPr>
              <a:t>▶	</a:t>
            </a:r>
            <a:r>
              <a:rPr lang="en-CA" sz="1400" spc="-7" dirty="0" err="1">
                <a:latin typeface="Trebuchet MS" panose="020B0603020202020204" pitchFamily="34" charset="0"/>
                <a:cs typeface="MS PGothic"/>
              </a:rPr>
              <a:t>Déduire</a:t>
            </a:r>
            <a:r>
              <a:rPr lang="en-CA" sz="1400" spc="-7" dirty="0">
                <a:latin typeface="Trebuchet MS" panose="020B0603020202020204" pitchFamily="34" charset="0"/>
                <a:cs typeface="MS PGothic"/>
              </a:rPr>
              <a:t> 0.3 de la note de </a:t>
            </a:r>
            <a:r>
              <a:rPr lang="en-CA" sz="1400" spc="-7" dirty="0" err="1">
                <a:latin typeface="Trebuchet MS" panose="020B0603020202020204" pitchFamily="34" charset="0"/>
                <a:cs typeface="MS PGothic"/>
              </a:rPr>
              <a:t>départ</a:t>
            </a:r>
            <a:r>
              <a:rPr lang="en-CA" sz="1400" spc="-7" dirty="0">
                <a:latin typeface="Trebuchet MS" panose="020B0603020202020204" pitchFamily="34" charset="0"/>
                <a:cs typeface="MS PGothic"/>
              </a:rPr>
              <a:t> aux barres/</a:t>
            </a:r>
            <a:r>
              <a:rPr lang="en-CA" sz="1400" spc="-7" dirty="0" err="1">
                <a:latin typeface="Trebuchet MS" panose="020B0603020202020204" pitchFamily="34" charset="0"/>
                <a:cs typeface="MS PGothic"/>
              </a:rPr>
              <a:t>poutre</a:t>
            </a:r>
            <a:r>
              <a:rPr lang="en-CA" sz="1400" spc="-7" dirty="0">
                <a:latin typeface="Trebuchet MS" panose="020B0603020202020204" pitchFamily="34" charset="0"/>
                <a:cs typeface="MS PGothic"/>
              </a:rPr>
              <a:t> pour les routines sans sortie et pour les </a:t>
            </a:r>
            <a:r>
              <a:rPr lang="en-CA" sz="1400" spc="-7" dirty="0" err="1">
                <a:latin typeface="Trebuchet MS" panose="020B0603020202020204" pitchFamily="34" charset="0"/>
                <a:cs typeface="MS PGothic"/>
              </a:rPr>
              <a:t>niveaux</a:t>
            </a:r>
            <a:r>
              <a:rPr lang="en-CA" sz="1400" spc="-7" dirty="0">
                <a:latin typeface="Trebuchet MS" panose="020B0603020202020204" pitchFamily="34" charset="0"/>
                <a:cs typeface="MS PGothic"/>
              </a:rPr>
              <a:t> </a:t>
            </a:r>
            <a:r>
              <a:rPr lang="en-CA" sz="1400" spc="-7" dirty="0" smtClean="0">
                <a:latin typeface="Trebuchet MS" panose="020B0603020202020204" pitchFamily="34" charset="0"/>
                <a:cs typeface="MS PGothic"/>
              </a:rPr>
              <a:t>8-9-10 au sol, </a:t>
            </a:r>
            <a:r>
              <a:rPr lang="en-CA" sz="1400" spc="-7" dirty="0">
                <a:latin typeface="Trebuchet MS" panose="020B0603020202020204" pitchFamily="34" charset="0"/>
                <a:cs typeface="MS PGothic"/>
              </a:rPr>
              <a:t>sans </a:t>
            </a:r>
            <a:r>
              <a:rPr lang="en-CA" sz="1400" spc="-7" dirty="0" err="1">
                <a:latin typeface="Trebuchet MS" panose="020B0603020202020204" pitchFamily="34" charset="0"/>
                <a:cs typeface="MS PGothic"/>
              </a:rPr>
              <a:t>salto</a:t>
            </a:r>
            <a:r>
              <a:rPr lang="en-CA" sz="1400" spc="-7" dirty="0">
                <a:latin typeface="Trebuchet MS" panose="020B0603020202020204" pitchFamily="34" charset="0"/>
                <a:cs typeface="MS PGothic"/>
              </a:rPr>
              <a:t> final (</a:t>
            </a:r>
            <a:r>
              <a:rPr lang="en-CA" sz="1400" spc="-7" dirty="0" err="1">
                <a:latin typeface="Trebuchet MS" panose="020B0603020202020204" pitchFamily="34" charset="0"/>
                <a:cs typeface="MS PGothic"/>
              </a:rPr>
              <a:t>voir</a:t>
            </a:r>
            <a:r>
              <a:rPr lang="en-CA" sz="1400" spc="-7" dirty="0">
                <a:latin typeface="Trebuchet MS" panose="020B0603020202020204" pitchFamily="34" charset="0"/>
                <a:cs typeface="MS PGothic"/>
              </a:rPr>
              <a:t> les </a:t>
            </a:r>
            <a:r>
              <a:rPr lang="en-CA" sz="1400" spc="-7" dirty="0" err="1">
                <a:latin typeface="Trebuchet MS" panose="020B0603020202020204" pitchFamily="34" charset="0"/>
                <a:cs typeface="MS PGothic"/>
              </a:rPr>
              <a:t>chapitres</a:t>
            </a:r>
            <a:r>
              <a:rPr lang="en-CA" sz="1400" spc="-7" dirty="0">
                <a:latin typeface="Trebuchet MS" panose="020B0603020202020204" pitchFamily="34" charset="0"/>
                <a:cs typeface="MS PGothic"/>
              </a:rPr>
              <a:t> de </a:t>
            </a:r>
            <a:r>
              <a:rPr lang="en-CA" sz="1400" spc="-7" dirty="0" err="1">
                <a:latin typeface="Trebuchet MS" panose="020B0603020202020204" pitchFamily="34" charset="0"/>
                <a:cs typeface="MS PGothic"/>
              </a:rPr>
              <a:t>chaque</a:t>
            </a:r>
            <a:r>
              <a:rPr lang="en-CA" sz="1400" spc="-7" dirty="0">
                <a:latin typeface="Trebuchet MS" panose="020B0603020202020204" pitchFamily="34" charset="0"/>
                <a:cs typeface="MS PGothic"/>
              </a:rPr>
              <a:t> </a:t>
            </a:r>
            <a:r>
              <a:rPr lang="en-CA" sz="1400" spc="-7" dirty="0" err="1">
                <a:latin typeface="Trebuchet MS" panose="020B0603020202020204" pitchFamily="34" charset="0"/>
                <a:cs typeface="MS PGothic"/>
              </a:rPr>
              <a:t>appareil</a:t>
            </a:r>
            <a:r>
              <a:rPr lang="en-CA" sz="1400" spc="-7" dirty="0">
                <a:latin typeface="Trebuchet MS" panose="020B0603020202020204" pitchFamily="34" charset="0"/>
                <a:cs typeface="MS PGothic"/>
              </a:rPr>
              <a:t> pour les clarifications)</a:t>
            </a:r>
            <a:endParaRPr lang="en-CA" sz="1400" dirty="0">
              <a:latin typeface="Trebuchet MS" panose="020B0603020202020204" pitchFamily="34" charset="0"/>
              <a:cs typeface="Trebuchet MS"/>
            </a:endParaRPr>
          </a:p>
        </p:txBody>
      </p:sp>
    </p:spTree>
    <p:extLst>
      <p:ext uri="{BB962C8B-B14F-4D97-AF65-F5344CB8AC3E}">
        <p14:creationId xmlns:p14="http://schemas.microsoft.com/office/powerpoint/2010/main" val="1549096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custDataLst>
              <p:tags r:id="rId1"/>
            </p:custDataLst>
          </p:nvPr>
        </p:nvSpPr>
        <p:spPr>
          <a:xfrm>
            <a:off x="609600" y="2038350"/>
            <a:ext cx="2743200" cy="1077218"/>
          </a:xfrm>
          <a:prstGeom prst="rect">
            <a:avLst/>
          </a:prstGeom>
        </p:spPr>
        <p:txBody>
          <a:bodyPr vert="horz" wrap="square" lIns="0" tIns="0" rIns="0" bIns="0" rtlCol="0">
            <a:spAutoFit/>
          </a:bodyPr>
          <a:lstStyle/>
          <a:p>
            <a:pPr marL="12700" algn="ctr">
              <a:lnSpc>
                <a:spcPct val="100000"/>
              </a:lnSpc>
            </a:pPr>
            <a:r>
              <a:rPr lang="en-CA" sz="3500" b="1" spc="-5" dirty="0">
                <a:solidFill>
                  <a:srgbClr val="90C126"/>
                </a:solidFill>
                <a:latin typeface="Trebuchet MS"/>
                <a:cs typeface="Trebuchet MS"/>
              </a:rPr>
              <a:t>SECTION 2 </a:t>
            </a:r>
            <a:r>
              <a:rPr lang="en-CA" sz="3500" b="1" spc="-5" dirty="0" err="1">
                <a:solidFill>
                  <a:srgbClr val="90C126"/>
                </a:solidFill>
                <a:latin typeface="Trebuchet MS"/>
                <a:cs typeface="Trebuchet MS"/>
              </a:rPr>
              <a:t>Saut</a:t>
            </a:r>
            <a:endParaRPr sz="3500" b="1" dirty="0">
              <a:latin typeface="Trebuchet MS"/>
              <a:cs typeface="Trebuchet MS"/>
            </a:endParaRPr>
          </a:p>
        </p:txBody>
      </p:sp>
      <p:pic>
        <p:nvPicPr>
          <p:cNvPr id="4098" name="Picture 2" descr="Image result for denelle pedrick"/>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962400" y="1200150"/>
            <a:ext cx="4595378" cy="2486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79766" y="200523"/>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515" y="616042"/>
            <a:ext cx="8549725" cy="3765133"/>
          </a:xfrm>
          <a:prstGeom prst="rect">
            <a:avLst/>
          </a:prstGeom>
        </p:spPr>
        <p:txBody>
          <a:bodyPr vert="horz" wrap="square" lIns="0" tIns="0" rIns="0" bIns="0" rtlCol="0">
            <a:spAutoFit/>
          </a:bodyPr>
          <a:lstStyle/>
          <a:p>
            <a:pPr marL="12700">
              <a:tabLst>
                <a:tab pos="409575" algn="l"/>
              </a:tabLst>
            </a:pPr>
            <a:r>
              <a:rPr lang="en-CA" sz="2300" b="1" spc="-10" dirty="0" err="1" smtClean="0">
                <a:solidFill>
                  <a:srgbClr val="90C126"/>
                </a:solidFill>
                <a:latin typeface="Trebuchet MS" panose="020B0603020202020204" pitchFamily="34" charset="0"/>
                <a:cs typeface="MS PGothic"/>
              </a:rPr>
              <a:t>Spécifications</a:t>
            </a:r>
            <a:r>
              <a:rPr lang="en-CA" sz="2300" b="1" spc="-10" dirty="0" smtClean="0">
                <a:solidFill>
                  <a:srgbClr val="90C126"/>
                </a:solidFill>
                <a:latin typeface="Trebuchet MS" panose="020B0603020202020204" pitchFamily="34" charset="0"/>
                <a:cs typeface="MS PGothic"/>
              </a:rPr>
              <a:t> de </a:t>
            </a:r>
            <a:r>
              <a:rPr lang="en-CA" sz="2300" b="1" spc="-10" dirty="0" err="1" smtClean="0">
                <a:solidFill>
                  <a:srgbClr val="90C126"/>
                </a:solidFill>
                <a:latin typeface="Trebuchet MS" panose="020B0603020202020204" pitchFamily="34" charset="0"/>
                <a:cs typeface="MS PGothic"/>
              </a:rPr>
              <a:t>l’appareil</a:t>
            </a:r>
            <a:endParaRPr lang="en-CA" sz="2300" b="1" spc="-10" dirty="0" smtClean="0">
              <a:solidFill>
                <a:srgbClr val="90C126"/>
              </a:solidFill>
              <a:latin typeface="Trebuchet MS" panose="020B0603020202020204" pitchFamily="34" charset="0"/>
              <a:cs typeface="MS PGothic"/>
            </a:endParaRPr>
          </a:p>
          <a:p>
            <a:pPr marL="72390">
              <a:lnSpc>
                <a:spcPts val="2035"/>
              </a:lnSpc>
              <a:spcBef>
                <a:spcPts val="35"/>
              </a:spcBef>
              <a:tabLst>
                <a:tab pos="409575" algn="l"/>
              </a:tabLst>
            </a:pPr>
            <a:r>
              <a:rPr lang="en-CA" sz="1700" spc="20" dirty="0" smtClean="0">
                <a:latin typeface="Trebuchet MS" panose="020B0603020202020204" pitchFamily="34" charset="0"/>
                <a:cs typeface="MS PGothic"/>
              </a:rPr>
              <a:t>▶</a:t>
            </a:r>
            <a:r>
              <a:rPr lang="en-CA" sz="1400" spc="20" dirty="0" smtClean="0">
                <a:latin typeface="Trebuchet MS" panose="020B0603020202020204" pitchFamily="34" charset="0"/>
                <a:cs typeface="MS PGothic"/>
              </a:rPr>
              <a:t>	</a:t>
            </a:r>
            <a:r>
              <a:rPr lang="en-CA" sz="1400" spc="-5" dirty="0" err="1" smtClean="0">
                <a:latin typeface="Trebuchet MS" panose="020B0603020202020204" pitchFamily="34" charset="0"/>
                <a:cs typeface="MS PGothic"/>
              </a:rPr>
              <a:t>Ruban</a:t>
            </a:r>
            <a:r>
              <a:rPr lang="en-CA" sz="1400" spc="-5" dirty="0" smtClean="0">
                <a:latin typeface="Trebuchet MS" panose="020B0603020202020204" pitchFamily="34" charset="0"/>
                <a:cs typeface="MS PGothic"/>
              </a:rPr>
              <a:t> </a:t>
            </a:r>
            <a:r>
              <a:rPr lang="en-CA" sz="1400" spc="-5" dirty="0" err="1" smtClean="0">
                <a:latin typeface="Trebuchet MS" panose="020B0603020202020204" pitchFamily="34" charset="0"/>
                <a:cs typeface="MS PGothic"/>
              </a:rPr>
              <a:t>sportif</a:t>
            </a:r>
            <a:r>
              <a:rPr lang="en-CA" sz="1400" spc="-5" dirty="0" smtClean="0">
                <a:latin typeface="Trebuchet MS" panose="020B0603020202020204" pitchFamily="34" charset="0"/>
                <a:cs typeface="MS PGothic"/>
              </a:rPr>
              <a:t>/</a:t>
            </a:r>
            <a:r>
              <a:rPr lang="en-CA" sz="1400" spc="-5" dirty="0" err="1" smtClean="0">
                <a:latin typeface="Trebuchet MS" panose="020B0603020202020204" pitchFamily="34" charset="0"/>
                <a:cs typeface="MS PGothic"/>
              </a:rPr>
              <a:t>craie</a:t>
            </a:r>
            <a:r>
              <a:rPr lang="en-CA" sz="1400" spc="-5" dirty="0" smtClean="0">
                <a:latin typeface="Trebuchet MS" panose="020B0603020202020204" pitchFamily="34" charset="0"/>
                <a:cs typeface="MS PGothic"/>
              </a:rPr>
              <a:t>/</a:t>
            </a:r>
            <a:r>
              <a:rPr lang="en-CA" sz="1400" spc="-5" dirty="0" err="1" smtClean="0">
                <a:latin typeface="Trebuchet MS" panose="020B0603020202020204" pitchFamily="34" charset="0"/>
                <a:cs typeface="MS PGothic"/>
              </a:rPr>
              <a:t>brande</a:t>
            </a:r>
            <a:r>
              <a:rPr lang="en-CA" sz="1400" spc="-5" dirty="0" smtClean="0">
                <a:latin typeface="Trebuchet MS" panose="020B0603020202020204" pitchFamily="34" charset="0"/>
                <a:cs typeface="MS PGothic"/>
              </a:rPr>
              <a:t> de Velcro</a:t>
            </a:r>
          </a:p>
          <a:p>
            <a:pPr marL="72390">
              <a:lnSpc>
                <a:spcPts val="2035"/>
              </a:lnSpc>
              <a:spcBef>
                <a:spcPts val="35"/>
              </a:spcBef>
              <a:tabLst>
                <a:tab pos="409575" algn="l"/>
              </a:tabLst>
            </a:pPr>
            <a:r>
              <a:rPr lang="en-CA" sz="1200" spc="20" dirty="0" smtClean="0">
                <a:latin typeface="Trebuchet MS" panose="020B0603020202020204" pitchFamily="34" charset="0"/>
                <a:cs typeface="MS PGothic"/>
              </a:rPr>
              <a:t>	</a:t>
            </a:r>
            <a:r>
              <a:rPr lang="en-CA" sz="1200" spc="20" dirty="0" smtClean="0">
                <a:solidFill>
                  <a:srgbClr val="FF0000"/>
                </a:solidFill>
                <a:latin typeface="Trebuchet MS" panose="020B0603020202020204" pitchFamily="34" charset="0"/>
                <a:cs typeface="MS PGothic"/>
              </a:rPr>
              <a:t>▶ </a:t>
            </a:r>
            <a:r>
              <a:rPr lang="en-CA" sz="1200" spc="20" dirty="0">
                <a:solidFill>
                  <a:srgbClr val="FF0000"/>
                </a:solidFill>
                <a:latin typeface="Trebuchet MS" panose="020B0603020202020204" pitchFamily="34" charset="0"/>
                <a:cs typeface="MS PGothic"/>
              </a:rPr>
              <a:t> </a:t>
            </a:r>
            <a:r>
              <a:rPr lang="en-CA" sz="1200" spc="20" dirty="0" smtClean="0">
                <a:solidFill>
                  <a:srgbClr val="FF0000"/>
                </a:solidFill>
                <a:latin typeface="Trebuchet MS" panose="020B0603020202020204" pitchFamily="34" charset="0"/>
                <a:cs typeface="MS PGothic"/>
              </a:rPr>
              <a:t>    </a:t>
            </a:r>
            <a:r>
              <a:rPr lang="en-CA" sz="1200" spc="20" dirty="0" err="1" smtClean="0">
                <a:solidFill>
                  <a:srgbClr val="FF0000"/>
                </a:solidFill>
                <a:latin typeface="Trebuchet MS" panose="020B0603020202020204" pitchFamily="34" charset="0"/>
                <a:cs typeface="MS PGothic"/>
              </a:rPr>
              <a:t>Aucune</a:t>
            </a:r>
            <a:r>
              <a:rPr lang="en-CA" sz="1200" spc="20" dirty="0" smtClean="0">
                <a:solidFill>
                  <a:srgbClr val="FF0000"/>
                </a:solidFill>
                <a:latin typeface="Trebuchet MS" panose="020B0603020202020204" pitchFamily="34" charset="0"/>
                <a:cs typeface="MS PGothic"/>
              </a:rPr>
              <a:t> </a:t>
            </a:r>
            <a:r>
              <a:rPr lang="en-CA" sz="1200" spc="20" dirty="0" err="1" smtClean="0">
                <a:solidFill>
                  <a:srgbClr val="FF0000"/>
                </a:solidFill>
                <a:latin typeface="Trebuchet MS" panose="020B0603020202020204" pitchFamily="34" charset="0"/>
                <a:cs typeface="MS PGothic"/>
              </a:rPr>
              <a:t>craie</a:t>
            </a:r>
            <a:r>
              <a:rPr lang="en-CA" sz="1200" spc="20" dirty="0" smtClean="0">
                <a:solidFill>
                  <a:srgbClr val="FF0000"/>
                </a:solidFill>
                <a:latin typeface="Trebuchet MS" panose="020B0603020202020204" pitchFamily="34" charset="0"/>
                <a:cs typeface="MS PGothic"/>
              </a:rPr>
              <a:t> </a:t>
            </a:r>
            <a:r>
              <a:rPr lang="en-CA" sz="1200" spc="20" dirty="0" err="1" smtClean="0">
                <a:solidFill>
                  <a:srgbClr val="FF0000"/>
                </a:solidFill>
                <a:latin typeface="Trebuchet MS" panose="020B0603020202020204" pitchFamily="34" charset="0"/>
                <a:cs typeface="MS PGothic"/>
              </a:rPr>
              <a:t>n’est</a:t>
            </a:r>
            <a:r>
              <a:rPr lang="en-CA" sz="1200" spc="20" dirty="0" smtClean="0">
                <a:solidFill>
                  <a:srgbClr val="FF0000"/>
                </a:solidFill>
                <a:latin typeface="Trebuchet MS" panose="020B0603020202020204" pitchFamily="34" charset="0"/>
                <a:cs typeface="MS PGothic"/>
              </a:rPr>
              <a:t> </a:t>
            </a:r>
            <a:r>
              <a:rPr lang="en-CA" sz="1200" spc="20" dirty="0" err="1" smtClean="0">
                <a:solidFill>
                  <a:srgbClr val="FF0000"/>
                </a:solidFill>
                <a:latin typeface="Trebuchet MS" panose="020B0603020202020204" pitchFamily="34" charset="0"/>
                <a:cs typeface="MS PGothic"/>
              </a:rPr>
              <a:t>permise</a:t>
            </a:r>
            <a:r>
              <a:rPr lang="en-CA" sz="1200" spc="20" dirty="0" smtClean="0">
                <a:solidFill>
                  <a:srgbClr val="FF0000"/>
                </a:solidFill>
                <a:latin typeface="Trebuchet MS" panose="020B0603020202020204" pitchFamily="34" charset="0"/>
                <a:cs typeface="MS PGothic"/>
              </a:rPr>
              <a:t> sur la </a:t>
            </a:r>
            <a:r>
              <a:rPr lang="en-CA" sz="1200" spc="20" dirty="0" err="1" smtClean="0">
                <a:solidFill>
                  <a:srgbClr val="FF0000"/>
                </a:solidFill>
                <a:latin typeface="Trebuchet MS" panose="020B0603020202020204" pitchFamily="34" charset="0"/>
                <a:cs typeface="MS PGothic"/>
              </a:rPr>
              <a:t>piste</a:t>
            </a:r>
            <a:r>
              <a:rPr lang="en-CA" sz="1200" spc="20" dirty="0" smtClean="0">
                <a:solidFill>
                  <a:srgbClr val="FF0000"/>
                </a:solidFill>
                <a:latin typeface="Trebuchet MS" panose="020B0603020202020204" pitchFamily="34" charset="0"/>
                <a:cs typeface="MS PGothic"/>
              </a:rPr>
              <a:t> </a:t>
            </a:r>
            <a:r>
              <a:rPr lang="en-CA" sz="1200" spc="20" dirty="0" err="1" smtClean="0">
                <a:solidFill>
                  <a:srgbClr val="FF0000"/>
                </a:solidFill>
                <a:latin typeface="Trebuchet MS" panose="020B0603020202020204" pitchFamily="34" charset="0"/>
                <a:cs typeface="MS PGothic"/>
              </a:rPr>
              <a:t>d’élan</a:t>
            </a:r>
            <a:r>
              <a:rPr lang="en-CA" sz="1200" spc="20" dirty="0" smtClean="0">
                <a:solidFill>
                  <a:srgbClr val="FF0000"/>
                </a:solidFill>
                <a:latin typeface="Trebuchet MS" panose="020B0603020202020204" pitchFamily="34" charset="0"/>
                <a:cs typeface="MS PGothic"/>
              </a:rPr>
              <a:t> (</a:t>
            </a:r>
            <a:r>
              <a:rPr lang="en-CA" sz="1200" spc="20" dirty="0" err="1" smtClean="0">
                <a:solidFill>
                  <a:srgbClr val="FF0000"/>
                </a:solidFill>
                <a:latin typeface="Trebuchet MS" panose="020B0603020202020204" pitchFamily="34" charset="0"/>
                <a:cs typeface="MS PGothic"/>
              </a:rPr>
              <a:t>août</a:t>
            </a:r>
            <a:r>
              <a:rPr lang="en-CA" sz="1200" spc="20" dirty="0" smtClean="0">
                <a:solidFill>
                  <a:srgbClr val="FF0000"/>
                </a:solidFill>
                <a:latin typeface="Trebuchet MS" panose="020B0603020202020204" pitchFamily="34" charset="0"/>
                <a:cs typeface="MS PGothic"/>
              </a:rPr>
              <a:t> 2019)</a:t>
            </a:r>
          </a:p>
          <a:p>
            <a:pPr marL="72390">
              <a:lnSpc>
                <a:spcPts val="2035"/>
              </a:lnSpc>
              <a:spcBef>
                <a:spcPts val="35"/>
              </a:spcBef>
              <a:tabLst>
                <a:tab pos="409575" algn="l"/>
              </a:tabLst>
            </a:pPr>
            <a:r>
              <a:rPr lang="en-CA" sz="1200" spc="-5" dirty="0" smtClean="0">
                <a:solidFill>
                  <a:srgbClr val="FF0000"/>
                </a:solidFill>
                <a:latin typeface="Trebuchet MS" panose="020B0603020202020204" pitchFamily="34" charset="0"/>
                <a:cs typeface="MS PGothic"/>
              </a:rPr>
              <a:t>	</a:t>
            </a:r>
            <a:r>
              <a:rPr lang="en-CA" sz="1200" spc="20" dirty="0" smtClean="0">
                <a:solidFill>
                  <a:srgbClr val="FF0000"/>
                </a:solidFill>
                <a:latin typeface="Trebuchet MS" panose="020B0603020202020204" pitchFamily="34" charset="0"/>
                <a:cs typeface="MS PGothic"/>
              </a:rPr>
              <a:t>▶     </a:t>
            </a:r>
            <a:r>
              <a:rPr lang="fr-CA" sz="1200" spc="-5" dirty="0" smtClean="0">
                <a:solidFill>
                  <a:srgbClr val="FF0000"/>
                </a:solidFill>
                <a:latin typeface="Trebuchet MS" panose="020B0603020202020204" pitchFamily="34" charset="0"/>
                <a:cs typeface="MS PGothic"/>
              </a:rPr>
              <a:t>Des petites marques avec du ruban sportif ou bandes de Velcro peuvent être placées sur la largeur de la piste          </a:t>
            </a:r>
          </a:p>
          <a:p>
            <a:pPr marL="72390">
              <a:lnSpc>
                <a:spcPts val="2035"/>
              </a:lnSpc>
              <a:spcBef>
                <a:spcPts val="35"/>
              </a:spcBef>
              <a:tabLst>
                <a:tab pos="409575" algn="l"/>
              </a:tabLst>
            </a:pPr>
            <a:r>
              <a:rPr lang="fr-CA" sz="1200" spc="-5" dirty="0">
                <a:solidFill>
                  <a:srgbClr val="FF0000"/>
                </a:solidFill>
                <a:latin typeface="Trebuchet MS" panose="020B0603020202020204" pitchFamily="34" charset="0"/>
                <a:cs typeface="MS PGothic"/>
              </a:rPr>
              <a:t> </a:t>
            </a:r>
            <a:r>
              <a:rPr lang="fr-CA" sz="1200" spc="-5" dirty="0" smtClean="0">
                <a:solidFill>
                  <a:srgbClr val="FF0000"/>
                </a:solidFill>
                <a:latin typeface="Trebuchet MS" panose="020B0603020202020204" pitchFamily="34" charset="0"/>
                <a:cs typeface="MS PGothic"/>
              </a:rPr>
              <a:t>             d’élan; cependant, ces marques doivent être enlevées à la fin de la rotation </a:t>
            </a:r>
          </a:p>
          <a:p>
            <a:pPr marL="72390">
              <a:lnSpc>
                <a:spcPts val="2035"/>
              </a:lnSpc>
              <a:spcBef>
                <a:spcPts val="35"/>
              </a:spcBef>
              <a:tabLst>
                <a:tab pos="409575" algn="l"/>
              </a:tabLst>
            </a:pPr>
            <a:r>
              <a:rPr lang="en-CA" sz="1200" spc="20" dirty="0" smtClean="0">
                <a:latin typeface="Trebuchet MS" panose="020B0603020202020204" pitchFamily="34" charset="0"/>
                <a:cs typeface="MS PGothic"/>
              </a:rPr>
              <a:t>▶     </a:t>
            </a:r>
            <a:r>
              <a:rPr lang="fr-CA" sz="1200" spc="-5" dirty="0" smtClean="0">
                <a:latin typeface="Trebuchet MS" panose="020B0603020202020204" pitchFamily="34" charset="0"/>
                <a:cs typeface="MS PGothic"/>
              </a:rPr>
              <a:t>Le ruban adhésif/bande de Velcro ne doit pas dépasser 5 cm (2 pouces) en largeur et 90 cm (3 pieds) en longueur.</a:t>
            </a:r>
          </a:p>
          <a:p>
            <a:pPr marL="72390">
              <a:lnSpc>
                <a:spcPts val="2035"/>
              </a:lnSpc>
              <a:spcBef>
                <a:spcPts val="35"/>
              </a:spcBef>
              <a:tabLst>
                <a:tab pos="409575" algn="l"/>
              </a:tabLst>
            </a:pPr>
            <a:r>
              <a:rPr lang="en-CA" sz="1400" spc="20" dirty="0" smtClean="0">
                <a:latin typeface="Trebuchet MS" panose="020B0603020202020204" pitchFamily="34" charset="0"/>
                <a:cs typeface="MS PGothic"/>
              </a:rPr>
              <a:t>▶	</a:t>
            </a:r>
            <a:r>
              <a:rPr lang="en-CA" sz="1400" spc="-5" dirty="0" smtClean="0">
                <a:latin typeface="Trebuchet MS" panose="020B0603020202020204" pitchFamily="34" charset="0"/>
                <a:cs typeface="MS PGothic"/>
              </a:rPr>
              <a:t>Le tapis pour les mains</a:t>
            </a:r>
          </a:p>
          <a:p>
            <a:pPr marL="409575" marR="5080" indent="-337185">
              <a:lnSpc>
                <a:spcPts val="2020"/>
              </a:lnSpc>
              <a:spcBef>
                <a:spcPts val="75"/>
              </a:spcBef>
              <a:tabLst>
                <a:tab pos="409575" algn="l"/>
              </a:tabLst>
            </a:pPr>
            <a:r>
              <a:rPr lang="en-CA" sz="1200" spc="-5" dirty="0" smtClean="0">
                <a:latin typeface="Trebuchet MS" panose="020B0603020202020204" pitchFamily="34" charset="0"/>
                <a:cs typeface="MS PGothic"/>
              </a:rPr>
              <a:t>	</a:t>
            </a:r>
            <a:r>
              <a:rPr lang="en-CA" sz="1200" spc="20" dirty="0" smtClean="0">
                <a:latin typeface="Trebuchet MS" panose="020B0603020202020204" pitchFamily="34" charset="0"/>
                <a:cs typeface="MS PGothic"/>
              </a:rPr>
              <a:t>▶     </a:t>
            </a:r>
            <a:r>
              <a:rPr lang="fr-CA" sz="1200" spc="-5" dirty="0" smtClean="0">
                <a:latin typeface="Trebuchet MS" panose="020B0603020202020204" pitchFamily="34" charset="0"/>
                <a:cs typeface="MS PGothic"/>
              </a:rPr>
              <a:t>Il est autorisé SEULEMENT pour les sauts par la rondade ou par saut de mains</a:t>
            </a:r>
            <a:r>
              <a:rPr lang="en-CA" sz="1200" spc="-5" dirty="0" smtClean="0">
                <a:latin typeface="Trebuchet MS" panose="020B0603020202020204" pitchFamily="34" charset="0"/>
                <a:cs typeface="MS PGothic"/>
              </a:rPr>
              <a:t>.	</a:t>
            </a:r>
          </a:p>
          <a:p>
            <a:pPr marL="409575" marR="5080" indent="-337185">
              <a:lnSpc>
                <a:spcPts val="2020"/>
              </a:lnSpc>
              <a:spcBef>
                <a:spcPts val="75"/>
              </a:spcBef>
              <a:tabLst>
                <a:tab pos="409575" algn="l"/>
              </a:tabLst>
            </a:pPr>
            <a:r>
              <a:rPr lang="en-CA" sz="1200" spc="-5" dirty="0" smtClean="0">
                <a:latin typeface="Trebuchet MS" panose="020B0603020202020204" pitchFamily="34" charset="0"/>
                <a:cs typeface="MS PGothic"/>
              </a:rPr>
              <a:t>	</a:t>
            </a:r>
            <a:r>
              <a:rPr lang="en-CA" sz="1200" spc="20" dirty="0" smtClean="0">
                <a:latin typeface="Trebuchet MS" panose="020B0603020202020204" pitchFamily="34" charset="0"/>
                <a:cs typeface="MS PGothic"/>
              </a:rPr>
              <a:t>▶     </a:t>
            </a:r>
            <a:r>
              <a:rPr lang="fr-CA" sz="1200" spc="-5" dirty="0" smtClean="0">
                <a:latin typeface="Trebuchet MS" panose="020B0603020202020204" pitchFamily="34" charset="0"/>
                <a:cs typeface="MS PGothic"/>
              </a:rPr>
              <a:t>Le tapis doit être fabriqué par une compagnie d’équipement de gymnastique et doit être placé sur la piste d’élan</a:t>
            </a:r>
          </a:p>
          <a:p>
            <a:pPr marL="409575" marR="5080" indent="-337185">
              <a:lnSpc>
                <a:spcPts val="2020"/>
              </a:lnSpc>
              <a:spcBef>
                <a:spcPts val="75"/>
              </a:spcBef>
              <a:tabLst>
                <a:tab pos="409575" algn="l"/>
              </a:tabLst>
            </a:pPr>
            <a:r>
              <a:rPr lang="en-CA" sz="1400" spc="20" dirty="0" smtClean="0">
                <a:latin typeface="Trebuchet MS" panose="020B0603020202020204" pitchFamily="34" charset="0"/>
                <a:cs typeface="MS PGothic"/>
              </a:rPr>
              <a:t>▶	</a:t>
            </a:r>
            <a:r>
              <a:rPr lang="fr-CA" sz="1400" spc="-5" dirty="0" smtClean="0">
                <a:latin typeface="Trebuchet MS" panose="020B0603020202020204" pitchFamily="34" charset="0"/>
                <a:cs typeface="MS PGothic"/>
              </a:rPr>
              <a:t>L’UTILISATION D’UN COLLIER DE SÉCURITÉ </a:t>
            </a:r>
          </a:p>
          <a:p>
            <a:pPr marL="409575" marR="5080" indent="-337185">
              <a:lnSpc>
                <a:spcPts val="2020"/>
              </a:lnSpc>
              <a:spcBef>
                <a:spcPts val="75"/>
              </a:spcBef>
              <a:tabLst>
                <a:tab pos="409575" algn="l"/>
              </a:tabLst>
            </a:pPr>
            <a:r>
              <a:rPr lang="en-CA" sz="1200" spc="-5" dirty="0" smtClean="0">
                <a:latin typeface="Trebuchet MS" panose="020B0603020202020204" pitchFamily="34" charset="0"/>
                <a:cs typeface="MS PGothic"/>
              </a:rPr>
              <a:t>	</a:t>
            </a:r>
            <a:r>
              <a:rPr lang="en-CA" sz="1200" spc="20" dirty="0" smtClean="0">
                <a:latin typeface="Trebuchet MS" panose="020B0603020202020204" pitchFamily="34" charset="0"/>
                <a:cs typeface="MS PGothic"/>
              </a:rPr>
              <a:t>▶     </a:t>
            </a:r>
            <a:r>
              <a:rPr lang="fr-CA" sz="1200" u="sng" spc="-5" dirty="0" smtClean="0">
                <a:latin typeface="Trebuchet MS" panose="020B0603020202020204" pitchFamily="34" charset="0"/>
                <a:cs typeface="MS PGothic"/>
              </a:rPr>
              <a:t>OBLIGATOIRE </a:t>
            </a:r>
            <a:r>
              <a:rPr lang="fr-CA" sz="1200" spc="-5" dirty="0" smtClean="0">
                <a:latin typeface="Trebuchet MS" panose="020B0603020202020204" pitchFamily="34" charset="0"/>
                <a:cs typeface="MS PGothic"/>
              </a:rPr>
              <a:t>pour tous les sauts par la rondade</a:t>
            </a:r>
          </a:p>
          <a:p>
            <a:pPr marL="409575" marR="5080" indent="-337185">
              <a:lnSpc>
                <a:spcPts val="2020"/>
              </a:lnSpc>
              <a:spcBef>
                <a:spcPts val="75"/>
              </a:spcBef>
              <a:tabLst>
                <a:tab pos="409575" algn="l"/>
              </a:tabLst>
            </a:pPr>
            <a:r>
              <a:rPr lang="en-CA" sz="1200" spc="-5" dirty="0" smtClean="0">
                <a:latin typeface="Trebuchet MS" panose="020B0603020202020204" pitchFamily="34" charset="0"/>
                <a:cs typeface="MS PGothic"/>
              </a:rPr>
              <a:t>	</a:t>
            </a:r>
            <a:r>
              <a:rPr lang="en-CA" sz="1200" spc="20" dirty="0" smtClean="0">
                <a:latin typeface="Trebuchet MS" panose="020B0603020202020204" pitchFamily="34" charset="0"/>
                <a:cs typeface="MS PGothic"/>
              </a:rPr>
              <a:t>▶     </a:t>
            </a:r>
            <a:r>
              <a:rPr lang="fr-CA" sz="1200" spc="-5" dirty="0" smtClean="0">
                <a:latin typeface="Trebuchet MS" panose="020B0603020202020204" pitchFamily="34" charset="0"/>
                <a:cs typeface="MS PGothic"/>
              </a:rPr>
              <a:t>Le collier de sécurité peut être utilisé pour tous les sauts du programme</a:t>
            </a:r>
          </a:p>
          <a:p>
            <a:pPr marL="409575" marR="5080" indent="-337185">
              <a:lnSpc>
                <a:spcPts val="2020"/>
              </a:lnSpc>
              <a:spcBef>
                <a:spcPts val="75"/>
              </a:spcBef>
              <a:tabLst>
                <a:tab pos="409575" algn="l"/>
              </a:tabLst>
            </a:pPr>
            <a:r>
              <a:rPr lang="fr-CA" sz="1200" spc="-5" dirty="0" smtClean="0">
                <a:latin typeface="Trebuchet MS" panose="020B0603020202020204" pitchFamily="34" charset="0"/>
                <a:cs typeface="MS PGothic"/>
              </a:rPr>
              <a:t> </a:t>
            </a:r>
            <a:r>
              <a:rPr lang="en-CA" sz="1200" spc="20" dirty="0" smtClean="0">
                <a:latin typeface="Trebuchet MS" panose="020B0603020202020204" pitchFamily="34" charset="0"/>
                <a:cs typeface="MS PGothic"/>
              </a:rPr>
              <a:t>	▶     </a:t>
            </a:r>
            <a:r>
              <a:rPr lang="fr-CA" sz="1200" spc="-5" dirty="0" smtClean="0">
                <a:latin typeface="Trebuchet MS" panose="020B0603020202020204" pitchFamily="34" charset="0"/>
                <a:cs typeface="MS PGothic"/>
              </a:rPr>
              <a:t>Pour les sauts par la rondade, le collier de sécurité doit être placé correctement autour du tremplin, à défaut de quoi, le saut est non valable et une note de « 0 » est accordée au saut. </a:t>
            </a:r>
            <a:endParaRPr lang="en-CA" sz="1400" spc="-5" dirty="0">
              <a:latin typeface="Trebuchet MS" panose="020B0603020202020204" pitchFamily="34" charset="0"/>
              <a:cs typeface="MS PGothic"/>
            </a:endParaRPr>
          </a:p>
        </p:txBody>
      </p:sp>
    </p:spTree>
    <p:extLst>
      <p:ext uri="{BB962C8B-B14F-4D97-AF65-F5344CB8AC3E}">
        <p14:creationId xmlns:p14="http://schemas.microsoft.com/office/powerpoint/2010/main" val="218251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457199" y="701248"/>
            <a:ext cx="8229600" cy="4060086"/>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Information </a:t>
            </a:r>
            <a:r>
              <a:rPr lang="en-CA" sz="2300" b="1" spc="-10" dirty="0" err="1">
                <a:solidFill>
                  <a:srgbClr val="90C126"/>
                </a:solidFill>
                <a:latin typeface="Trebuchet MS" panose="020B0603020202020204" pitchFamily="34" charset="0"/>
                <a:cs typeface="MS PGothic"/>
              </a:rPr>
              <a:t>générale</a:t>
            </a:r>
            <a:endParaRPr lang="en-CA" sz="1500" b="1" spc="-10" dirty="0">
              <a:solidFill>
                <a:srgbClr val="90C126"/>
              </a:solidFill>
              <a:latin typeface="Trebuchet MS" panose="020B0603020202020204" pitchFamily="34" charset="0"/>
              <a:cs typeface="MS PGothic"/>
            </a:endParaRPr>
          </a:p>
          <a:p>
            <a:pPr marL="72390">
              <a:lnSpc>
                <a:spcPts val="2035"/>
              </a:lnSpc>
              <a:spcBef>
                <a:spcPts val="35"/>
              </a:spcBef>
              <a:tabLst>
                <a:tab pos="409575" algn="l"/>
              </a:tabLst>
            </a:pPr>
            <a:r>
              <a:rPr lang="en-CA" sz="1400" spc="20" dirty="0">
                <a:latin typeface="Trebuchet MS" panose="020B0603020202020204" pitchFamily="34" charset="0"/>
                <a:cs typeface="MS PGothic"/>
              </a:rPr>
              <a:t>▶	</a:t>
            </a:r>
            <a:r>
              <a:rPr lang="en-CA" sz="1400" spc="-5" dirty="0">
                <a:latin typeface="Trebuchet MS" panose="020B0603020202020204" pitchFamily="34" charset="0"/>
                <a:cs typeface="MS PGothic"/>
              </a:rPr>
              <a:t>DÉTERMINER LA NOTE FINALE </a:t>
            </a:r>
          </a:p>
          <a:p>
            <a:pPr marL="72390">
              <a:lnSpc>
                <a:spcPts val="2035"/>
              </a:lnSpc>
              <a:spcBef>
                <a:spcPts val="35"/>
              </a:spcBef>
              <a:tabLst>
                <a:tab pos="409575" algn="l"/>
              </a:tabLst>
            </a:pPr>
            <a:r>
              <a:rPr lang="en-CA" sz="1200" spc="20" dirty="0">
                <a:latin typeface="Trebuchet MS" panose="020B0603020202020204" pitchFamily="34" charset="0"/>
                <a:cs typeface="MS PGothic"/>
              </a:rPr>
              <a:t>	▶     </a:t>
            </a:r>
            <a:r>
              <a:rPr lang="fr-CA" sz="1200" spc="-5" dirty="0">
                <a:latin typeface="Trebuchet MS" panose="020B0603020202020204" pitchFamily="34" charset="0"/>
                <a:cs typeface="MS PGothic"/>
              </a:rPr>
              <a:t>La gymnaste a le droit de présenter un ou deux sauts. Les sauts peuvent être identiques ou différents. </a:t>
            </a:r>
          </a:p>
          <a:p>
            <a:pPr marL="72390">
              <a:lnSpc>
                <a:spcPts val="2035"/>
              </a:lnSpc>
              <a:spcBef>
                <a:spcPts val="35"/>
              </a:spcBef>
              <a:tabLst>
                <a:tab pos="409575" algn="l"/>
              </a:tabLst>
            </a:pPr>
            <a:r>
              <a:rPr lang="en-CA" sz="1200" spc="-5" dirty="0">
                <a:latin typeface="Trebuchet MS" panose="020B0603020202020204" pitchFamily="34" charset="0"/>
                <a:cs typeface="MS PGothic"/>
              </a:rPr>
              <a:t>	</a:t>
            </a:r>
            <a:r>
              <a:rPr lang="en-CA" sz="1200" spc="20" dirty="0">
                <a:latin typeface="Trebuchet MS" panose="020B0603020202020204" pitchFamily="34" charset="0"/>
                <a:cs typeface="MS PGothic"/>
              </a:rPr>
              <a:t>▶     </a:t>
            </a:r>
            <a:r>
              <a:rPr lang="fr-CA" sz="1200" spc="-5" dirty="0">
                <a:latin typeface="Trebuchet MS" panose="020B0603020202020204" pitchFamily="34" charset="0"/>
                <a:cs typeface="MS PGothic"/>
              </a:rPr>
              <a:t>Chaque saut est noté et la moyenne est calculée séparément. La note du meilleur saut est </a:t>
            </a:r>
            <a:r>
              <a:rPr lang="fr-CA" sz="1200" spc="-5" dirty="0" smtClean="0">
                <a:latin typeface="Trebuchet MS" panose="020B0603020202020204" pitchFamily="34" charset="0"/>
                <a:cs typeface="MS PGothic"/>
              </a:rPr>
              <a:t>retenue.</a:t>
            </a:r>
          </a:p>
          <a:p>
            <a:pPr marL="72390">
              <a:lnSpc>
                <a:spcPts val="2035"/>
              </a:lnSpc>
              <a:spcBef>
                <a:spcPts val="35"/>
              </a:spcBef>
              <a:tabLst>
                <a:tab pos="409575" algn="l"/>
              </a:tabLst>
            </a:pPr>
            <a:r>
              <a:rPr lang="en-CA" sz="1400" spc="20" dirty="0" smtClean="0">
                <a:latin typeface="Trebuchet MS" panose="020B0603020202020204" pitchFamily="34" charset="0"/>
                <a:cs typeface="MS PGothic"/>
              </a:rPr>
              <a:t>▶</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ANNONCE DU NUMÉRO DU SAUT ET EXÉCUTION DU MAUVAIS SAUT </a:t>
            </a:r>
          </a:p>
          <a:p>
            <a:pPr marL="409575" marR="5080" indent="-337185">
              <a:lnSpc>
                <a:spcPts val="2020"/>
              </a:lnSpc>
              <a:spcBef>
                <a:spcPts val="75"/>
              </a:spcBef>
              <a:tabLst>
                <a:tab pos="409575" algn="l"/>
              </a:tabLst>
            </a:pPr>
            <a:r>
              <a:rPr lang="en-CA" sz="1200" spc="-5" dirty="0">
                <a:latin typeface="Trebuchet MS" panose="020B0603020202020204" pitchFamily="34" charset="0"/>
                <a:cs typeface="MS PGothic"/>
              </a:rPr>
              <a:t>	</a:t>
            </a:r>
            <a:r>
              <a:rPr lang="en-CA" sz="1200" spc="20" dirty="0">
                <a:latin typeface="Trebuchet MS" panose="020B0603020202020204" pitchFamily="34" charset="0"/>
                <a:cs typeface="MS PGothic"/>
              </a:rPr>
              <a:t>▶     </a:t>
            </a:r>
            <a:r>
              <a:rPr lang="fr-CA" sz="1200" spc="-5" dirty="0">
                <a:latin typeface="Trebuchet MS" panose="020B0603020202020204" pitchFamily="34" charset="0"/>
                <a:cs typeface="MS PGothic"/>
              </a:rPr>
              <a:t>Avant le début de la course d’élan, la gymnaste ou l’entraîneur doit indiquer le saut qui sera exécuté, soit en affichant le numéro du saut ou en nommant le saut comme indiqué sur les tableaux sommaires dans le code JO. </a:t>
            </a:r>
          </a:p>
          <a:p>
            <a:pPr marL="409575" marR="5080" indent="-337185">
              <a:lnSpc>
                <a:spcPts val="2020"/>
              </a:lnSpc>
              <a:spcBef>
                <a:spcPts val="75"/>
              </a:spcBef>
              <a:tabLst>
                <a:tab pos="409575" algn="l"/>
              </a:tabLst>
            </a:pPr>
            <a:r>
              <a:rPr lang="en-CA" sz="1200" spc="-5" dirty="0">
                <a:latin typeface="Trebuchet MS" panose="020B0603020202020204" pitchFamily="34" charset="0"/>
                <a:cs typeface="MS PGothic"/>
              </a:rPr>
              <a:t>	</a:t>
            </a:r>
            <a:r>
              <a:rPr lang="en-CA" sz="1200" spc="20" dirty="0">
                <a:latin typeface="Trebuchet MS" panose="020B0603020202020204" pitchFamily="34" charset="0"/>
                <a:cs typeface="MS PGothic"/>
              </a:rPr>
              <a:t>▶     </a:t>
            </a:r>
            <a:r>
              <a:rPr lang="fr-CA" sz="1200" spc="-5" dirty="0">
                <a:latin typeface="Trebuchet MS" panose="020B0603020202020204" pitchFamily="34" charset="0"/>
                <a:cs typeface="MS PGothic"/>
              </a:rPr>
              <a:t>Aucune déduction n’est appliquée si le saut exécuté est différent du saut annoncé ou affiché, tant que le saut est autorisé dans la catégorie de la gymnaste. </a:t>
            </a:r>
          </a:p>
          <a:p>
            <a:pPr marL="409575" marR="5080" indent="-337185">
              <a:lnSpc>
                <a:spcPts val="2020"/>
              </a:lnSpc>
              <a:spcBef>
                <a:spcPts val="75"/>
              </a:spcBef>
              <a:tabLst>
                <a:tab pos="409575" algn="l"/>
              </a:tabLst>
            </a:pPr>
            <a:r>
              <a:rPr lang="en-CA" sz="1200" spc="-5" dirty="0">
                <a:latin typeface="Trebuchet MS" panose="020B0603020202020204" pitchFamily="34" charset="0"/>
                <a:cs typeface="MS PGothic"/>
              </a:rPr>
              <a:t>	</a:t>
            </a:r>
            <a:r>
              <a:rPr lang="en-CA" sz="1200" spc="20" dirty="0">
                <a:latin typeface="Trebuchet MS" panose="020B0603020202020204" pitchFamily="34" charset="0"/>
                <a:cs typeface="MS PGothic"/>
              </a:rPr>
              <a:t>▶     </a:t>
            </a:r>
            <a:r>
              <a:rPr lang="fr-CA" sz="1200" spc="-5" dirty="0">
                <a:latin typeface="Trebuchet MS" panose="020B0603020202020204" pitchFamily="34" charset="0"/>
                <a:cs typeface="MS PGothic"/>
              </a:rPr>
              <a:t>Le saut exécuté détermine la note de départ, et non le saut affiché ou annoncé.</a:t>
            </a:r>
            <a:endParaRPr lang="en-CA" sz="1200" spc="-5" dirty="0">
              <a:latin typeface="Trebuchet MS" panose="020B0603020202020204" pitchFamily="34" charset="0"/>
              <a:cs typeface="MS PGothic"/>
            </a:endParaRPr>
          </a:p>
          <a:p>
            <a:pPr marL="409575" marR="5080" indent="-337185">
              <a:lnSpc>
                <a:spcPts val="2020"/>
              </a:lnSpc>
              <a:spcBef>
                <a:spcPts val="7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EXÉCUTION D’UN SAUT SANS AVOIR OBTENU LE SIGNAL DU JUGE ARBITRE</a:t>
            </a:r>
          </a:p>
          <a:p>
            <a:pPr marL="409575" marR="5080" indent="-337185">
              <a:lnSpc>
                <a:spcPts val="2020"/>
              </a:lnSpc>
              <a:spcBef>
                <a:spcPts val="75"/>
              </a:spcBef>
              <a:tabLst>
                <a:tab pos="409575" algn="l"/>
              </a:tabLst>
            </a:pPr>
            <a:r>
              <a:rPr lang="en-CA" sz="1200" spc="-5" dirty="0">
                <a:latin typeface="Trebuchet MS" panose="020B0603020202020204" pitchFamily="34" charset="0"/>
                <a:cs typeface="MS PGothic"/>
              </a:rPr>
              <a:t>	</a:t>
            </a:r>
            <a:r>
              <a:rPr lang="en-CA" sz="1200" spc="20" dirty="0">
                <a:latin typeface="Trebuchet MS" panose="020B0603020202020204" pitchFamily="34" charset="0"/>
                <a:cs typeface="MS PGothic"/>
              </a:rPr>
              <a:t>▶     </a:t>
            </a:r>
            <a:r>
              <a:rPr lang="fr-CA" sz="1200" spc="-5" dirty="0">
                <a:latin typeface="Trebuchet MS" panose="020B0603020202020204" pitchFamily="34" charset="0"/>
                <a:cs typeface="MS PGothic"/>
              </a:rPr>
              <a:t>Le saut est ignoré, même si les deux juges l’ont vu.</a:t>
            </a:r>
          </a:p>
          <a:p>
            <a:pPr marL="409575" marR="5080" indent="-337185">
              <a:lnSpc>
                <a:spcPts val="2020"/>
              </a:lnSpc>
              <a:spcBef>
                <a:spcPts val="75"/>
              </a:spcBef>
              <a:tabLst>
                <a:tab pos="409575" algn="l"/>
              </a:tabLst>
            </a:pPr>
            <a:r>
              <a:rPr lang="en-CA" sz="1200" spc="-5" dirty="0">
                <a:latin typeface="Trebuchet MS" panose="020B0603020202020204" pitchFamily="34" charset="0"/>
                <a:cs typeface="MS PGothic"/>
              </a:rPr>
              <a:t>	</a:t>
            </a:r>
            <a:r>
              <a:rPr lang="en-CA" sz="1200" spc="20" dirty="0">
                <a:latin typeface="Trebuchet MS" panose="020B0603020202020204" pitchFamily="34" charset="0"/>
                <a:cs typeface="MS PGothic"/>
              </a:rPr>
              <a:t>▶     </a:t>
            </a:r>
            <a:r>
              <a:rPr lang="fr-CA" sz="1200" spc="-5" dirty="0">
                <a:latin typeface="Trebuchet MS" panose="020B0603020202020204" pitchFamily="34" charset="0"/>
                <a:cs typeface="MS PGothic"/>
              </a:rPr>
              <a:t>La gymnaste peut quand même faire ses deux sauts. </a:t>
            </a:r>
          </a:p>
          <a:p>
            <a:pPr marL="409575" marR="5080" indent="-337185">
              <a:lnSpc>
                <a:spcPts val="2020"/>
              </a:lnSpc>
              <a:spcBef>
                <a:spcPts val="75"/>
              </a:spcBef>
              <a:tabLst>
                <a:tab pos="409575" algn="l"/>
              </a:tabLst>
            </a:pPr>
            <a:r>
              <a:rPr lang="en-CA" sz="1200" spc="20" dirty="0">
                <a:latin typeface="Trebuchet MS" panose="020B0603020202020204" pitchFamily="34" charset="0"/>
                <a:cs typeface="MS PGothic"/>
              </a:rPr>
              <a:t>	▶     </a:t>
            </a:r>
            <a:r>
              <a:rPr lang="fr-CA" sz="1200" spc="-5" dirty="0">
                <a:latin typeface="Trebuchet MS" panose="020B0603020202020204" pitchFamily="34" charset="0"/>
                <a:cs typeface="MS PGothic"/>
              </a:rPr>
              <a:t>Le juge-arbitre déduira -0.50 de la moyenne du prochain saut complété. </a:t>
            </a:r>
          </a:p>
          <a:p>
            <a:pPr marL="409575" marR="5080" indent="-337185">
              <a:lnSpc>
                <a:spcPts val="2020"/>
              </a:lnSpc>
              <a:spcBef>
                <a:spcPts val="75"/>
              </a:spcBef>
              <a:tabLst>
                <a:tab pos="409575" algn="l"/>
              </a:tabLst>
            </a:pPr>
            <a:r>
              <a:rPr lang="en-CA" sz="1200" spc="20" dirty="0">
                <a:latin typeface="Trebuchet MS" panose="020B0603020202020204" pitchFamily="34" charset="0"/>
                <a:cs typeface="MS PGothic"/>
              </a:rPr>
              <a:t>	▶     </a:t>
            </a:r>
            <a:r>
              <a:rPr lang="fr-CA" sz="1200" spc="-5" dirty="0">
                <a:latin typeface="Trebuchet MS" panose="020B0603020202020204" pitchFamily="34" charset="0"/>
                <a:cs typeface="MS PGothic"/>
              </a:rPr>
              <a:t>La pénalité pourra ou non avoir un impact sur la note finale. </a:t>
            </a:r>
            <a:endParaRPr lang="en-CA" sz="1200" spc="-5" dirty="0">
              <a:latin typeface="Trebuchet MS" panose="020B0603020202020204" pitchFamily="34" charset="0"/>
              <a:cs typeface="MS PGothic"/>
            </a:endParaRPr>
          </a:p>
        </p:txBody>
      </p:sp>
    </p:spTree>
    <p:extLst>
      <p:ext uri="{BB962C8B-B14F-4D97-AF65-F5344CB8AC3E}">
        <p14:creationId xmlns:p14="http://schemas.microsoft.com/office/powerpoint/2010/main" val="320021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fr-CA" b="1" spc="-5" dirty="0"/>
              <a:t>Apprendre à connaitre son Manuel </a:t>
            </a:r>
            <a:r>
              <a:rPr b="1" spc="-5" dirty="0"/>
              <a:t>JO</a:t>
            </a:r>
          </a:p>
        </p:txBody>
      </p:sp>
      <p:sp>
        <p:nvSpPr>
          <p:cNvPr id="4" name="object 4"/>
          <p:cNvSpPr txBox="1"/>
          <p:nvPr>
            <p:custDataLst>
              <p:tags r:id="rId3"/>
            </p:custDataLst>
          </p:nvPr>
        </p:nvSpPr>
        <p:spPr>
          <a:xfrm>
            <a:off x="228600" y="917805"/>
            <a:ext cx="8566079" cy="3872855"/>
          </a:xfrm>
          <a:prstGeom prst="rect">
            <a:avLst/>
          </a:prstGeom>
        </p:spPr>
        <p:txBody>
          <a:bodyPr vert="horz" wrap="square" lIns="0" tIns="0" rIns="0" bIns="0" rtlCol="0">
            <a:spAutoFit/>
          </a:bodyPr>
          <a:lstStyle/>
          <a:p>
            <a:pPr marL="12700">
              <a:lnSpc>
                <a:spcPct val="100000"/>
              </a:lnSpc>
              <a:tabLst>
                <a:tab pos="409575" algn="l"/>
              </a:tabLst>
            </a:pPr>
            <a:r>
              <a:rPr lang="en-CA" sz="2300" b="1" spc="-10" dirty="0">
                <a:solidFill>
                  <a:srgbClr val="90C126"/>
                </a:solidFill>
                <a:latin typeface="Trebuchet MS" panose="020B0603020202020204" pitchFamily="34" charset="0"/>
                <a:cs typeface="MS PGothic"/>
              </a:rPr>
              <a:t>Section 1 — Information </a:t>
            </a:r>
            <a:r>
              <a:rPr lang="en-CA" sz="2300" b="1" spc="-10" dirty="0" err="1">
                <a:solidFill>
                  <a:srgbClr val="90C126"/>
                </a:solidFill>
                <a:latin typeface="Trebuchet MS" panose="020B0603020202020204" pitchFamily="34" charset="0"/>
                <a:cs typeface="MS PGothic"/>
              </a:rPr>
              <a:t>générale</a:t>
            </a:r>
            <a:endParaRPr lang="en-CA" sz="2300" b="1" spc="-10" dirty="0">
              <a:solidFill>
                <a:srgbClr val="90C126"/>
              </a:solidFill>
              <a:latin typeface="Trebuchet MS" panose="020B0603020202020204" pitchFamily="34" charset="0"/>
              <a:cs typeface="MS PGothic"/>
            </a:endParaRPr>
          </a:p>
          <a:p>
            <a:pPr marL="12700">
              <a:lnSpc>
                <a:spcPct val="100000"/>
              </a:lnSpc>
              <a:tabLst>
                <a:tab pos="409575" algn="l"/>
              </a:tabLst>
            </a:pPr>
            <a:endParaRPr lang="en-CA" sz="1500" b="1" spc="-10" dirty="0">
              <a:solidFill>
                <a:srgbClr val="90C126"/>
              </a:solidFill>
              <a:latin typeface="Trebuchet MS" panose="020B0603020202020204" pitchFamily="34" charset="0"/>
              <a:cs typeface="MS PGothic"/>
            </a:endParaRPr>
          </a:p>
          <a:p>
            <a:pPr marL="12700">
              <a:lnSpc>
                <a:spcPct val="100000"/>
              </a:lnSpc>
              <a:tabLst>
                <a:tab pos="409575" algn="l"/>
              </a:tabLst>
            </a:pPr>
            <a:r>
              <a:rPr sz="1900" b="1" spc="-10" dirty="0">
                <a:latin typeface="Trebuchet MS" panose="020B0603020202020204" pitchFamily="34" charset="0"/>
                <a:cs typeface="MS PGothic"/>
              </a:rPr>
              <a:t>▶	</a:t>
            </a:r>
            <a:r>
              <a:rPr sz="2100" b="1" spc="-5" dirty="0">
                <a:latin typeface="Trebuchet MS" panose="020B0603020202020204" pitchFamily="34" charset="0"/>
                <a:cs typeface="Trebuchet MS"/>
              </a:rPr>
              <a:t>Chap</a:t>
            </a:r>
            <a:r>
              <a:rPr lang="fr-CA" sz="2100" b="1" spc="-5" dirty="0" err="1">
                <a:latin typeface="Trebuchet MS" panose="020B0603020202020204" pitchFamily="34" charset="0"/>
                <a:cs typeface="Trebuchet MS"/>
              </a:rPr>
              <a:t>itre</a:t>
            </a:r>
            <a:r>
              <a:rPr sz="2100" b="1" spc="-5" dirty="0">
                <a:latin typeface="Trebuchet MS" panose="020B0603020202020204" pitchFamily="34" charset="0"/>
                <a:cs typeface="Trebuchet MS"/>
              </a:rPr>
              <a:t>1</a:t>
            </a:r>
            <a:r>
              <a:rPr lang="en-CA" sz="2100" b="1" spc="-5" dirty="0">
                <a:latin typeface="Trebuchet MS" panose="020B0603020202020204" pitchFamily="34" charset="0"/>
                <a:cs typeface="Trebuchet MS"/>
              </a:rPr>
              <a:t> — </a:t>
            </a:r>
            <a:r>
              <a:rPr lang="fr-CA" sz="2100" b="1" spc="-5" dirty="0">
                <a:latin typeface="Trebuchet MS" panose="020B0603020202020204" pitchFamily="34" charset="0"/>
                <a:cs typeface="Trebuchet MS"/>
              </a:rPr>
              <a:t>Jury à l’agrès</a:t>
            </a:r>
            <a:endParaRPr sz="2100" dirty="0">
              <a:latin typeface="Trebuchet MS" panose="020B0603020202020204" pitchFamily="34" charset="0"/>
              <a:cs typeface="Trebuchet MS"/>
            </a:endParaRPr>
          </a:p>
          <a:p>
            <a:pPr marL="72390">
              <a:lnSpc>
                <a:spcPts val="2035"/>
              </a:lnSpc>
              <a:spcBef>
                <a:spcPts val="35"/>
              </a:spcBef>
              <a:tabLst>
                <a:tab pos="409575" algn="l"/>
              </a:tabLst>
            </a:pPr>
            <a:r>
              <a:rPr sz="1700" spc="20" dirty="0">
                <a:latin typeface="Trebuchet MS" panose="020B0603020202020204" pitchFamily="34" charset="0"/>
                <a:cs typeface="MS PGothic"/>
              </a:rPr>
              <a:t>▶</a:t>
            </a: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Trebuchet MS"/>
              </a:rPr>
              <a:t>Procédures de travail du jury à l’agrès</a:t>
            </a:r>
            <a:endParaRPr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sz="1700" spc="-5" dirty="0">
                <a:latin typeface="Trebuchet MS" panose="020B0603020202020204" pitchFamily="34" charset="0"/>
                <a:cs typeface="MS PGothic"/>
              </a:rPr>
              <a:t>▶</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Responsabilités</a:t>
            </a:r>
            <a:r>
              <a:rPr lang="en-CA" sz="1700" spc="-5" dirty="0">
                <a:latin typeface="Trebuchet MS" panose="020B0603020202020204" pitchFamily="34" charset="0"/>
                <a:cs typeface="MS PGothic"/>
              </a:rPr>
              <a:t> et devoir des </a:t>
            </a:r>
            <a:r>
              <a:rPr lang="en-CA" sz="1700" spc="-5" dirty="0" err="1">
                <a:latin typeface="Trebuchet MS" panose="020B0603020202020204" pitchFamily="34" charset="0"/>
                <a:cs typeface="MS PGothic"/>
              </a:rPr>
              <a:t>officiels</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juge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en</a:t>
            </a:r>
            <a:r>
              <a:rPr lang="en-CA" sz="1700" spc="-5" dirty="0">
                <a:latin typeface="Trebuchet MS" panose="020B0603020202020204" pitchFamily="34" charset="0"/>
                <a:cs typeface="MS PGothic"/>
              </a:rPr>
              <a:t> chef, jury à </a:t>
            </a:r>
            <a:r>
              <a:rPr lang="en-CA" sz="1700" spc="-5" dirty="0" err="1">
                <a:latin typeface="Trebuchet MS" panose="020B0603020202020204" pitchFamily="34" charset="0"/>
                <a:cs typeface="MS PGothic"/>
              </a:rPr>
              <a:t>l’agrès</a:t>
            </a:r>
            <a:r>
              <a:rPr lang="en-CA" sz="1700" spc="-5" dirty="0">
                <a:latin typeface="Trebuchet MS" panose="020B0603020202020204" pitchFamily="34" charset="0"/>
                <a:cs typeface="MS PGothic"/>
              </a:rPr>
              <a:t>, assistants – </a:t>
            </a:r>
            <a:r>
              <a:rPr lang="en-CA" sz="1700" spc="-5" dirty="0" err="1">
                <a:latin typeface="Trebuchet MS" panose="020B0603020202020204" pitchFamily="34" charset="0"/>
                <a:cs typeface="MS PGothic"/>
              </a:rPr>
              <a:t>Juges</a:t>
            </a:r>
            <a:r>
              <a:rPr lang="en-CA" sz="1700" spc="-5" dirty="0">
                <a:latin typeface="Trebuchet MS" panose="020B0603020202020204" pitchFamily="34" charset="0"/>
                <a:cs typeface="MS PGothic"/>
              </a:rPr>
              <a:t> de </a:t>
            </a:r>
            <a:r>
              <a:rPr lang="en-CA" sz="1700" spc="-5" dirty="0" err="1">
                <a:latin typeface="Trebuchet MS" panose="020B0603020202020204" pitchFamily="34" charset="0"/>
                <a:cs typeface="MS PGothic"/>
              </a:rPr>
              <a:t>lignes</a:t>
            </a:r>
            <a:r>
              <a:rPr lang="en-CA" sz="1700" spc="-5" dirty="0">
                <a:latin typeface="Trebuchet MS" panose="020B0603020202020204" pitchFamily="34" charset="0"/>
                <a:cs typeface="MS PGothic"/>
              </a:rPr>
              <a:t> et de temps)</a:t>
            </a:r>
          </a:p>
          <a:p>
            <a:pPr marL="409575" marR="5080" indent="-337185">
              <a:lnSpc>
                <a:spcPts val="2020"/>
              </a:lnSpc>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a:latin typeface="Trebuchet MS" panose="020B0603020202020204" pitchFamily="34" charset="0"/>
                <a:cs typeface="MS PGothic"/>
              </a:rPr>
              <a:t>La </a:t>
            </a:r>
            <a:r>
              <a:rPr lang="en-CA" sz="1500" spc="-5" dirty="0" err="1">
                <a:latin typeface="Trebuchet MS" panose="020B0603020202020204" pitchFamily="34" charset="0"/>
                <a:cs typeface="MS PGothic"/>
              </a:rPr>
              <a:t>liste</a:t>
            </a:r>
            <a:r>
              <a:rPr lang="en-CA" sz="1500" spc="-5" dirty="0">
                <a:latin typeface="Trebuchet MS" panose="020B0603020202020204" pitchFamily="34" charset="0"/>
                <a:cs typeface="MS PGothic"/>
              </a:rPr>
              <a:t> de </a:t>
            </a:r>
            <a:r>
              <a:rPr lang="en-CA" sz="1500" spc="-5" dirty="0" err="1" smtClean="0">
                <a:latin typeface="Trebuchet MS" panose="020B0603020202020204" pitchFamily="34" charset="0"/>
                <a:cs typeface="MS PGothic"/>
              </a:rPr>
              <a:t>déductions</a:t>
            </a:r>
            <a:r>
              <a:rPr lang="en-CA" sz="1500" spc="-5" dirty="0" smtClean="0">
                <a:latin typeface="Trebuchet MS" panose="020B0603020202020204" pitchFamily="34" charset="0"/>
                <a:cs typeface="MS PGothic"/>
              </a:rPr>
              <a:t> </a:t>
            </a:r>
            <a:r>
              <a:rPr lang="en-CA" sz="1500" spc="-5" dirty="0">
                <a:latin typeface="Trebuchet MS" panose="020B0603020202020204" pitchFamily="34" charset="0"/>
                <a:cs typeface="MS PGothic"/>
              </a:rPr>
              <a:t>du </a:t>
            </a:r>
            <a:r>
              <a:rPr lang="en-CA" sz="1500" spc="-5" dirty="0" err="1" smtClean="0">
                <a:latin typeface="Trebuchet MS" panose="020B0603020202020204" pitchFamily="34" charset="0"/>
                <a:cs typeface="MS PGothic"/>
              </a:rPr>
              <a:t>juge</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en</a:t>
            </a:r>
            <a:r>
              <a:rPr lang="en-CA" sz="1500" spc="-5" dirty="0" smtClean="0">
                <a:latin typeface="Trebuchet MS" panose="020B0603020202020204" pitchFamily="34" charset="0"/>
                <a:cs typeface="MS PGothic"/>
              </a:rPr>
              <a:t> chef se </a:t>
            </a:r>
            <a:r>
              <a:rPr lang="en-CA" sz="1500" spc="-5" dirty="0" err="1" smtClean="0">
                <a:latin typeface="Trebuchet MS" panose="020B0603020202020204" pitchFamily="34" charset="0"/>
                <a:cs typeface="MS PGothic"/>
              </a:rPr>
              <a:t>trouve</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dans</a:t>
            </a:r>
            <a:r>
              <a:rPr lang="en-CA" sz="1500" spc="-5" dirty="0" smtClean="0">
                <a:latin typeface="Trebuchet MS" panose="020B0603020202020204" pitchFamily="34" charset="0"/>
                <a:cs typeface="MS PGothic"/>
              </a:rPr>
              <a:t> le </a:t>
            </a:r>
            <a:r>
              <a:rPr lang="en-CA" sz="1500" spc="-5" dirty="0" err="1" smtClean="0">
                <a:latin typeface="Trebuchet MS" panose="020B0603020202020204" pitchFamily="34" charset="0"/>
                <a:cs typeface="MS PGothic"/>
              </a:rPr>
              <a:t>manuel</a:t>
            </a:r>
            <a:endParaRPr lang="en-CA" sz="1500" spc="-5" dirty="0" smtClean="0">
              <a:latin typeface="Trebuchet MS" panose="020B0603020202020204" pitchFamily="34" charset="0"/>
              <a:cs typeface="MS PGothic"/>
            </a:endParaRPr>
          </a:p>
          <a:p>
            <a:pPr marL="409575" marR="5080" indent="-337185">
              <a:lnSpc>
                <a:spcPts val="2020"/>
              </a:lnSpc>
              <a:spcBef>
                <a:spcPts val="75"/>
              </a:spcBef>
              <a:tabLst>
                <a:tab pos="409575" algn="l"/>
              </a:tabLst>
            </a:pPr>
            <a:endParaRPr lang="en-CA" sz="1500" spc="-5" dirty="0">
              <a:latin typeface="Trebuchet MS" panose="020B0603020202020204" pitchFamily="34" charset="0"/>
              <a:cs typeface="MS PGothic"/>
            </a:endParaRPr>
          </a:p>
          <a:p>
            <a:pPr marL="12700">
              <a:lnSpc>
                <a:spcPct val="100000"/>
              </a:lnSpc>
              <a:tabLst>
                <a:tab pos="409575" algn="l"/>
              </a:tabLst>
            </a:pPr>
            <a:r>
              <a:rPr lang="en-CA" sz="2100" b="1" spc="-10" dirty="0">
                <a:latin typeface="Trebuchet MS" panose="020B0603020202020204" pitchFamily="34" charset="0"/>
                <a:cs typeface="MS PGothic"/>
              </a:rPr>
              <a:t>▶	</a:t>
            </a:r>
            <a:r>
              <a:rPr lang="en-CA" sz="2100" b="1" spc="-5" dirty="0" err="1">
                <a:latin typeface="Trebuchet MS" panose="020B0603020202020204" pitchFamily="34" charset="0"/>
                <a:cs typeface="Trebuchet MS"/>
              </a:rPr>
              <a:t>Chapitre</a:t>
            </a:r>
            <a:r>
              <a:rPr lang="en-CA" sz="2100" b="1" spc="-5" dirty="0">
                <a:latin typeface="Trebuchet MS" panose="020B0603020202020204" pitchFamily="34" charset="0"/>
                <a:cs typeface="Trebuchet MS"/>
              </a:rPr>
              <a:t> 2 — </a:t>
            </a:r>
            <a:r>
              <a:rPr lang="en-CA" sz="2100" b="1" spc="-5" dirty="0" err="1">
                <a:latin typeface="Trebuchet MS" panose="020B0603020202020204" pitchFamily="34" charset="0"/>
                <a:cs typeface="Trebuchet MS"/>
              </a:rPr>
              <a:t>Pointage</a:t>
            </a:r>
            <a:endParaRPr lang="en-CA" sz="2100" dirty="0">
              <a:latin typeface="Trebuchet MS" panose="020B0603020202020204" pitchFamily="34" charset="0"/>
              <a:cs typeface="Trebuchet MS"/>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Déterminer</a:t>
            </a:r>
            <a:r>
              <a:rPr lang="en-CA" sz="1700" spc="-5" dirty="0">
                <a:latin typeface="Trebuchet MS" panose="020B0603020202020204" pitchFamily="34" charset="0"/>
                <a:cs typeface="MS PGothic"/>
              </a:rPr>
              <a:t> la note </a:t>
            </a:r>
            <a:r>
              <a:rPr lang="en-CA" sz="1700" spc="-5" dirty="0" err="1">
                <a:latin typeface="Trebuchet MS" panose="020B0603020202020204" pitchFamily="34" charset="0"/>
                <a:cs typeface="MS PGothic"/>
              </a:rPr>
              <a:t>moyenne</a:t>
            </a:r>
            <a:endParaRPr lang="en-CA"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Écart</a:t>
            </a:r>
            <a:r>
              <a:rPr lang="en-CA" sz="1700" spc="-5" dirty="0">
                <a:latin typeface="Trebuchet MS" panose="020B0603020202020204" pitchFamily="34" charset="0"/>
                <a:cs typeface="MS PGothic"/>
              </a:rPr>
              <a:t> des notes</a:t>
            </a:r>
          </a:p>
          <a:p>
            <a:pPr marL="409575" marR="5080" indent="-337185">
              <a:lnSpc>
                <a:spcPts val="2020"/>
              </a:lnSpc>
              <a:spcBef>
                <a:spcPts val="75"/>
              </a:spcBef>
              <a:tabLst>
                <a:tab pos="409575" algn="l"/>
              </a:tabLst>
            </a:pP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Évaluation</a:t>
            </a:r>
            <a:r>
              <a:rPr lang="en-CA" sz="1700" spc="-5" dirty="0">
                <a:latin typeface="Trebuchet MS" panose="020B0603020202020204" pitchFamily="34" charset="0"/>
                <a:cs typeface="MS PGothic"/>
              </a:rPr>
              <a:t> des routines</a:t>
            </a:r>
          </a:p>
          <a:p>
            <a:pPr marL="409575" marR="5080" indent="-337185">
              <a:lnSpc>
                <a:spcPts val="2020"/>
              </a:lnSpc>
              <a:spcBef>
                <a:spcPts val="75"/>
              </a:spcBef>
              <a:tabLst>
                <a:tab pos="409575" algn="l"/>
              </a:tabLst>
            </a:pPr>
            <a:r>
              <a:rPr lang="en-CA" sz="1500" spc="20" dirty="0">
                <a:latin typeface="Trebuchet MS" panose="020B0603020202020204" pitchFamily="34" charset="0"/>
                <a:cs typeface="MS PGothic"/>
              </a:rPr>
              <a:t>	 ▶      </a:t>
            </a:r>
            <a:r>
              <a:rPr lang="en-CA" sz="1500" spc="20" dirty="0" err="1">
                <a:latin typeface="Trebuchet MS" panose="020B0603020202020204" pitchFamily="34" charset="0"/>
                <a:cs typeface="MS PGothic"/>
              </a:rPr>
              <a:t>Toute</a:t>
            </a:r>
            <a:r>
              <a:rPr lang="en-CA" sz="1500" spc="20" dirty="0">
                <a:latin typeface="Trebuchet MS" panose="020B0603020202020204" pitchFamily="34" charset="0"/>
                <a:cs typeface="MS PGothic"/>
              </a:rPr>
              <a:t> routine qui </a:t>
            </a:r>
            <a:r>
              <a:rPr lang="en-CA" sz="1500" spc="20" dirty="0" err="1">
                <a:latin typeface="Trebuchet MS" panose="020B0603020202020204" pitchFamily="34" charset="0"/>
                <a:cs typeface="MS PGothic"/>
              </a:rPr>
              <a:t>obtient</a:t>
            </a:r>
            <a:r>
              <a:rPr lang="en-CA" sz="1500" spc="20" dirty="0">
                <a:latin typeface="Trebuchet MS" panose="020B0603020202020204" pitchFamily="34" charset="0"/>
                <a:cs typeface="MS PGothic"/>
              </a:rPr>
              <a:t> un </a:t>
            </a:r>
            <a:r>
              <a:rPr lang="en-CA" sz="1500" spc="20" dirty="0" err="1">
                <a:latin typeface="Trebuchet MS" panose="020B0603020202020204" pitchFamily="34" charset="0"/>
                <a:cs typeface="MS PGothic"/>
              </a:rPr>
              <a:t>résultat</a:t>
            </a:r>
            <a:r>
              <a:rPr lang="en-CA" sz="1500" spc="20" dirty="0">
                <a:latin typeface="Trebuchet MS" panose="020B0603020202020204" pitchFamily="34" charset="0"/>
                <a:cs typeface="MS PGothic"/>
              </a:rPr>
              <a:t> de </a:t>
            </a:r>
            <a:r>
              <a:rPr lang="en-CA" sz="1500" spc="20" dirty="0" err="1">
                <a:latin typeface="Trebuchet MS" panose="020B0603020202020204" pitchFamily="34" charset="0"/>
                <a:cs typeface="MS PGothic"/>
              </a:rPr>
              <a:t>moins</a:t>
            </a:r>
            <a:r>
              <a:rPr lang="en-CA" sz="1500" spc="20" dirty="0">
                <a:latin typeface="Trebuchet MS" panose="020B0603020202020204" pitchFamily="34" charset="0"/>
                <a:cs typeface="MS PGothic"/>
              </a:rPr>
              <a:t> de 1 point aura </a:t>
            </a:r>
            <a:r>
              <a:rPr lang="en-CA" sz="1500" spc="20" dirty="0" err="1">
                <a:latin typeface="Trebuchet MS" panose="020B0603020202020204" pitchFamily="34" charset="0"/>
                <a:cs typeface="MS PGothic"/>
              </a:rPr>
              <a:t>une</a:t>
            </a:r>
            <a:r>
              <a:rPr lang="en-CA" sz="1500" spc="20" dirty="0">
                <a:latin typeface="Trebuchet MS" panose="020B0603020202020204" pitchFamily="34" charset="0"/>
                <a:cs typeface="MS PGothic"/>
              </a:rPr>
              <a:t> note finale </a:t>
            </a:r>
            <a:r>
              <a:rPr lang="en-CA" sz="1500" spc="20" dirty="0" smtClean="0">
                <a:latin typeface="Trebuchet MS" panose="020B0603020202020204" pitchFamily="34" charset="0"/>
                <a:cs typeface="MS PGothic"/>
              </a:rPr>
              <a:t>de 	1.00</a:t>
            </a:r>
            <a:r>
              <a:rPr lang="en-CA" sz="1500" spc="20" dirty="0">
                <a:latin typeface="Trebuchet MS" panose="020B0603020202020204" pitchFamily="34" charset="0"/>
                <a:cs typeface="MS PGothic"/>
              </a:rPr>
              <a:t>.</a:t>
            </a:r>
            <a:endParaRPr lang="en-CA" sz="1500" spc="-5" dirty="0">
              <a:latin typeface="Trebuchet MS" panose="020B0603020202020204" pitchFamily="34" charset="0"/>
              <a:cs typeface="MS P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794694"/>
            <a:ext cx="8549725" cy="4290918"/>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Information Générale</a:t>
            </a:r>
            <a:endParaRPr lang="en-CA" sz="15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600" spc="20" dirty="0">
                <a:latin typeface="Trebuchet MS" panose="020B0603020202020204" pitchFamily="34" charset="0"/>
                <a:cs typeface="MS PGothic"/>
              </a:rPr>
              <a:t>▶	</a:t>
            </a:r>
            <a:r>
              <a:rPr lang="en-CA" sz="1600" spc="-5" dirty="0">
                <a:latin typeface="Trebuchet MS" panose="020B0603020202020204" pitchFamily="34" charset="0"/>
                <a:cs typeface="MS PGothic"/>
              </a:rPr>
              <a:t>APPROCHES SUPPLÉMENTAIRES </a:t>
            </a:r>
          </a:p>
          <a:p>
            <a:pPr marL="72390">
              <a:spcBef>
                <a:spcPts val="35"/>
              </a:spcBef>
              <a:tabLst>
                <a:tab pos="409575" algn="l"/>
              </a:tabLst>
            </a:pPr>
            <a:r>
              <a:rPr lang="en-CA" sz="1600" spc="20" dirty="0">
                <a:latin typeface="Trebuchet MS" panose="020B0603020202020204" pitchFamily="34" charset="0"/>
                <a:cs typeface="MS PGothic"/>
              </a:rPr>
              <a:t>	▶     </a:t>
            </a:r>
            <a:r>
              <a:rPr lang="fr-CA" sz="1600" spc="-5" dirty="0">
                <a:latin typeface="Trebuchet MS" panose="020B0603020202020204" pitchFamily="34" charset="0"/>
                <a:cs typeface="MS PGothic"/>
              </a:rPr>
              <a:t>Une gymnaste est autorisée à faire trois (3) courses d’élan pour compléter avec </a:t>
            </a:r>
            <a:r>
              <a:rPr lang="fr-CA" sz="1600" spc="-5" dirty="0" smtClean="0">
                <a:latin typeface="Trebuchet MS" panose="020B0603020202020204" pitchFamily="34" charset="0"/>
                <a:cs typeface="MS PGothic"/>
              </a:rPr>
              <a:t>			succès </a:t>
            </a:r>
            <a:r>
              <a:rPr lang="fr-CA" sz="1600" spc="-5" dirty="0">
                <a:latin typeface="Trebuchet MS" panose="020B0603020202020204" pitchFamily="34" charset="0"/>
                <a:cs typeface="MS PGothic"/>
              </a:rPr>
              <a:t>un ou deux sauts.</a:t>
            </a:r>
          </a:p>
          <a:p>
            <a:pPr marL="72390">
              <a:spcBef>
                <a:spcPts val="35"/>
              </a:spcBef>
              <a:tabLst>
                <a:tab pos="409575" algn="l"/>
              </a:tabLst>
            </a:pPr>
            <a:r>
              <a:rPr lang="en-CA" sz="1600" spc="-5" dirty="0">
                <a:latin typeface="Trebuchet MS" panose="020B0603020202020204" pitchFamily="34" charset="0"/>
                <a:cs typeface="MS PGothic"/>
              </a:rPr>
              <a:t>	</a:t>
            </a: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Dans les cas suivants, une course à vide sera accordée : la gymnaste tombe durant </a:t>
            </a:r>
            <a:r>
              <a:rPr lang="fr-CA" sz="1600" spc="-5" dirty="0" smtClean="0">
                <a:latin typeface="Trebuchet MS" panose="020B0603020202020204" pitchFamily="34" charset="0"/>
                <a:cs typeface="MS PGothic"/>
              </a:rPr>
              <a:t>		sa </a:t>
            </a:r>
            <a:r>
              <a:rPr lang="fr-CA" sz="1600" spc="-5" dirty="0">
                <a:latin typeface="Trebuchet MS" panose="020B0603020202020204" pitchFamily="34" charset="0"/>
                <a:cs typeface="MS PGothic"/>
              </a:rPr>
              <a:t>course, s’arrête au milieu de la course, passe à côté du tremplin, touche le </a:t>
            </a:r>
            <a:r>
              <a:rPr lang="fr-CA" sz="1600" spc="-5" dirty="0" smtClean="0">
                <a:latin typeface="Trebuchet MS" panose="020B0603020202020204" pitchFamily="34" charset="0"/>
                <a:cs typeface="MS PGothic"/>
              </a:rPr>
              <a:t>			tremplin </a:t>
            </a:r>
            <a:r>
              <a:rPr lang="fr-CA" sz="1600" spc="-5" dirty="0">
                <a:latin typeface="Trebuchet MS" panose="020B0603020202020204" pitchFamily="34" charset="0"/>
                <a:cs typeface="MS PGothic"/>
              </a:rPr>
              <a:t>ou la table de saut sans la franchir et sans atteindre </a:t>
            </a:r>
            <a:r>
              <a:rPr lang="fr-CA" sz="1600" spc="-5" dirty="0" smtClean="0">
                <a:latin typeface="Trebuchet MS" panose="020B0603020202020204" pitchFamily="34" charset="0"/>
                <a:cs typeface="MS PGothic"/>
              </a:rPr>
              <a:t>appui </a:t>
            </a:r>
            <a:r>
              <a:rPr lang="fr-CA" sz="1600" spc="-5" dirty="0">
                <a:latin typeface="Trebuchet MS" panose="020B0603020202020204" pitchFamily="34" charset="0"/>
                <a:cs typeface="MS PGothic"/>
              </a:rPr>
              <a:t>sur la table de </a:t>
            </a:r>
            <a:r>
              <a:rPr lang="fr-CA" sz="1600" spc="-5" dirty="0" smtClean="0">
                <a:latin typeface="Trebuchet MS" panose="020B0603020202020204" pitchFamily="34" charset="0"/>
                <a:cs typeface="MS PGothic"/>
              </a:rPr>
              <a:t>		saut</a:t>
            </a:r>
            <a:r>
              <a:rPr lang="fr-CA" sz="1600" spc="-5" dirty="0">
                <a:latin typeface="Trebuchet MS" panose="020B0603020202020204" pitchFamily="34" charset="0"/>
                <a:cs typeface="MS PGothic"/>
              </a:rPr>
              <a:t>. </a:t>
            </a:r>
          </a:p>
          <a:p>
            <a:pPr marL="72390">
              <a:spcBef>
                <a:spcPts val="35"/>
              </a:spcBef>
              <a:tabLst>
                <a:tab pos="409575" algn="l"/>
              </a:tabLst>
            </a:pPr>
            <a:r>
              <a:rPr lang="en-CA" sz="1600" spc="-5" dirty="0">
                <a:latin typeface="Trebuchet MS" panose="020B0603020202020204" pitchFamily="34" charset="0"/>
                <a:cs typeface="MS PGothic"/>
              </a:rPr>
              <a:t>		</a:t>
            </a: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Une </a:t>
            </a:r>
            <a:r>
              <a:rPr lang="fr-CA" sz="1600" spc="-5" dirty="0" smtClean="0">
                <a:latin typeface="Trebuchet MS" panose="020B0603020202020204" pitchFamily="34" charset="0"/>
                <a:cs typeface="MS PGothic"/>
              </a:rPr>
              <a:t>course à </a:t>
            </a:r>
            <a:r>
              <a:rPr lang="fr-CA" sz="1600" spc="-5" dirty="0">
                <a:latin typeface="Trebuchet MS" panose="020B0603020202020204" pitchFamily="34" charset="0"/>
                <a:cs typeface="MS PGothic"/>
              </a:rPr>
              <a:t>vide comptera comme une (1) des trois (3) tentatives pour </a:t>
            </a:r>
            <a:r>
              <a:rPr lang="fr-CA" sz="1600" spc="-5" dirty="0" smtClean="0">
                <a:latin typeface="Trebuchet MS" panose="020B0603020202020204" pitchFamily="34" charset="0"/>
                <a:cs typeface="MS PGothic"/>
              </a:rPr>
              <a:t>			       compléter </a:t>
            </a:r>
            <a:r>
              <a:rPr lang="fr-CA" sz="1600" spc="-5" dirty="0">
                <a:latin typeface="Trebuchet MS" panose="020B0603020202020204" pitchFamily="34" charset="0"/>
                <a:cs typeface="MS PGothic"/>
              </a:rPr>
              <a:t>un (1) ou deux </a:t>
            </a:r>
            <a:r>
              <a:rPr lang="fr-CA" sz="1600" spc="-5" dirty="0" smtClean="0">
                <a:latin typeface="Trebuchet MS" panose="020B0603020202020204" pitchFamily="34" charset="0"/>
                <a:cs typeface="MS PGothic"/>
              </a:rPr>
              <a:t>(</a:t>
            </a:r>
            <a:r>
              <a:rPr lang="fr-CA" sz="1600" spc="-5" dirty="0">
                <a:latin typeface="Trebuchet MS" panose="020B0603020202020204" pitchFamily="34" charset="0"/>
                <a:cs typeface="MS PGothic"/>
              </a:rPr>
              <a:t>2) sauts</a:t>
            </a:r>
            <a:r>
              <a:rPr lang="en-CA" sz="1600" spc="-5" dirty="0">
                <a:latin typeface="Trebuchet MS" panose="020B0603020202020204" pitchFamily="34" charset="0"/>
                <a:cs typeface="MS PGothic"/>
              </a:rPr>
              <a:t/>
            </a:r>
            <a:br>
              <a:rPr lang="en-CA" sz="1600" spc="-5" dirty="0">
                <a:latin typeface="Trebuchet MS" panose="020B0603020202020204" pitchFamily="34" charset="0"/>
                <a:cs typeface="MS PGothic"/>
              </a:rPr>
            </a:br>
            <a:r>
              <a:rPr lang="en-CA" sz="1600" spc="-5" dirty="0">
                <a:latin typeface="Trebuchet MS" panose="020B0603020202020204" pitchFamily="34" charset="0"/>
                <a:cs typeface="MS PGothic"/>
              </a:rPr>
              <a:t>		</a:t>
            </a: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Une (1) </a:t>
            </a:r>
            <a:r>
              <a:rPr lang="fr-CA" sz="1600" spc="-5" dirty="0" smtClean="0">
                <a:latin typeface="Trebuchet MS" panose="020B0603020202020204" pitchFamily="34" charset="0"/>
                <a:cs typeface="MS PGothic"/>
              </a:rPr>
              <a:t>course à </a:t>
            </a:r>
            <a:r>
              <a:rPr lang="fr-CA" sz="1600" spc="-5" dirty="0">
                <a:latin typeface="Trebuchet MS" panose="020B0603020202020204" pitchFamily="34" charset="0"/>
                <a:cs typeface="MS PGothic"/>
              </a:rPr>
              <a:t>vide est permise parmi les trois tentatives sans </a:t>
            </a:r>
            <a:r>
              <a:rPr lang="fr-CA" sz="1600" spc="-5" dirty="0" smtClean="0">
                <a:latin typeface="Trebuchet MS" panose="020B0603020202020204" pitchFamily="34" charset="0"/>
                <a:cs typeface="MS PGothic"/>
              </a:rPr>
              <a:t>pénalité</a:t>
            </a:r>
            <a:endParaRPr lang="fr-CA" sz="1600" spc="-5" dirty="0">
              <a:latin typeface="Trebuchet MS" panose="020B0603020202020204" pitchFamily="34" charset="0"/>
              <a:cs typeface="MS PGothic"/>
            </a:endParaRPr>
          </a:p>
          <a:p>
            <a:pPr marL="72390">
              <a:spcBef>
                <a:spcPts val="35"/>
              </a:spcBef>
              <a:tabLst>
                <a:tab pos="409575" algn="l"/>
              </a:tabLst>
            </a:pPr>
            <a:r>
              <a:rPr lang="en-CA" sz="1600" spc="-5" dirty="0">
                <a:latin typeface="Trebuchet MS" panose="020B0603020202020204" pitchFamily="34" charset="0"/>
                <a:cs typeface="MS PGothic"/>
              </a:rPr>
              <a:t>		</a:t>
            </a: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Une </a:t>
            </a:r>
            <a:r>
              <a:rPr lang="fr-CA" sz="1600" spc="-5" dirty="0" smtClean="0">
                <a:latin typeface="Trebuchet MS" panose="020B0603020202020204" pitchFamily="34" charset="0"/>
                <a:cs typeface="MS PGothic"/>
              </a:rPr>
              <a:t>2e </a:t>
            </a:r>
            <a:r>
              <a:rPr lang="fr-CA" sz="1600" spc="-5" dirty="0">
                <a:latin typeface="Trebuchet MS" panose="020B0603020202020204" pitchFamily="34" charset="0"/>
                <a:cs typeface="MS PGothic"/>
              </a:rPr>
              <a:t>ou </a:t>
            </a:r>
            <a:r>
              <a:rPr lang="fr-CA" sz="1600" spc="-5" dirty="0" smtClean="0">
                <a:latin typeface="Trebuchet MS" panose="020B0603020202020204" pitchFamily="34" charset="0"/>
                <a:cs typeface="MS PGothic"/>
              </a:rPr>
              <a:t>3e course à </a:t>
            </a:r>
            <a:r>
              <a:rPr lang="fr-CA" sz="1600" spc="-5" dirty="0">
                <a:latin typeface="Trebuchet MS" panose="020B0603020202020204" pitchFamily="34" charset="0"/>
                <a:cs typeface="MS PGothic"/>
              </a:rPr>
              <a:t>vide comptera comme un saut </a:t>
            </a:r>
            <a:r>
              <a:rPr lang="fr-CA" sz="1600" spc="-5" dirty="0" smtClean="0">
                <a:latin typeface="Trebuchet MS" panose="020B0603020202020204" pitchFamily="34" charset="0"/>
                <a:cs typeface="MS PGothic"/>
              </a:rPr>
              <a:t>nul (note </a:t>
            </a:r>
            <a:r>
              <a:rPr lang="fr-CA" sz="1600" spc="-5" dirty="0">
                <a:latin typeface="Trebuchet MS" panose="020B0603020202020204" pitchFamily="34" charset="0"/>
                <a:cs typeface="MS PGothic"/>
              </a:rPr>
              <a:t>« 0 »). </a:t>
            </a:r>
            <a:r>
              <a:rPr lang="en-CA" sz="1600" spc="20" dirty="0">
                <a:latin typeface="Trebuchet MS" panose="020B0603020202020204" pitchFamily="34" charset="0"/>
                <a:cs typeface="MS PGothic"/>
              </a:rPr>
              <a:t>		</a:t>
            </a:r>
            <a:r>
              <a:rPr lang="en-CA" sz="1600" spc="-5" dirty="0">
                <a:latin typeface="Trebuchet MS" panose="020B0603020202020204" pitchFamily="34" charset="0"/>
                <a:cs typeface="MS PGothic"/>
              </a:rPr>
              <a:t>	</a:t>
            </a:r>
            <a:r>
              <a:rPr lang="en-CA" sz="1600" spc="20" dirty="0">
                <a:latin typeface="Trebuchet MS" panose="020B0603020202020204" pitchFamily="34" charset="0"/>
                <a:cs typeface="MS PGothic"/>
              </a:rPr>
              <a:t>▶     </a:t>
            </a:r>
            <a:r>
              <a:rPr lang="en-CA" sz="1600" spc="-5" dirty="0" err="1">
                <a:latin typeface="Trebuchet MS" panose="020B0603020202020204" pitchFamily="34" charset="0"/>
                <a:cs typeface="MS PGothic"/>
              </a:rPr>
              <a:t>Voir</a:t>
            </a:r>
            <a:r>
              <a:rPr lang="en-CA" sz="1600" spc="-5" dirty="0">
                <a:latin typeface="Trebuchet MS" panose="020B0603020202020204" pitchFamily="34" charset="0"/>
                <a:cs typeface="MS PGothic"/>
              </a:rPr>
              <a:t> p. 3 pour </a:t>
            </a:r>
            <a:r>
              <a:rPr lang="en-CA" sz="1600" spc="-5" dirty="0" err="1">
                <a:latin typeface="Trebuchet MS" panose="020B0603020202020204" pitchFamily="34" charset="0"/>
                <a:cs typeface="MS PGothic"/>
              </a:rPr>
              <a:t>exemples</a:t>
            </a:r>
            <a:endParaRPr lang="en-CA" sz="1600" spc="-5" dirty="0">
              <a:latin typeface="Trebuchet MS" panose="020B0603020202020204" pitchFamily="34" charset="0"/>
              <a:cs typeface="MS PGothic"/>
            </a:endParaRPr>
          </a:p>
          <a:p>
            <a:pPr marL="409575" marR="5080" indent="-337185">
              <a:spcBef>
                <a:spcPts val="75"/>
              </a:spcBef>
              <a:tabLst>
                <a:tab pos="409575" algn="l"/>
              </a:tabLst>
            </a:pPr>
            <a:r>
              <a:rPr lang="en-CA" sz="1600" spc="20" dirty="0">
                <a:latin typeface="Trebuchet MS" panose="020B0603020202020204" pitchFamily="34" charset="0"/>
                <a:cs typeface="MS PGothic"/>
              </a:rPr>
              <a:t>▶	</a:t>
            </a:r>
            <a:r>
              <a:rPr lang="en-CA" sz="1600" spc="-5" dirty="0" err="1">
                <a:latin typeface="Trebuchet MS" panose="020B0603020202020204" pitchFamily="34" charset="0"/>
                <a:cs typeface="MS PGothic"/>
              </a:rPr>
              <a:t>S’il</a:t>
            </a:r>
            <a:r>
              <a:rPr lang="en-CA" sz="1600" spc="-5" dirty="0">
                <a:latin typeface="Trebuchet MS" panose="020B0603020202020204" pitchFamily="34" charset="0"/>
                <a:cs typeface="MS PGothic"/>
              </a:rPr>
              <a:t> y a </a:t>
            </a:r>
            <a:r>
              <a:rPr lang="en-CA" sz="1600" spc="-5" dirty="0" err="1">
                <a:latin typeface="Trebuchet MS" panose="020B0603020202020204" pitchFamily="34" charset="0"/>
                <a:cs typeface="MS PGothic"/>
              </a:rPr>
              <a:t>blessure</a:t>
            </a:r>
            <a:r>
              <a:rPr lang="en-CA" sz="1600" spc="-5" dirty="0">
                <a:latin typeface="Trebuchet MS" panose="020B0603020202020204" pitchFamily="34" charset="0"/>
                <a:cs typeface="MS PGothic"/>
              </a:rPr>
              <a:t> suite </a:t>
            </a:r>
            <a:r>
              <a:rPr lang="en-CA" sz="1600" spc="-5" dirty="0" smtClean="0">
                <a:latin typeface="Trebuchet MS" panose="020B0603020202020204" pitchFamily="34" charset="0"/>
                <a:cs typeface="MS PGothic"/>
              </a:rPr>
              <a:t>à </a:t>
            </a:r>
            <a:r>
              <a:rPr lang="en-CA" sz="1600" spc="-5" dirty="0" err="1">
                <a:latin typeface="Trebuchet MS" panose="020B0603020202020204" pitchFamily="34" charset="0"/>
                <a:cs typeface="MS PGothic"/>
              </a:rPr>
              <a:t>une</a:t>
            </a:r>
            <a:r>
              <a:rPr lang="en-CA" sz="1600" spc="-5" dirty="0">
                <a:latin typeface="Trebuchet MS" panose="020B0603020202020204" pitchFamily="34" charset="0"/>
                <a:cs typeface="MS PGothic"/>
              </a:rPr>
              <a:t> chute </a:t>
            </a:r>
            <a:r>
              <a:rPr lang="en-CA" sz="1600" spc="-5" dirty="0" err="1">
                <a:latin typeface="Trebuchet MS" panose="020B0603020202020204" pitchFamily="34" charset="0"/>
                <a:cs typeface="MS PGothic"/>
              </a:rPr>
              <a:t>lors</a:t>
            </a:r>
            <a:r>
              <a:rPr lang="en-CA" sz="1600" spc="-5" dirty="0">
                <a:latin typeface="Trebuchet MS" panose="020B0603020202020204" pitchFamily="34" charset="0"/>
                <a:cs typeface="MS PGothic"/>
              </a:rPr>
              <a:t> du premier </a:t>
            </a:r>
            <a:r>
              <a:rPr lang="en-CA" sz="1600" spc="-5" dirty="0" err="1">
                <a:latin typeface="Trebuchet MS" panose="020B0603020202020204" pitchFamily="34" charset="0"/>
                <a:cs typeface="MS PGothic"/>
              </a:rPr>
              <a:t>saut</a:t>
            </a:r>
            <a:r>
              <a:rPr lang="en-CA" sz="1600" spc="-5" dirty="0">
                <a:latin typeface="Trebuchet MS" panose="020B0603020202020204" pitchFamily="34" charset="0"/>
                <a:cs typeface="MS PGothic"/>
              </a:rPr>
              <a:t>, la </a:t>
            </a:r>
            <a:r>
              <a:rPr lang="en-CA" sz="1600" spc="-5" dirty="0" err="1">
                <a:latin typeface="Trebuchet MS" panose="020B0603020202020204" pitchFamily="34" charset="0"/>
                <a:cs typeface="MS PGothic"/>
              </a:rPr>
              <a:t>gymnaste</a:t>
            </a:r>
            <a:r>
              <a:rPr lang="en-CA" sz="1600" spc="-5" dirty="0">
                <a:latin typeface="Trebuchet MS" panose="020B0603020202020204" pitchFamily="34" charset="0"/>
                <a:cs typeface="MS PGothic"/>
              </a:rPr>
              <a:t> a un maximum </a:t>
            </a:r>
            <a:r>
              <a:rPr lang="en-CA" sz="1600" spc="-5" dirty="0" err="1">
                <a:latin typeface="Trebuchet MS" panose="020B0603020202020204" pitchFamily="34" charset="0"/>
                <a:cs typeface="MS PGothic"/>
              </a:rPr>
              <a:t>d’une</a:t>
            </a:r>
            <a:r>
              <a:rPr lang="en-CA" sz="1600" spc="-5" dirty="0">
                <a:latin typeface="Trebuchet MS" panose="020B0603020202020204" pitchFamily="34" charset="0"/>
                <a:cs typeface="MS PGothic"/>
              </a:rPr>
              <a:t> minute après le </a:t>
            </a:r>
            <a:r>
              <a:rPr lang="en-CA" sz="1600" spc="-5" dirty="0" err="1">
                <a:latin typeface="Trebuchet MS" panose="020B0603020202020204" pitchFamily="34" charset="0"/>
                <a:cs typeface="MS PGothic"/>
              </a:rPr>
              <a:t>jugement</a:t>
            </a:r>
            <a:r>
              <a:rPr lang="en-CA" sz="1600" spc="-5" dirty="0">
                <a:latin typeface="Trebuchet MS" panose="020B0603020202020204" pitchFamily="34" charset="0"/>
                <a:cs typeface="MS PGothic"/>
              </a:rPr>
              <a:t> des </a:t>
            </a:r>
            <a:r>
              <a:rPr lang="en-CA" sz="1600" spc="-5" dirty="0" err="1">
                <a:latin typeface="Trebuchet MS" panose="020B0603020202020204" pitchFamily="34" charset="0"/>
                <a:cs typeface="MS PGothic"/>
              </a:rPr>
              <a:t>juges</a:t>
            </a:r>
            <a:r>
              <a:rPr lang="en-CA" sz="1600" spc="-5" dirty="0">
                <a:latin typeface="Trebuchet MS" panose="020B0603020202020204" pitchFamily="34" charset="0"/>
                <a:cs typeface="MS PGothic"/>
              </a:rPr>
              <a:t> pour </a:t>
            </a:r>
            <a:r>
              <a:rPr lang="en-CA" sz="1600" spc="-5" dirty="0" err="1" smtClean="0">
                <a:latin typeface="Trebuchet MS" panose="020B0603020202020204" pitchFamily="34" charset="0"/>
                <a:cs typeface="MS PGothic"/>
              </a:rPr>
              <a:t>partir</a:t>
            </a:r>
            <a:r>
              <a:rPr lang="en-CA" sz="1600" spc="-5" dirty="0" smtClean="0">
                <a:latin typeface="Trebuchet MS" panose="020B0603020202020204" pitchFamily="34" charset="0"/>
                <a:cs typeface="MS PGothic"/>
              </a:rPr>
              <a:t> </a:t>
            </a:r>
            <a:r>
              <a:rPr lang="en-CA" sz="1600" spc="-5" dirty="0">
                <a:latin typeface="Trebuchet MS" panose="020B0603020202020204" pitchFamily="34" charset="0"/>
                <a:cs typeface="MS PGothic"/>
              </a:rPr>
              <a:t>de </a:t>
            </a:r>
            <a:r>
              <a:rPr lang="en-CA" sz="1600" spc="-5" dirty="0" err="1">
                <a:latin typeface="Trebuchet MS" panose="020B0603020202020204" pitchFamily="34" charset="0"/>
                <a:cs typeface="MS PGothic"/>
              </a:rPr>
              <a:t>l’agrès</a:t>
            </a:r>
            <a:r>
              <a:rPr lang="en-CA" sz="1600" spc="-5" dirty="0">
                <a:latin typeface="Trebuchet MS" panose="020B0603020202020204" pitchFamily="34" charset="0"/>
                <a:cs typeface="MS PGothic"/>
              </a:rPr>
              <a:t>. Si </a:t>
            </a:r>
            <a:r>
              <a:rPr lang="en-CA" sz="1600" spc="-5" dirty="0" err="1">
                <a:latin typeface="Trebuchet MS" panose="020B0603020202020204" pitchFamily="34" charset="0"/>
                <a:cs typeface="MS PGothic"/>
              </a:rPr>
              <a:t>elle</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dépasse</a:t>
            </a:r>
            <a:r>
              <a:rPr lang="en-CA" sz="1600" spc="-5" dirty="0">
                <a:latin typeface="Trebuchet MS" panose="020B0603020202020204" pitchFamily="34" charset="0"/>
                <a:cs typeface="MS PGothic"/>
              </a:rPr>
              <a:t> le temps, </a:t>
            </a:r>
            <a:r>
              <a:rPr lang="en-CA" sz="1600" spc="-5" dirty="0" err="1">
                <a:latin typeface="Trebuchet MS" panose="020B0603020202020204" pitchFamily="34" charset="0"/>
                <a:cs typeface="MS PGothic"/>
              </a:rPr>
              <a:t>elle</a:t>
            </a:r>
            <a:r>
              <a:rPr lang="en-CA" sz="1600" spc="-5" dirty="0">
                <a:latin typeface="Trebuchet MS" panose="020B0603020202020204" pitchFamily="34" charset="0"/>
                <a:cs typeface="MS PGothic"/>
              </a:rPr>
              <a:t> ne </a:t>
            </a:r>
            <a:r>
              <a:rPr lang="en-CA" sz="1600" spc="-5" dirty="0" err="1">
                <a:latin typeface="Trebuchet MS" panose="020B0603020202020204" pitchFamily="34" charset="0"/>
                <a:cs typeface="MS PGothic"/>
              </a:rPr>
              <a:t>pourra</a:t>
            </a:r>
            <a:r>
              <a:rPr lang="en-CA" sz="1600" spc="-5" dirty="0">
                <a:latin typeface="Trebuchet MS" panose="020B0603020202020204" pitchFamily="34" charset="0"/>
                <a:cs typeface="MS PGothic"/>
              </a:rPr>
              <a:t> pas faire de </a:t>
            </a:r>
            <a:r>
              <a:rPr lang="en-CA" sz="1600" spc="-5" dirty="0" err="1">
                <a:latin typeface="Trebuchet MS" panose="020B0603020202020204" pitchFamily="34" charset="0"/>
                <a:cs typeface="MS PGothic"/>
              </a:rPr>
              <a:t>deuxième</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saut</a:t>
            </a:r>
            <a:r>
              <a:rPr lang="en-CA" sz="1600" spc="-5" dirty="0">
                <a:latin typeface="Trebuchet MS" panose="020B0603020202020204" pitchFamily="34" charset="0"/>
                <a:cs typeface="MS PGothic"/>
              </a:rPr>
              <a:t> (le </a:t>
            </a:r>
            <a:r>
              <a:rPr lang="en-CA" sz="1600" spc="-5" dirty="0" err="1" smtClean="0">
                <a:latin typeface="Trebuchet MS" panose="020B0603020202020204" pitchFamily="34" charset="0"/>
                <a:cs typeface="MS PGothic"/>
              </a:rPr>
              <a:t>Juge</a:t>
            </a:r>
            <a:r>
              <a:rPr lang="en-CA" sz="1600" spc="-5" dirty="0" err="1">
                <a:latin typeface="Trebuchet MS" panose="020B0603020202020204" pitchFamily="34" charset="0"/>
                <a:cs typeface="MS PGothic"/>
              </a:rPr>
              <a:t>-</a:t>
            </a:r>
            <a:r>
              <a:rPr lang="en-CA" sz="1600" spc="-5" dirty="0" err="1" smtClean="0">
                <a:latin typeface="Trebuchet MS" panose="020B0603020202020204" pitchFamily="34" charset="0"/>
                <a:cs typeface="MS PGothic"/>
              </a:rPr>
              <a:t>arbitre</a:t>
            </a:r>
            <a:r>
              <a:rPr lang="en-CA" sz="1600" spc="-5" dirty="0" smtClean="0">
                <a:latin typeface="Trebuchet MS" panose="020B0603020202020204" pitchFamily="34" charset="0"/>
                <a:cs typeface="MS PGothic"/>
              </a:rPr>
              <a:t> </a:t>
            </a:r>
            <a:r>
              <a:rPr lang="en-CA" sz="1600" spc="-5" dirty="0" err="1" smtClean="0">
                <a:latin typeface="Trebuchet MS" panose="020B0603020202020204" pitchFamily="34" charset="0"/>
                <a:cs typeface="MS PGothic"/>
              </a:rPr>
              <a:t>chronométre</a:t>
            </a:r>
            <a:r>
              <a:rPr lang="en-CA" sz="1600" spc="-5" dirty="0" smtClean="0">
                <a:latin typeface="Trebuchet MS" panose="020B0603020202020204" pitchFamily="34" charset="0"/>
                <a:cs typeface="MS PGothic"/>
              </a:rPr>
              <a:t>)</a:t>
            </a:r>
            <a:endParaRPr lang="en-CA" sz="1600" spc="-5" dirty="0">
              <a:latin typeface="Trebuchet MS" panose="020B0603020202020204" pitchFamily="34" charset="0"/>
              <a:cs typeface="MS PGothic"/>
            </a:endParaRPr>
          </a:p>
        </p:txBody>
      </p:sp>
    </p:spTree>
    <p:extLst>
      <p:ext uri="{BB962C8B-B14F-4D97-AF65-F5344CB8AC3E}">
        <p14:creationId xmlns:p14="http://schemas.microsoft.com/office/powerpoint/2010/main" val="2785789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701248"/>
            <a:ext cx="8549725" cy="4401205"/>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Information Générale</a:t>
            </a:r>
          </a:p>
          <a:p>
            <a:pPr marL="12700">
              <a:tabLst>
                <a:tab pos="409575" algn="l"/>
              </a:tabLst>
            </a:pPr>
            <a:endParaRPr lang="en-CA" sz="1500" b="1" spc="-10" dirty="0">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Saut</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n</a:t>
            </a:r>
            <a:r>
              <a:rPr lang="en-CA" sz="1700" spc="-5" dirty="0" err="1" smtClean="0">
                <a:latin typeface="Trebuchet MS" panose="020B0603020202020204" pitchFamily="34" charset="0"/>
                <a:cs typeface="MS PGothic"/>
              </a:rPr>
              <a:t>ul</a:t>
            </a:r>
            <a:r>
              <a:rPr lang="en-CA" sz="1700" spc="-5" dirty="0" smtClean="0">
                <a:latin typeface="Trebuchet MS" panose="020B0603020202020204" pitchFamily="34" charset="0"/>
                <a:cs typeface="MS PGothic"/>
              </a:rPr>
              <a:t> </a:t>
            </a:r>
            <a:r>
              <a:rPr lang="en-CA" sz="1700" spc="-5" dirty="0">
                <a:latin typeface="Trebuchet MS" panose="020B0603020202020204" pitchFamily="34" charset="0"/>
                <a:cs typeface="MS PGothic"/>
              </a:rPr>
              <a:t>(Note de « 0 »)</a:t>
            </a:r>
          </a:p>
          <a:p>
            <a:pPr marL="72390">
              <a:spcBef>
                <a:spcPts val="3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a:latin typeface="Trebuchet MS" panose="020B0603020202020204" pitchFamily="34" charset="0"/>
                <a:cs typeface="MS PGothic"/>
              </a:rPr>
              <a:t>Non-utilisation du </a:t>
            </a:r>
            <a:r>
              <a:rPr lang="en-CA" sz="1500" spc="-5" dirty="0" smtClean="0">
                <a:latin typeface="Trebuchet MS" panose="020B0603020202020204" pitchFamily="34" charset="0"/>
                <a:cs typeface="MS PGothic"/>
              </a:rPr>
              <a:t>collet </a:t>
            </a:r>
            <a:r>
              <a:rPr lang="en-CA" sz="1500" spc="-5" dirty="0">
                <a:latin typeface="Trebuchet MS" panose="020B0603020202020204" pitchFamily="34" charset="0"/>
                <a:cs typeface="MS PGothic"/>
              </a:rPr>
              <a:t>de </a:t>
            </a:r>
            <a:r>
              <a:rPr lang="en-CA" sz="1500" spc="-5" dirty="0" err="1">
                <a:latin typeface="Trebuchet MS" panose="020B0603020202020204" pitchFamily="34" charset="0"/>
                <a:cs typeface="MS PGothic"/>
              </a:rPr>
              <a:t>sécurité</a:t>
            </a:r>
            <a:r>
              <a:rPr lang="en-CA" sz="1500" spc="-5" dirty="0">
                <a:latin typeface="Trebuchet MS" panose="020B0603020202020204" pitchFamily="34" charset="0"/>
                <a:cs typeface="MS PGothic"/>
              </a:rPr>
              <a:t> </a:t>
            </a:r>
            <a:r>
              <a:rPr lang="en-CA" sz="1500" spc="-5" dirty="0" err="1" smtClean="0">
                <a:latin typeface="Trebuchet MS" panose="020B0603020202020204" pitchFamily="34" charset="0"/>
                <a:cs typeface="MS PGothic"/>
              </a:rPr>
              <a:t>comme</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mentionné</a:t>
            </a:r>
            <a:r>
              <a:rPr lang="en-CA" sz="1500" spc="-5" dirty="0" smtClean="0">
                <a:latin typeface="Trebuchet MS" panose="020B0603020202020204" pitchFamily="34" charset="0"/>
                <a:cs typeface="MS PGothic"/>
              </a:rPr>
              <a:t> </a:t>
            </a:r>
            <a:r>
              <a:rPr lang="en-CA" sz="1500" spc="-5" dirty="0">
                <a:latin typeface="Trebuchet MS" panose="020B0603020202020204" pitchFamily="34" charset="0"/>
                <a:cs typeface="MS PGothic"/>
              </a:rPr>
              <a:t>dans le code JO</a:t>
            </a:r>
          </a:p>
          <a:p>
            <a:pPr marL="72390">
              <a:spcBef>
                <a:spcPts val="35"/>
              </a:spcBef>
              <a:tabLst>
                <a:tab pos="409575" algn="l"/>
              </a:tabLst>
            </a:pPr>
            <a:r>
              <a:rPr lang="en-CA" sz="1500" spc="20" dirty="0">
                <a:latin typeface="Trebuchet MS" panose="020B0603020202020204" pitchFamily="34" charset="0"/>
                <a:cs typeface="MS PGothic"/>
              </a:rPr>
              <a:t>	▶     </a:t>
            </a:r>
            <a:r>
              <a:rPr lang="fr-CA" sz="1500" spc="-5" dirty="0">
                <a:latin typeface="Trebuchet MS" panose="020B0603020202020204" pitchFamily="34" charset="0"/>
                <a:cs typeface="MS PGothic"/>
              </a:rPr>
              <a:t>Si l’entraîneur assiste la gymnaste pendant le saut, le saut est </a:t>
            </a:r>
            <a:r>
              <a:rPr lang="fr-CA" sz="1500" spc="-5" dirty="0" smtClean="0">
                <a:latin typeface="Trebuchet MS" panose="020B0603020202020204" pitchFamily="34" charset="0"/>
                <a:cs typeface="MS PGothic"/>
              </a:rPr>
              <a:t>nul et </a:t>
            </a:r>
            <a:r>
              <a:rPr lang="fr-CA" sz="1500" spc="-5" dirty="0">
                <a:latin typeface="Trebuchet MS" panose="020B0603020202020204" pitchFamily="34" charset="0"/>
                <a:cs typeface="MS PGothic"/>
              </a:rPr>
              <a:t>la note « 0 » 		</a:t>
            </a:r>
            <a:r>
              <a:rPr lang="fr-CA" sz="1500" spc="-5" dirty="0" smtClean="0">
                <a:latin typeface="Trebuchet MS" panose="020B0603020202020204" pitchFamily="34" charset="0"/>
                <a:cs typeface="MS PGothic"/>
              </a:rPr>
              <a:t>	est </a:t>
            </a:r>
            <a:r>
              <a:rPr lang="fr-CA" sz="1500" spc="-5" dirty="0">
                <a:latin typeface="Trebuchet MS" panose="020B0603020202020204" pitchFamily="34" charset="0"/>
                <a:cs typeface="MS PGothic"/>
              </a:rPr>
              <a:t>accordée. </a:t>
            </a:r>
          </a:p>
          <a:p>
            <a:pPr marL="72390">
              <a:spcBef>
                <a:spcPts val="35"/>
              </a:spcBef>
              <a:tabLst>
                <a:tab pos="409575" algn="l"/>
              </a:tabLst>
            </a:pPr>
            <a:r>
              <a:rPr lang="en-CA" sz="1300" i="1" spc="20" dirty="0">
                <a:latin typeface="Trebuchet MS" panose="020B0603020202020204" pitchFamily="34" charset="0"/>
                <a:cs typeface="MS PGothic"/>
              </a:rPr>
              <a:t>		▶     </a:t>
            </a:r>
            <a:r>
              <a:rPr lang="en-CA" sz="1300" i="1" spc="-5" dirty="0">
                <a:latin typeface="Trebuchet MS" panose="020B0603020202020204" pitchFamily="34" charset="0"/>
                <a:cs typeface="MS PGothic"/>
              </a:rPr>
              <a:t>Exception 1 : assistance </a:t>
            </a:r>
            <a:r>
              <a:rPr lang="en-CA" sz="1300" i="1" spc="-5" dirty="0" err="1">
                <a:latin typeface="Trebuchet MS" panose="020B0603020202020204" pitchFamily="34" charset="0"/>
                <a:cs typeface="MS PGothic"/>
              </a:rPr>
              <a:t>manuelle</a:t>
            </a:r>
            <a:r>
              <a:rPr lang="en-CA" sz="1300" i="1" spc="-5" dirty="0">
                <a:latin typeface="Trebuchet MS" panose="020B0603020202020204" pitchFamily="34" charset="0"/>
                <a:cs typeface="MS PGothic"/>
              </a:rPr>
              <a:t> </a:t>
            </a:r>
            <a:r>
              <a:rPr lang="en-CA" sz="1300" i="1" spc="-5" dirty="0" smtClean="0">
                <a:latin typeface="Trebuchet MS" panose="020B0603020202020204" pitchFamily="34" charset="0"/>
                <a:cs typeface="MS PGothic"/>
              </a:rPr>
              <a:t>à </a:t>
            </a:r>
            <a:r>
              <a:rPr lang="en-CA" sz="1300" i="1" spc="-5" dirty="0">
                <a:latin typeface="Trebuchet MS" panose="020B0603020202020204" pitchFamily="34" charset="0"/>
                <a:cs typeface="MS PGothic"/>
              </a:rPr>
              <a:t>la </a:t>
            </a:r>
            <a:r>
              <a:rPr lang="en-CA" sz="1300" i="1" spc="-5" dirty="0" err="1">
                <a:latin typeface="Trebuchet MS" panose="020B0603020202020204" pitchFamily="34" charset="0"/>
                <a:cs typeface="MS PGothic"/>
              </a:rPr>
              <a:t>réception</a:t>
            </a:r>
            <a:r>
              <a:rPr lang="en-CA" sz="1300" i="1" spc="-5" dirty="0">
                <a:latin typeface="Trebuchet MS" panose="020B0603020202020204" pitchFamily="34" charset="0"/>
                <a:cs typeface="MS PGothic"/>
              </a:rPr>
              <a:t> – </a:t>
            </a:r>
            <a:r>
              <a:rPr lang="en-CA" sz="1300" i="1" spc="-5" dirty="0" err="1">
                <a:latin typeface="Trebuchet MS" panose="020B0603020202020204" pitchFamily="34" charset="0"/>
                <a:cs typeface="MS PGothic"/>
              </a:rPr>
              <a:t>déduire</a:t>
            </a:r>
            <a:r>
              <a:rPr lang="en-CA" sz="1300" i="1" spc="-5" dirty="0">
                <a:latin typeface="Trebuchet MS" panose="020B0603020202020204" pitchFamily="34" charset="0"/>
                <a:cs typeface="MS PGothic"/>
              </a:rPr>
              <a:t> </a:t>
            </a:r>
            <a:r>
              <a:rPr lang="en-CA" sz="1300" i="1" u="sng" spc="-5" dirty="0">
                <a:latin typeface="Trebuchet MS" panose="020B0603020202020204" pitchFamily="34" charset="0"/>
                <a:cs typeface="MS PGothic"/>
              </a:rPr>
              <a:t>0.5</a:t>
            </a:r>
          </a:p>
          <a:p>
            <a:pPr marL="72390">
              <a:spcBef>
                <a:spcPts val="35"/>
              </a:spcBef>
              <a:tabLst>
                <a:tab pos="409575" algn="l"/>
              </a:tabLst>
            </a:pPr>
            <a:r>
              <a:rPr lang="en-CA" sz="1300" i="1" spc="20" dirty="0">
                <a:latin typeface="Trebuchet MS" panose="020B0603020202020204" pitchFamily="34" charset="0"/>
                <a:cs typeface="MS PGothic"/>
              </a:rPr>
              <a:t>		▶     </a:t>
            </a:r>
            <a:r>
              <a:rPr lang="en-CA" sz="1300" i="1" spc="-5" dirty="0">
                <a:latin typeface="Trebuchet MS" panose="020B0603020202020204" pitchFamily="34" charset="0"/>
                <a:cs typeface="MS PGothic"/>
              </a:rPr>
              <a:t>Exception 2 </a:t>
            </a:r>
            <a:r>
              <a:rPr lang="en-CA" sz="1300" i="1" spc="-5" dirty="0" err="1">
                <a:latin typeface="Trebuchet MS" panose="020B0603020202020204" pitchFamily="34" charset="0"/>
                <a:cs typeface="MS PGothic"/>
              </a:rPr>
              <a:t>Niveau</a:t>
            </a:r>
            <a:r>
              <a:rPr lang="en-CA" sz="1300" i="1" spc="-5" dirty="0">
                <a:latin typeface="Trebuchet MS" panose="020B0603020202020204" pitchFamily="34" charset="0"/>
                <a:cs typeface="MS PGothic"/>
              </a:rPr>
              <a:t> 8 </a:t>
            </a:r>
            <a:r>
              <a:rPr lang="en-CA" sz="1300" i="1" spc="-5" dirty="0" err="1">
                <a:latin typeface="Trebuchet MS" panose="020B0603020202020204" pitchFamily="34" charset="0"/>
                <a:cs typeface="MS PGothic"/>
              </a:rPr>
              <a:t>seulement</a:t>
            </a:r>
            <a:r>
              <a:rPr lang="en-CA" sz="1300" i="1" spc="-5" dirty="0">
                <a:latin typeface="Trebuchet MS" panose="020B0603020202020204" pitchFamily="34" charset="0"/>
                <a:cs typeface="MS PGothic"/>
              </a:rPr>
              <a:t> : </a:t>
            </a:r>
            <a:r>
              <a:rPr lang="fr-CA" sz="1300" i="1" spc="-5" dirty="0">
                <a:latin typeface="Trebuchet MS" panose="020B0603020202020204" pitchFamily="34" charset="0"/>
                <a:cs typeface="MS PGothic"/>
              </a:rPr>
              <a:t>si l’entraîneur assiste la gymnaste (assistance manuelle) 			 </a:t>
            </a:r>
            <a:r>
              <a:rPr lang="fr-CA" sz="1300" i="1" spc="-5" dirty="0" smtClean="0">
                <a:latin typeface="Trebuchet MS" panose="020B0603020202020204" pitchFamily="34" charset="0"/>
                <a:cs typeface="MS PGothic"/>
              </a:rPr>
              <a:t>      pendant </a:t>
            </a:r>
            <a:r>
              <a:rPr lang="fr-CA" sz="1300" i="1" spc="-5" dirty="0">
                <a:latin typeface="Trebuchet MS" panose="020B0603020202020204" pitchFamily="34" charset="0"/>
                <a:cs typeface="MS PGothic"/>
              </a:rPr>
              <a:t>le deuxième envol d’un saut avec SALTO, le saut est évalué</a:t>
            </a:r>
            <a:r>
              <a:rPr lang="en-CA" sz="1300" i="1" spc="-5" dirty="0">
                <a:latin typeface="Trebuchet MS" panose="020B0603020202020204" pitchFamily="34" charset="0"/>
                <a:cs typeface="MS PGothic"/>
              </a:rPr>
              <a:t> – </a:t>
            </a:r>
            <a:r>
              <a:rPr lang="en-CA" sz="1300" i="1" spc="-5" dirty="0" err="1">
                <a:latin typeface="Trebuchet MS" panose="020B0603020202020204" pitchFamily="34" charset="0"/>
                <a:cs typeface="MS PGothic"/>
              </a:rPr>
              <a:t>déduire</a:t>
            </a:r>
            <a:r>
              <a:rPr lang="en-CA" sz="1300" i="1" spc="-5" dirty="0">
                <a:latin typeface="Trebuchet MS" panose="020B0603020202020204" pitchFamily="34" charset="0"/>
                <a:cs typeface="MS PGothic"/>
              </a:rPr>
              <a:t> </a:t>
            </a:r>
            <a:r>
              <a:rPr lang="en-CA" sz="1300" i="1" u="sng" spc="-5" dirty="0">
                <a:latin typeface="Trebuchet MS" panose="020B0603020202020204" pitchFamily="34" charset="0"/>
                <a:cs typeface="MS PGothic"/>
              </a:rPr>
              <a:t>1.0</a:t>
            </a:r>
          </a:p>
          <a:p>
            <a:pPr marL="72390">
              <a:spcBef>
                <a:spcPts val="35"/>
              </a:spcBef>
              <a:tabLst>
                <a:tab pos="409575" algn="l"/>
              </a:tabLst>
            </a:pPr>
            <a:r>
              <a:rPr lang="en-CA" sz="1600" spc="20"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Si les mains ne touchent pas la table de saut, le saut est </a:t>
            </a:r>
            <a:r>
              <a:rPr lang="fr-CA" sz="1500" spc="-5" dirty="0" smtClean="0">
                <a:latin typeface="Trebuchet MS" panose="020B0603020202020204" pitchFamily="34" charset="0"/>
                <a:cs typeface="MS PGothic"/>
              </a:rPr>
              <a:t>nul</a:t>
            </a:r>
            <a:endParaRPr lang="fr-CA" sz="1500" spc="-5" dirty="0">
              <a:latin typeface="Trebuchet MS" panose="020B0603020202020204" pitchFamily="34" charset="0"/>
              <a:cs typeface="MS PGothic"/>
            </a:endParaRPr>
          </a:p>
          <a:p>
            <a:pPr marL="72390">
              <a:spcBef>
                <a:spcPts val="35"/>
              </a:spcBef>
              <a:tabLst>
                <a:tab pos="409575" algn="l"/>
              </a:tabLst>
            </a:pPr>
            <a:r>
              <a:rPr lang="en-CA" sz="1500" spc="20" dirty="0">
                <a:latin typeface="Trebuchet MS" panose="020B0603020202020204" pitchFamily="34" charset="0"/>
                <a:cs typeface="MS PGothic"/>
              </a:rPr>
              <a:t>	▶     </a:t>
            </a:r>
            <a:r>
              <a:rPr lang="fr-CA" sz="1500" spc="-5" dirty="0">
                <a:latin typeface="Trebuchet MS" panose="020B0603020202020204" pitchFamily="34" charset="0"/>
                <a:cs typeface="MS PGothic"/>
              </a:rPr>
              <a:t>Tout saut dont la réception n’est pas sur les pieds d’abord obtient la note « 0 ». </a:t>
            </a:r>
          </a:p>
          <a:p>
            <a:pPr marL="72390">
              <a:spcBef>
                <a:spcPts val="35"/>
              </a:spcBef>
              <a:tabLst>
                <a:tab pos="409575" algn="l"/>
              </a:tabLst>
            </a:pPr>
            <a:r>
              <a:rPr lang="en-CA" sz="1500" spc="20" dirty="0">
                <a:latin typeface="Trebuchet MS" panose="020B0603020202020204" pitchFamily="34" charset="0"/>
                <a:cs typeface="MS PGothic"/>
              </a:rPr>
              <a:t>	▶     </a:t>
            </a:r>
            <a:r>
              <a:rPr lang="en-CA" sz="1500" spc="-5" dirty="0" smtClean="0">
                <a:latin typeface="Trebuchet MS" panose="020B0603020202020204" pitchFamily="34" charset="0"/>
                <a:cs typeface="MS PGothic"/>
              </a:rPr>
              <a:t>2e </a:t>
            </a:r>
            <a:r>
              <a:rPr lang="en-CA" sz="1500" spc="-5" dirty="0" err="1" smtClean="0">
                <a:latin typeface="Trebuchet MS" panose="020B0603020202020204" pitchFamily="34" charset="0"/>
                <a:cs typeface="MS PGothic"/>
              </a:rPr>
              <a:t>ou</a:t>
            </a:r>
            <a:r>
              <a:rPr lang="en-CA" sz="1500" spc="-5" dirty="0" smtClean="0">
                <a:latin typeface="Trebuchet MS" panose="020B0603020202020204" pitchFamily="34" charset="0"/>
                <a:cs typeface="MS PGothic"/>
              </a:rPr>
              <a:t> 3e course </a:t>
            </a:r>
            <a:r>
              <a:rPr lang="en-CA" sz="1500" spc="-5" dirty="0">
                <a:latin typeface="Trebuchet MS" panose="020B0603020202020204" pitchFamily="34" charset="0"/>
                <a:cs typeface="MS PGothic"/>
              </a:rPr>
              <a:t>à</a:t>
            </a:r>
            <a:r>
              <a:rPr lang="en-CA" sz="1500" spc="-5" dirty="0" smtClean="0">
                <a:latin typeface="Trebuchet MS" panose="020B0603020202020204" pitchFamily="34" charset="0"/>
                <a:cs typeface="MS PGothic"/>
              </a:rPr>
              <a:t> </a:t>
            </a:r>
            <a:r>
              <a:rPr lang="en-CA" sz="1500" spc="-5" dirty="0">
                <a:latin typeface="Trebuchet MS" panose="020B0603020202020204" pitchFamily="34" charset="0"/>
                <a:cs typeface="MS PGothic"/>
              </a:rPr>
              <a:t>vide :</a:t>
            </a:r>
          </a:p>
          <a:p>
            <a:pPr marL="72390">
              <a:spcBef>
                <a:spcPts val="35"/>
              </a:spcBef>
              <a:tabLst>
                <a:tab pos="409575" algn="l"/>
              </a:tabLst>
            </a:pPr>
            <a:r>
              <a:rPr lang="en-CA" sz="1500" spc="20" dirty="0">
                <a:latin typeface="Trebuchet MS" panose="020B0603020202020204" pitchFamily="34" charset="0"/>
                <a:cs typeface="MS PGothic"/>
              </a:rPr>
              <a:t>	▶     </a:t>
            </a:r>
            <a:r>
              <a:rPr lang="en-CA" sz="1500" spc="-5" dirty="0" err="1">
                <a:latin typeface="Trebuchet MS" panose="020B0603020202020204" pitchFamily="34" charset="0"/>
                <a:cs typeface="MS PGothic"/>
              </a:rPr>
              <a:t>Saut</a:t>
            </a:r>
            <a:r>
              <a:rPr lang="en-CA" sz="1500" spc="-5" dirty="0">
                <a:latin typeface="Trebuchet MS" panose="020B0603020202020204" pitchFamily="34" charset="0"/>
                <a:cs typeface="MS PGothic"/>
              </a:rPr>
              <a:t> inconnu </a:t>
            </a:r>
            <a:r>
              <a:rPr lang="en-CA" sz="1500" spc="-5" dirty="0" err="1">
                <a:latin typeface="Trebuchet MS" panose="020B0603020202020204" pitchFamily="34" charset="0"/>
                <a:cs typeface="MS PGothic"/>
              </a:rPr>
              <a:t>ou</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incomplet</a:t>
            </a:r>
            <a:endParaRPr lang="en-CA" sz="1500" spc="-5" dirty="0">
              <a:latin typeface="Trebuchet MS" panose="020B0603020202020204" pitchFamily="34" charset="0"/>
              <a:cs typeface="MS PGothic"/>
            </a:endParaRPr>
          </a:p>
          <a:p>
            <a:pPr marL="72390">
              <a:spcBef>
                <a:spcPts val="35"/>
              </a:spcBef>
              <a:tabLst>
                <a:tab pos="409575" algn="l"/>
              </a:tabLst>
            </a:pPr>
            <a:r>
              <a:rPr lang="en-CA" sz="1500" spc="-5" dirty="0">
                <a:latin typeface="Trebuchet MS" panose="020B0603020202020204" pitchFamily="34" charset="0"/>
                <a:cs typeface="MS PGothic"/>
              </a:rPr>
              <a:t>		</a:t>
            </a:r>
            <a:r>
              <a:rPr lang="en-CA" sz="1300" spc="20" dirty="0">
                <a:latin typeface="Trebuchet MS" panose="020B0603020202020204" pitchFamily="34" charset="0"/>
                <a:cs typeface="MS PGothic"/>
              </a:rPr>
              <a:t>▶     </a:t>
            </a:r>
            <a:r>
              <a:rPr lang="en-CA" sz="1300" spc="-5" dirty="0">
                <a:latin typeface="Trebuchet MS" panose="020B0603020202020204" pitchFamily="34" charset="0"/>
                <a:cs typeface="MS PGothic"/>
              </a:rPr>
              <a:t>un </a:t>
            </a:r>
            <a:r>
              <a:rPr lang="en-CA" sz="1300" spc="-5" dirty="0" err="1">
                <a:latin typeface="Trebuchet MS" panose="020B0603020202020204" pitchFamily="34" charset="0"/>
                <a:cs typeface="MS PGothic"/>
              </a:rPr>
              <a:t>saut</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incomplet</a:t>
            </a:r>
            <a:r>
              <a:rPr lang="en-CA" sz="1300" spc="-5" dirty="0">
                <a:latin typeface="Trebuchet MS" panose="020B0603020202020204" pitchFamily="34" charset="0"/>
                <a:cs typeface="MS PGothic"/>
              </a:rPr>
              <a:t> se </a:t>
            </a:r>
            <a:r>
              <a:rPr lang="en-CA" sz="1300" spc="-5" dirty="0" err="1">
                <a:latin typeface="Trebuchet MS" panose="020B0603020202020204" pitchFamily="34" charset="0"/>
                <a:cs typeface="MS PGothic"/>
              </a:rPr>
              <a:t>produit</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lorsque</a:t>
            </a:r>
            <a:r>
              <a:rPr lang="en-CA" sz="1300" spc="-5" dirty="0">
                <a:latin typeface="Trebuchet MS" panose="020B0603020202020204" pitchFamily="34" charset="0"/>
                <a:cs typeface="MS PGothic"/>
              </a:rPr>
              <a:t> la </a:t>
            </a:r>
            <a:r>
              <a:rPr lang="en-CA" sz="1300" spc="-5" dirty="0" err="1">
                <a:latin typeface="Trebuchet MS" panose="020B0603020202020204" pitchFamily="34" charset="0"/>
                <a:cs typeface="MS PGothic"/>
              </a:rPr>
              <a:t>gymnaste</a:t>
            </a:r>
            <a:r>
              <a:rPr lang="en-CA" sz="1300" spc="-5" dirty="0">
                <a:latin typeface="Trebuchet MS" panose="020B0603020202020204" pitchFamily="34" charset="0"/>
                <a:cs typeface="MS PGothic"/>
              </a:rPr>
              <a:t> ne </a:t>
            </a:r>
            <a:r>
              <a:rPr lang="en-CA" sz="1300" spc="-5" dirty="0" err="1">
                <a:latin typeface="Trebuchet MS" panose="020B0603020202020204" pitchFamily="34" charset="0"/>
                <a:cs typeface="MS PGothic"/>
              </a:rPr>
              <a:t>passe</a:t>
            </a:r>
            <a:r>
              <a:rPr lang="en-CA" sz="1300" spc="-5" dirty="0">
                <a:latin typeface="Trebuchet MS" panose="020B0603020202020204" pitchFamily="34" charset="0"/>
                <a:cs typeface="MS PGothic"/>
              </a:rPr>
              <a:t> pas de </a:t>
            </a:r>
            <a:r>
              <a:rPr lang="en-CA" sz="1300" spc="-5" dirty="0" err="1">
                <a:latin typeface="Trebuchet MS" panose="020B0603020202020204" pitchFamily="34" charset="0"/>
                <a:cs typeface="MS PGothic"/>
              </a:rPr>
              <a:t>l’autre</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côté</a:t>
            </a:r>
            <a:r>
              <a:rPr lang="en-CA" sz="1300" spc="-5" dirty="0">
                <a:latin typeface="Trebuchet MS" panose="020B0603020202020204" pitchFamily="34" charset="0"/>
                <a:cs typeface="MS PGothic"/>
              </a:rPr>
              <a:t> de la table de 			</a:t>
            </a:r>
            <a:r>
              <a:rPr lang="en-CA" sz="1300" spc="-5" dirty="0" smtClean="0">
                <a:latin typeface="Trebuchet MS" panose="020B0603020202020204" pitchFamily="34" charset="0"/>
                <a:cs typeface="MS PGothic"/>
              </a:rPr>
              <a:t>	</a:t>
            </a:r>
            <a:r>
              <a:rPr lang="en-CA" sz="1300" spc="-5" dirty="0" err="1">
                <a:latin typeface="Trebuchet MS" panose="020B0603020202020204" pitchFamily="34" charset="0"/>
                <a:cs typeface="MS PGothic"/>
              </a:rPr>
              <a:t>s</a:t>
            </a:r>
            <a:r>
              <a:rPr lang="en-CA" sz="1300" spc="-5" dirty="0" err="1" smtClean="0">
                <a:latin typeface="Trebuchet MS" panose="020B0603020202020204" pitchFamily="34" charset="0"/>
                <a:cs typeface="MS PGothic"/>
              </a:rPr>
              <a:t>aut</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ou</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n’a</a:t>
            </a:r>
            <a:r>
              <a:rPr lang="en-CA" sz="1300" spc="-5" dirty="0">
                <a:latin typeface="Trebuchet MS" panose="020B0603020202020204" pitchFamily="34" charset="0"/>
                <a:cs typeface="MS PGothic"/>
              </a:rPr>
              <a:t> </a:t>
            </a:r>
            <a:r>
              <a:rPr lang="en-CA" sz="1300" spc="-5" dirty="0" err="1">
                <a:latin typeface="Trebuchet MS" panose="020B0603020202020204" pitchFamily="34" charset="0"/>
                <a:cs typeface="MS PGothic"/>
              </a:rPr>
              <a:t>aucun</a:t>
            </a:r>
            <a:r>
              <a:rPr lang="en-CA" sz="1300" spc="-5" dirty="0">
                <a:latin typeface="Trebuchet MS" panose="020B0603020202020204" pitchFamily="34" charset="0"/>
                <a:cs typeface="MS PGothic"/>
              </a:rPr>
              <a:t> </a:t>
            </a:r>
            <a:r>
              <a:rPr lang="en-CA" sz="1300" spc="-5" dirty="0" err="1" smtClean="0">
                <a:latin typeface="Trebuchet MS" panose="020B0603020202020204" pitchFamily="34" charset="0"/>
                <a:cs typeface="MS PGothic"/>
              </a:rPr>
              <a:t>appui</a:t>
            </a:r>
            <a:r>
              <a:rPr lang="en-CA" sz="1300" spc="-5" dirty="0" smtClean="0">
                <a:latin typeface="Trebuchet MS" panose="020B0603020202020204" pitchFamily="34" charset="0"/>
                <a:cs typeface="MS PGothic"/>
              </a:rPr>
              <a:t> </a:t>
            </a:r>
            <a:r>
              <a:rPr lang="en-CA" sz="1300" spc="-5" dirty="0">
                <a:latin typeface="Trebuchet MS" panose="020B0603020202020204" pitchFamily="34" charset="0"/>
                <a:cs typeface="MS PGothic"/>
              </a:rPr>
              <a:t>des mains.</a:t>
            </a:r>
          </a:p>
          <a:p>
            <a:pPr marL="72390">
              <a:spcBef>
                <a:spcPts val="35"/>
              </a:spcBef>
              <a:tabLst>
                <a:tab pos="409575" algn="l"/>
              </a:tabLst>
            </a:pPr>
            <a:r>
              <a:rPr lang="en-CA" sz="1300" spc="20" dirty="0">
                <a:latin typeface="Trebuchet MS" panose="020B0603020202020204" pitchFamily="34" charset="0"/>
                <a:cs typeface="MS PGothic"/>
              </a:rPr>
              <a:t>		▶     </a:t>
            </a:r>
            <a:r>
              <a:rPr lang="en-CA" sz="1300" spc="-5" dirty="0">
                <a:latin typeface="Trebuchet MS" panose="020B0603020202020204" pitchFamily="34" charset="0"/>
                <a:cs typeface="MS PGothic"/>
              </a:rPr>
              <a:t>Un </a:t>
            </a:r>
            <a:r>
              <a:rPr lang="en-CA" sz="1300" spc="-5" dirty="0" err="1">
                <a:latin typeface="Trebuchet MS" panose="020B0603020202020204" pitchFamily="34" charset="0"/>
                <a:cs typeface="MS PGothic"/>
              </a:rPr>
              <a:t>saut</a:t>
            </a:r>
            <a:r>
              <a:rPr lang="en-CA" sz="1300" spc="-5" dirty="0">
                <a:latin typeface="Trebuchet MS" panose="020B0603020202020204" pitchFamily="34" charset="0"/>
                <a:cs typeface="MS PGothic"/>
              </a:rPr>
              <a:t> qui </a:t>
            </a:r>
            <a:r>
              <a:rPr lang="en-CA" sz="1300" spc="-5" dirty="0" err="1">
                <a:latin typeface="Trebuchet MS" panose="020B0603020202020204" pitchFamily="34" charset="0"/>
                <a:cs typeface="MS PGothic"/>
              </a:rPr>
              <a:t>n’a</a:t>
            </a:r>
            <a:r>
              <a:rPr lang="en-CA" sz="1300" spc="-5" dirty="0">
                <a:latin typeface="Trebuchet MS" panose="020B0603020202020204" pitchFamily="34" charset="0"/>
                <a:cs typeface="MS PGothic"/>
              </a:rPr>
              <a:t> pas de </a:t>
            </a:r>
            <a:r>
              <a:rPr lang="en-CA" sz="1300" spc="-5" dirty="0" err="1" smtClean="0">
                <a:latin typeface="Trebuchet MS" panose="020B0603020202020204" pitchFamily="34" charset="0"/>
                <a:cs typeface="MS PGothic"/>
              </a:rPr>
              <a:t>valeur</a:t>
            </a:r>
            <a:r>
              <a:rPr lang="en-CA" sz="1300" spc="-5" dirty="0" smtClean="0">
                <a:latin typeface="Trebuchet MS" panose="020B0603020202020204" pitchFamily="34" charset="0"/>
                <a:cs typeface="MS PGothic"/>
              </a:rPr>
              <a:t> </a:t>
            </a:r>
            <a:r>
              <a:rPr lang="en-CA" sz="1300" spc="-5" dirty="0">
                <a:latin typeface="Trebuchet MS" panose="020B0603020202020204" pitchFamily="34" charset="0"/>
                <a:cs typeface="MS PGothic"/>
              </a:rPr>
              <a:t>et qui ne se </a:t>
            </a:r>
            <a:r>
              <a:rPr lang="en-CA" sz="1300" spc="-5" dirty="0" err="1">
                <a:latin typeface="Trebuchet MS" panose="020B0603020202020204" pitchFamily="34" charset="0"/>
                <a:cs typeface="MS PGothic"/>
              </a:rPr>
              <a:t>trouve</a:t>
            </a:r>
            <a:r>
              <a:rPr lang="en-CA" sz="1300" spc="-5" dirty="0">
                <a:latin typeface="Trebuchet MS" panose="020B0603020202020204" pitchFamily="34" charset="0"/>
                <a:cs typeface="MS PGothic"/>
              </a:rPr>
              <a:t> pas dans la </a:t>
            </a:r>
            <a:r>
              <a:rPr lang="en-CA" sz="1300" spc="-5" dirty="0" err="1" smtClean="0">
                <a:latin typeface="Trebuchet MS" panose="020B0603020202020204" pitchFamily="34" charset="0"/>
                <a:cs typeface="MS PGothic"/>
              </a:rPr>
              <a:t>liste</a:t>
            </a:r>
            <a:r>
              <a:rPr lang="en-CA" sz="1300" spc="-5" dirty="0" smtClean="0">
                <a:latin typeface="Trebuchet MS" panose="020B0603020202020204" pitchFamily="34" charset="0"/>
                <a:cs typeface="MS PGothic"/>
              </a:rPr>
              <a:t> des </a:t>
            </a:r>
            <a:r>
              <a:rPr lang="en-CA" sz="1300" spc="-5" dirty="0" err="1">
                <a:latin typeface="Trebuchet MS" panose="020B0603020202020204" pitchFamily="34" charset="0"/>
                <a:cs typeface="MS PGothic"/>
              </a:rPr>
              <a:t>sauts</a:t>
            </a:r>
            <a:endParaRPr lang="en-CA" sz="1300" spc="-5" dirty="0">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Si UN des deux sauts exécutés par la gymnaste n’est pas autorisé à son niveau (niveaux 6, 	7, 8 ou 9), la gymnaste obtient la note finale de « 0 » à l’agrès parce qu’elle a exécuté un 	</a:t>
            </a:r>
            <a:r>
              <a:rPr lang="fr-CA" sz="1500" spc="-5" dirty="0" smtClean="0">
                <a:latin typeface="Trebuchet MS" panose="020B0603020202020204" pitchFamily="34" charset="0"/>
                <a:cs typeface="MS PGothic"/>
              </a:rPr>
              <a:t>élément </a:t>
            </a:r>
            <a:r>
              <a:rPr lang="fr-CA" sz="1500" spc="-5" dirty="0">
                <a:latin typeface="Trebuchet MS" panose="020B0603020202020204" pitchFamily="34" charset="0"/>
                <a:cs typeface="MS PGothic"/>
              </a:rPr>
              <a:t>non autorisé.</a:t>
            </a:r>
            <a:endParaRPr lang="en-CA" sz="1300" spc="-5" dirty="0">
              <a:latin typeface="Trebuchet MS" panose="020B0603020202020204" pitchFamily="34" charset="0"/>
              <a:cs typeface="MS PGothic"/>
            </a:endParaRPr>
          </a:p>
        </p:txBody>
      </p:sp>
    </p:spTree>
    <p:extLst>
      <p:ext uri="{BB962C8B-B14F-4D97-AF65-F5344CB8AC3E}">
        <p14:creationId xmlns:p14="http://schemas.microsoft.com/office/powerpoint/2010/main" val="4030034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742950"/>
            <a:ext cx="8549725" cy="3831818"/>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Information Générale</a:t>
            </a:r>
          </a:p>
          <a:p>
            <a:pPr marL="72390">
              <a:spcBef>
                <a:spcPts val="35"/>
              </a:spcBef>
              <a:tabLst>
                <a:tab pos="409575" algn="l"/>
              </a:tabLst>
            </a:pPr>
            <a:endParaRPr lang="en-CA" sz="20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2000" spc="-5" dirty="0">
                <a:solidFill>
                  <a:srgbClr val="000000"/>
                </a:solidFill>
                <a:latin typeface="Trebuchet MS" panose="020B0603020202020204" pitchFamily="34" charset="0"/>
                <a:cs typeface="MS PGothic"/>
              </a:rPr>
              <a:t>Au </a:t>
            </a:r>
            <a:r>
              <a:rPr lang="en-CA" sz="2000" spc="-5" dirty="0" err="1">
                <a:solidFill>
                  <a:srgbClr val="000000"/>
                </a:solidFill>
                <a:latin typeface="Trebuchet MS" panose="020B0603020202020204" pitchFamily="34" charset="0"/>
                <a:cs typeface="MS PGothic"/>
              </a:rPr>
              <a:t>niveau</a:t>
            </a:r>
            <a:r>
              <a:rPr lang="en-CA" sz="2000" spc="-5" dirty="0">
                <a:solidFill>
                  <a:srgbClr val="000000"/>
                </a:solidFill>
                <a:latin typeface="Trebuchet MS" panose="020B0603020202020204" pitchFamily="34" charset="0"/>
                <a:cs typeface="MS PGothic"/>
              </a:rPr>
              <a:t> 6 et 7, </a:t>
            </a:r>
            <a:r>
              <a:rPr lang="en-CA" sz="2000" spc="-5" dirty="0" err="1">
                <a:solidFill>
                  <a:srgbClr val="000000"/>
                </a:solidFill>
                <a:latin typeface="Trebuchet MS" panose="020B0603020202020204" pitchFamily="34" charset="0"/>
                <a:cs typeface="MS PGothic"/>
              </a:rPr>
              <a:t>seulement</a:t>
            </a:r>
            <a:r>
              <a:rPr lang="en-CA" sz="2000" spc="-5" dirty="0">
                <a:solidFill>
                  <a:srgbClr val="000000"/>
                </a:solidFill>
                <a:latin typeface="Trebuchet MS" panose="020B0603020202020204" pitchFamily="34" charset="0"/>
                <a:cs typeface="MS PGothic"/>
              </a:rPr>
              <a:t> les 3 </a:t>
            </a:r>
            <a:r>
              <a:rPr lang="en-CA" sz="2000" spc="-5" dirty="0" err="1">
                <a:solidFill>
                  <a:srgbClr val="000000"/>
                </a:solidFill>
                <a:latin typeface="Trebuchet MS" panose="020B0603020202020204" pitchFamily="34" charset="0"/>
                <a:cs typeface="MS PGothic"/>
              </a:rPr>
              <a:t>sauts</a:t>
            </a:r>
            <a:r>
              <a:rPr lang="en-CA" sz="2000" spc="-5" dirty="0">
                <a:solidFill>
                  <a:srgbClr val="000000"/>
                </a:solidFill>
                <a:latin typeface="Trebuchet MS" panose="020B0603020202020204" pitchFamily="34" charset="0"/>
                <a:cs typeface="MS PGothic"/>
              </a:rPr>
              <a:t> </a:t>
            </a:r>
            <a:r>
              <a:rPr lang="en-CA" sz="2000" spc="-5" dirty="0" err="1" smtClean="0">
                <a:solidFill>
                  <a:srgbClr val="000000"/>
                </a:solidFill>
                <a:latin typeface="Trebuchet MS" panose="020B0603020202020204" pitchFamily="34" charset="0"/>
                <a:cs typeface="MS PGothic"/>
              </a:rPr>
              <a:t>suivants</a:t>
            </a:r>
            <a:r>
              <a:rPr lang="en-CA" sz="2000" spc="-5" dirty="0" smtClean="0">
                <a:solidFill>
                  <a:srgbClr val="000000"/>
                </a:solidFill>
                <a:latin typeface="Trebuchet MS" panose="020B0603020202020204" pitchFamily="34" charset="0"/>
                <a:cs typeface="MS PGothic"/>
              </a:rPr>
              <a:t> </a:t>
            </a:r>
            <a:r>
              <a:rPr lang="en-CA" sz="2000" spc="-5" dirty="0" err="1" smtClean="0">
                <a:solidFill>
                  <a:srgbClr val="000000"/>
                </a:solidFill>
                <a:latin typeface="Trebuchet MS" panose="020B0603020202020204" pitchFamily="34" charset="0"/>
                <a:cs typeface="MS PGothic"/>
              </a:rPr>
              <a:t>sont</a:t>
            </a:r>
            <a:r>
              <a:rPr lang="en-CA" sz="2000" spc="-5" dirty="0" smtClean="0">
                <a:solidFill>
                  <a:srgbClr val="000000"/>
                </a:solidFill>
                <a:latin typeface="Trebuchet MS" panose="020B0603020202020204" pitchFamily="34" charset="0"/>
                <a:cs typeface="MS PGothic"/>
              </a:rPr>
              <a:t> </a:t>
            </a:r>
            <a:r>
              <a:rPr lang="en-CA" sz="2000" spc="-5" dirty="0" err="1">
                <a:solidFill>
                  <a:srgbClr val="000000"/>
                </a:solidFill>
                <a:latin typeface="Trebuchet MS" panose="020B0603020202020204" pitchFamily="34" charset="0"/>
                <a:cs typeface="MS PGothic"/>
              </a:rPr>
              <a:t>permis</a:t>
            </a:r>
            <a:r>
              <a:rPr lang="en-CA" sz="2000" spc="-5" dirty="0">
                <a:solidFill>
                  <a:srgbClr val="000000"/>
                </a:solidFill>
                <a:latin typeface="Trebuchet MS" panose="020B0603020202020204" pitchFamily="34" charset="0"/>
                <a:cs typeface="MS PGothic"/>
              </a:rPr>
              <a:t> :</a:t>
            </a:r>
          </a:p>
          <a:p>
            <a:pPr marL="72390">
              <a:spcBef>
                <a:spcPts val="35"/>
              </a:spcBef>
              <a:tabLst>
                <a:tab pos="409575" algn="l"/>
              </a:tabLst>
            </a:pPr>
            <a:r>
              <a:rPr lang="en-CA" sz="2000" spc="-5" dirty="0">
                <a:solidFill>
                  <a:srgbClr val="000000"/>
                </a:solidFill>
                <a:latin typeface="Trebuchet MS" panose="020B0603020202020204" pitchFamily="34" charset="0"/>
                <a:cs typeface="MS PGothic"/>
              </a:rPr>
              <a:t>	</a:t>
            </a:r>
            <a:r>
              <a:rPr lang="en-CA" spc="20" dirty="0">
                <a:solidFill>
                  <a:srgbClr val="000000"/>
                </a:solidFill>
                <a:latin typeface="Trebuchet MS" panose="020B0603020202020204" pitchFamily="34" charset="0"/>
                <a:cs typeface="MS PGothic"/>
              </a:rPr>
              <a:t>▶     </a:t>
            </a:r>
            <a:r>
              <a:rPr lang="en-CA" spc="-5" dirty="0">
                <a:solidFill>
                  <a:srgbClr val="000000"/>
                </a:solidFill>
                <a:latin typeface="Trebuchet MS" panose="020B0603020202020204" pitchFamily="34" charset="0"/>
                <a:cs typeface="MS PGothic"/>
              </a:rPr>
              <a:t>1.111 — </a:t>
            </a:r>
            <a:r>
              <a:rPr lang="en-CA" spc="-5" dirty="0" err="1">
                <a:solidFill>
                  <a:srgbClr val="000000"/>
                </a:solidFill>
                <a:latin typeface="Trebuchet MS" panose="020B0603020202020204" pitchFamily="34" charset="0"/>
                <a:cs typeface="MS PGothic"/>
              </a:rPr>
              <a:t>Saut</a:t>
            </a:r>
            <a:r>
              <a:rPr lang="en-CA" spc="-5" dirty="0">
                <a:solidFill>
                  <a:srgbClr val="000000"/>
                </a:solidFill>
                <a:latin typeface="Trebuchet MS" panose="020B0603020202020204" pitchFamily="34" charset="0"/>
                <a:cs typeface="MS PGothic"/>
              </a:rPr>
              <a:t> de </a:t>
            </a:r>
            <a:r>
              <a:rPr lang="en-CA" spc="-5" dirty="0" smtClean="0">
                <a:solidFill>
                  <a:srgbClr val="000000"/>
                </a:solidFill>
                <a:latin typeface="Trebuchet MS" panose="020B0603020202020204" pitchFamily="34" charset="0"/>
                <a:cs typeface="MS PGothic"/>
              </a:rPr>
              <a:t>mains </a:t>
            </a:r>
            <a:r>
              <a:rPr lang="en-CA" spc="-5" dirty="0" err="1">
                <a:solidFill>
                  <a:srgbClr val="000000"/>
                </a:solidFill>
                <a:latin typeface="Trebuchet MS" panose="020B0603020202020204" pitchFamily="34" charset="0"/>
                <a:cs typeface="MS PGothic"/>
              </a:rPr>
              <a:t>arrivé</a:t>
            </a:r>
            <a:r>
              <a:rPr lang="en-CA" spc="-5" dirty="0">
                <a:solidFill>
                  <a:srgbClr val="000000"/>
                </a:solidFill>
                <a:latin typeface="Trebuchet MS" panose="020B0603020202020204" pitchFamily="34" charset="0"/>
                <a:cs typeface="MS PGothic"/>
              </a:rPr>
              <a:t> sur </a:t>
            </a:r>
            <a:r>
              <a:rPr lang="en-CA" spc="-5" dirty="0" err="1">
                <a:solidFill>
                  <a:srgbClr val="000000"/>
                </a:solidFill>
                <a:latin typeface="Trebuchet MS" panose="020B0603020202020204" pitchFamily="34" charset="0"/>
                <a:cs typeface="MS PGothic"/>
              </a:rPr>
              <a:t>une</a:t>
            </a:r>
            <a:r>
              <a:rPr lang="en-CA" spc="-5" dirty="0">
                <a:solidFill>
                  <a:srgbClr val="000000"/>
                </a:solidFill>
                <a:latin typeface="Trebuchet MS" panose="020B0603020202020204" pitchFamily="34" charset="0"/>
                <a:cs typeface="MS PGothic"/>
              </a:rPr>
              <a:t> pile de </a:t>
            </a:r>
            <a:r>
              <a:rPr lang="en-CA" spc="-5" dirty="0" err="1">
                <a:solidFill>
                  <a:srgbClr val="000000"/>
                </a:solidFill>
                <a:latin typeface="Trebuchet MS" panose="020B0603020202020204" pitchFamily="34" charset="0"/>
                <a:cs typeface="MS PGothic"/>
              </a:rPr>
              <a:t>matelas</a:t>
            </a:r>
            <a:r>
              <a:rPr lang="en-CA" spc="-5" dirty="0">
                <a:solidFill>
                  <a:srgbClr val="000000"/>
                </a:solidFill>
                <a:latin typeface="Trebuchet MS" panose="020B0603020202020204" pitchFamily="34" charset="0"/>
                <a:cs typeface="MS PGothic"/>
              </a:rPr>
              <a:t> </a:t>
            </a:r>
            <a:r>
              <a:rPr lang="en-CA" spc="-5" dirty="0" err="1">
                <a:solidFill>
                  <a:srgbClr val="000000"/>
                </a:solidFill>
                <a:latin typeface="Trebuchet MS" panose="020B0603020202020204" pitchFamily="34" charset="0"/>
                <a:cs typeface="MS PGothic"/>
              </a:rPr>
              <a:t>dans</a:t>
            </a:r>
            <a:r>
              <a:rPr lang="en-CA" spc="-5" dirty="0">
                <a:solidFill>
                  <a:srgbClr val="000000"/>
                </a:solidFill>
                <a:latin typeface="Trebuchet MS" panose="020B0603020202020204" pitchFamily="34" charset="0"/>
                <a:cs typeface="MS PGothic"/>
              </a:rPr>
              <a:t> </a:t>
            </a:r>
            <a:r>
              <a:rPr lang="en-CA" spc="-5" dirty="0" smtClean="0">
                <a:solidFill>
                  <a:srgbClr val="000000"/>
                </a:solidFill>
                <a:latin typeface="Trebuchet MS" panose="020B0603020202020204" pitchFamily="34" charset="0"/>
                <a:cs typeface="MS PGothic"/>
              </a:rPr>
              <a:t>avec  </a:t>
            </a:r>
            <a:r>
              <a:rPr lang="en-CA" spc="-5" dirty="0">
                <a:solidFill>
                  <a:srgbClr val="000000"/>
                </a:solidFill>
                <a:latin typeface="Trebuchet MS" panose="020B0603020202020204" pitchFamily="34" charset="0"/>
                <a:cs typeface="MS PGothic"/>
              </a:rPr>
              <a:t>			</a:t>
            </a:r>
            <a:r>
              <a:rPr lang="en-CA" spc="-5" dirty="0" smtClean="0">
                <a:solidFill>
                  <a:srgbClr val="000000"/>
                </a:solidFill>
                <a:latin typeface="Trebuchet MS" panose="020B0603020202020204" pitchFamily="34" charset="0"/>
                <a:cs typeface="MS PGothic"/>
              </a:rPr>
              <a:t>position du dos </a:t>
            </a:r>
            <a:r>
              <a:rPr lang="en-CA" spc="-5" dirty="0" err="1" smtClean="0">
                <a:solidFill>
                  <a:srgbClr val="000000"/>
                </a:solidFill>
                <a:latin typeface="Trebuchet MS" panose="020B0603020202020204" pitchFamily="34" charset="0"/>
                <a:cs typeface="MS PGothic"/>
              </a:rPr>
              <a:t>cambrée</a:t>
            </a:r>
            <a:r>
              <a:rPr lang="en-CA" spc="-5" dirty="0" smtClean="0">
                <a:solidFill>
                  <a:srgbClr val="000000"/>
                </a:solidFill>
                <a:latin typeface="Trebuchet MS" panose="020B0603020202020204" pitchFamily="34" charset="0"/>
                <a:cs typeface="MS PGothic"/>
              </a:rPr>
              <a:t> </a:t>
            </a:r>
            <a:r>
              <a:rPr lang="en-CA" spc="-5" dirty="0" err="1" smtClean="0">
                <a:solidFill>
                  <a:srgbClr val="000000"/>
                </a:solidFill>
                <a:latin typeface="Trebuchet MS" panose="020B0603020202020204" pitchFamily="34" charset="0"/>
                <a:cs typeface="MS PGothic"/>
              </a:rPr>
              <a:t>serrée</a:t>
            </a:r>
            <a:r>
              <a:rPr lang="en-CA" spc="-5" dirty="0" smtClean="0">
                <a:solidFill>
                  <a:srgbClr val="000000"/>
                </a:solidFill>
                <a:latin typeface="Trebuchet MS" panose="020B0603020202020204" pitchFamily="34" charset="0"/>
                <a:cs typeface="MS PGothic"/>
              </a:rPr>
              <a:t>, </a:t>
            </a:r>
            <a:r>
              <a:rPr lang="en-CA" spc="-5" dirty="0">
                <a:solidFill>
                  <a:srgbClr val="000000"/>
                </a:solidFill>
                <a:latin typeface="Trebuchet MS" panose="020B0603020202020204" pitchFamily="34" charset="0"/>
                <a:cs typeface="MS PGothic"/>
              </a:rPr>
              <a:t>bras </a:t>
            </a:r>
            <a:r>
              <a:rPr lang="en-CA" spc="-5" dirty="0" err="1" smtClean="0">
                <a:solidFill>
                  <a:srgbClr val="000000"/>
                </a:solidFill>
                <a:latin typeface="Trebuchet MS" panose="020B0603020202020204" pitchFamily="34" charset="0"/>
                <a:cs typeface="MS PGothic"/>
              </a:rPr>
              <a:t>vers</a:t>
            </a:r>
            <a:r>
              <a:rPr lang="en-CA" spc="-5" dirty="0" smtClean="0">
                <a:solidFill>
                  <a:srgbClr val="000000"/>
                </a:solidFill>
                <a:latin typeface="Trebuchet MS" panose="020B0603020202020204" pitchFamily="34" charset="0"/>
                <a:cs typeface="MS PGothic"/>
              </a:rPr>
              <a:t> le haut</a:t>
            </a:r>
            <a:endParaRPr lang="en-CA" spc="-5" dirty="0">
              <a:solidFill>
                <a:srgbClr val="000000"/>
              </a:solidFill>
              <a:latin typeface="Trebuchet MS" panose="020B0603020202020204" pitchFamily="34" charset="0"/>
              <a:cs typeface="MS PGothic"/>
            </a:endParaRPr>
          </a:p>
          <a:p>
            <a:pPr marL="72390">
              <a:spcBef>
                <a:spcPts val="35"/>
              </a:spcBef>
              <a:tabLst>
                <a:tab pos="409575" algn="l"/>
              </a:tabLst>
            </a:pPr>
            <a:r>
              <a:rPr lang="en-CA" spc="20" dirty="0">
                <a:solidFill>
                  <a:srgbClr val="000000"/>
                </a:solidFill>
                <a:latin typeface="Trebuchet MS" panose="020B0603020202020204" pitchFamily="34" charset="0"/>
                <a:cs typeface="MS PGothic"/>
              </a:rPr>
              <a:t>	▶     </a:t>
            </a:r>
            <a:r>
              <a:rPr lang="en-CA" spc="-5" dirty="0">
                <a:solidFill>
                  <a:srgbClr val="000000"/>
                </a:solidFill>
                <a:latin typeface="Trebuchet MS" panose="020B0603020202020204" pitchFamily="34" charset="0"/>
                <a:cs typeface="MS PGothic"/>
              </a:rPr>
              <a:t>3.116 — </a:t>
            </a:r>
            <a:r>
              <a:rPr lang="en-CA" sz="1600" spc="-5" dirty="0">
                <a:solidFill>
                  <a:srgbClr val="000000"/>
                </a:solidFill>
                <a:latin typeface="Trebuchet MS" panose="020B0603020202020204" pitchFamily="34" charset="0"/>
                <a:cs typeface="MS PGothic"/>
              </a:rPr>
              <a:t>¼ </a:t>
            </a:r>
            <a:r>
              <a:rPr lang="en-CA" sz="1600" spc="-5" dirty="0" smtClean="0">
                <a:solidFill>
                  <a:srgbClr val="000000"/>
                </a:solidFill>
                <a:latin typeface="Trebuchet MS" panose="020B0603020202020204" pitchFamily="34" charset="0"/>
                <a:cs typeface="MS PGothic"/>
              </a:rPr>
              <a:t>à </a:t>
            </a:r>
            <a:r>
              <a:rPr lang="en-CA" sz="1600" spc="-5" dirty="0">
                <a:solidFill>
                  <a:srgbClr val="000000"/>
                </a:solidFill>
                <a:latin typeface="Trebuchet MS" panose="020B0603020202020204" pitchFamily="34" charset="0"/>
                <a:cs typeface="MS PGothic"/>
              </a:rPr>
              <a:t>½ </a:t>
            </a:r>
            <a:r>
              <a:rPr lang="en-CA" sz="1600" spc="-5" dirty="0" err="1">
                <a:solidFill>
                  <a:srgbClr val="000000"/>
                </a:solidFill>
                <a:latin typeface="Trebuchet MS" panose="020B0603020202020204" pitchFamily="34" charset="0"/>
                <a:cs typeface="MS PGothic"/>
              </a:rPr>
              <a:t>vrille</a:t>
            </a:r>
            <a:r>
              <a:rPr lang="en-CA" sz="1600" spc="-5" dirty="0">
                <a:solidFill>
                  <a:srgbClr val="000000"/>
                </a:solidFill>
                <a:latin typeface="Trebuchet MS" panose="020B0603020202020204" pitchFamily="34" charset="0"/>
                <a:cs typeface="MS PGothic"/>
              </a:rPr>
              <a:t> (entrée-</a:t>
            </a:r>
            <a:r>
              <a:rPr lang="en-CA" sz="1600" spc="-5" dirty="0" err="1">
                <a:solidFill>
                  <a:srgbClr val="000000"/>
                </a:solidFill>
                <a:latin typeface="Trebuchet MS" panose="020B0603020202020204" pitchFamily="34" charset="0"/>
                <a:cs typeface="MS PGothic"/>
              </a:rPr>
              <a:t>tsuk</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réception</a:t>
            </a:r>
            <a:r>
              <a:rPr lang="en-CA" sz="1600" spc="-5" dirty="0">
                <a:solidFill>
                  <a:srgbClr val="000000"/>
                </a:solidFill>
                <a:latin typeface="Trebuchet MS" panose="020B0603020202020204" pitchFamily="34" charset="0"/>
                <a:cs typeface="MS PGothic"/>
              </a:rPr>
              <a:t> dans la pile de </a:t>
            </a:r>
            <a:r>
              <a:rPr lang="en-CA" sz="1600" spc="-5" dirty="0" err="1">
                <a:solidFill>
                  <a:srgbClr val="000000"/>
                </a:solidFill>
                <a:latin typeface="Trebuchet MS" panose="020B0603020202020204" pitchFamily="34" charset="0"/>
                <a:cs typeface="MS PGothic"/>
              </a:rPr>
              <a:t>matelas</a:t>
            </a:r>
            <a:r>
              <a:rPr lang="en-CA" sz="1600" spc="-5" dirty="0">
                <a:solidFill>
                  <a:srgbClr val="000000"/>
                </a:solidFill>
                <a:latin typeface="Trebuchet MS" panose="020B0603020202020204" pitchFamily="34" charset="0"/>
                <a:cs typeface="MS PGothic"/>
              </a:rPr>
              <a:t> 		</a:t>
            </a:r>
            <a:r>
              <a:rPr lang="en-CA" sz="1600" spc="-5" dirty="0" smtClean="0">
                <a:solidFill>
                  <a:srgbClr val="000000"/>
                </a:solidFill>
                <a:latin typeface="Trebuchet MS" panose="020B0603020202020204" pitchFamily="34" charset="0"/>
                <a:cs typeface="MS PGothic"/>
              </a:rPr>
              <a:t>		position </a:t>
            </a:r>
            <a:r>
              <a:rPr lang="en-CA" sz="1600" spc="-5" dirty="0">
                <a:solidFill>
                  <a:srgbClr val="000000"/>
                </a:solidFill>
                <a:latin typeface="Trebuchet MS" panose="020B0603020202020204" pitchFamily="34" charset="0"/>
                <a:cs typeface="MS PGothic"/>
              </a:rPr>
              <a:t>droite - ronde, </a:t>
            </a:r>
            <a:r>
              <a:rPr lang="en-CA" sz="1600" spc="-5" dirty="0" smtClean="0">
                <a:solidFill>
                  <a:srgbClr val="000000"/>
                </a:solidFill>
                <a:latin typeface="Trebuchet MS" panose="020B0603020202020204" pitchFamily="34" charset="0"/>
                <a:cs typeface="MS PGothic"/>
              </a:rPr>
              <a:t>bras </a:t>
            </a:r>
            <a:r>
              <a:rPr lang="en-CA" sz="1600" spc="-5" dirty="0" err="1" smtClean="0">
                <a:solidFill>
                  <a:srgbClr val="000000"/>
                </a:solidFill>
                <a:latin typeface="Trebuchet MS" panose="020B0603020202020204" pitchFamily="34" charset="0"/>
                <a:cs typeface="MS PGothic"/>
              </a:rPr>
              <a:t>vers</a:t>
            </a:r>
            <a:r>
              <a:rPr lang="en-CA" sz="1600" spc="-5" dirty="0" smtClean="0">
                <a:solidFill>
                  <a:srgbClr val="000000"/>
                </a:solidFill>
                <a:latin typeface="Trebuchet MS" panose="020B0603020202020204" pitchFamily="34" charset="0"/>
                <a:cs typeface="MS PGothic"/>
              </a:rPr>
              <a:t> le </a:t>
            </a:r>
            <a:r>
              <a:rPr lang="en-CA" sz="1600" spc="-5" dirty="0">
                <a:solidFill>
                  <a:srgbClr val="000000"/>
                </a:solidFill>
                <a:latin typeface="Trebuchet MS" panose="020B0603020202020204" pitchFamily="34" charset="0"/>
                <a:cs typeface="MS PGothic"/>
              </a:rPr>
              <a:t>haut</a:t>
            </a:r>
          </a:p>
          <a:p>
            <a:pPr marL="72390">
              <a:spcBef>
                <a:spcPts val="35"/>
              </a:spcBef>
              <a:tabLst>
                <a:tab pos="409575" algn="l"/>
              </a:tabLst>
            </a:pPr>
            <a:r>
              <a:rPr lang="en-CA" spc="20" dirty="0">
                <a:solidFill>
                  <a:srgbClr val="000000"/>
                </a:solidFill>
                <a:latin typeface="Trebuchet MS" panose="020B0603020202020204" pitchFamily="34" charset="0"/>
                <a:cs typeface="MS PGothic"/>
              </a:rPr>
              <a:t>	▶     </a:t>
            </a:r>
            <a:r>
              <a:rPr lang="en-CA" spc="-5" dirty="0">
                <a:solidFill>
                  <a:srgbClr val="000000"/>
                </a:solidFill>
                <a:latin typeface="Trebuchet MS" panose="020B0603020202020204" pitchFamily="34" charset="0"/>
                <a:cs typeface="MS PGothic"/>
              </a:rPr>
              <a:t>4.111 — </a:t>
            </a:r>
            <a:r>
              <a:rPr lang="en-CA" sz="1600" spc="-5" dirty="0" err="1">
                <a:solidFill>
                  <a:srgbClr val="000000"/>
                </a:solidFill>
                <a:latin typeface="Trebuchet MS" panose="020B0603020202020204" pitchFamily="34" charset="0"/>
                <a:cs typeface="MS PGothic"/>
              </a:rPr>
              <a:t>rondade</a:t>
            </a:r>
            <a:r>
              <a:rPr lang="en-CA" sz="1600" spc="-5" dirty="0">
                <a:solidFill>
                  <a:srgbClr val="000000"/>
                </a:solidFill>
                <a:latin typeface="Trebuchet MS" panose="020B0603020202020204" pitchFamily="34" charset="0"/>
                <a:cs typeface="MS PGothic"/>
              </a:rPr>
              <a:t> </a:t>
            </a:r>
            <a:r>
              <a:rPr lang="en-CA" sz="1600" spc="-5" dirty="0" smtClean="0">
                <a:solidFill>
                  <a:srgbClr val="000000"/>
                </a:solidFill>
                <a:latin typeface="Trebuchet MS" panose="020B0603020202020204" pitchFamily="34" charset="0"/>
                <a:cs typeface="MS PGothic"/>
              </a:rPr>
              <a:t>flic (entrée </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Yurchenko</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réception</a:t>
            </a:r>
            <a:r>
              <a:rPr lang="en-CA" sz="1600" spc="-5" dirty="0">
                <a:solidFill>
                  <a:srgbClr val="000000"/>
                </a:solidFill>
                <a:latin typeface="Trebuchet MS" panose="020B0603020202020204" pitchFamily="34" charset="0"/>
                <a:cs typeface="MS PGothic"/>
              </a:rPr>
              <a:t> dans la pile de </a:t>
            </a:r>
            <a:r>
              <a:rPr lang="en-CA" sz="1600" spc="-5" dirty="0" smtClean="0">
                <a:solidFill>
                  <a:srgbClr val="000000"/>
                </a:solidFill>
                <a:latin typeface="Trebuchet MS" panose="020B0603020202020204" pitchFamily="34" charset="0"/>
                <a:cs typeface="MS PGothic"/>
              </a:rPr>
              <a:t>				</a:t>
            </a:r>
            <a:r>
              <a:rPr lang="en-CA" sz="1600" spc="-5" dirty="0" err="1" smtClean="0">
                <a:solidFill>
                  <a:srgbClr val="000000"/>
                </a:solidFill>
                <a:latin typeface="Trebuchet MS" panose="020B0603020202020204" pitchFamily="34" charset="0"/>
                <a:cs typeface="MS PGothic"/>
              </a:rPr>
              <a:t>matelas</a:t>
            </a:r>
            <a:r>
              <a:rPr lang="en-CA" sz="1600" spc="-5" dirty="0" smtClean="0">
                <a:solidFill>
                  <a:srgbClr val="000000"/>
                </a:solidFill>
                <a:latin typeface="Trebuchet MS" panose="020B0603020202020204" pitchFamily="34" charset="0"/>
                <a:cs typeface="MS PGothic"/>
              </a:rPr>
              <a:t> </a:t>
            </a:r>
            <a:r>
              <a:rPr lang="en-CA" sz="1600" spc="-5" dirty="0" err="1" smtClean="0">
                <a:solidFill>
                  <a:srgbClr val="000000"/>
                </a:solidFill>
                <a:latin typeface="Trebuchet MS" panose="020B0603020202020204" pitchFamily="34" charset="0"/>
                <a:cs typeface="MS PGothic"/>
              </a:rPr>
              <a:t>en</a:t>
            </a:r>
            <a:r>
              <a:rPr lang="en-CA" sz="1600" spc="-5" dirty="0" smtClean="0">
                <a:solidFill>
                  <a:srgbClr val="000000"/>
                </a:solidFill>
                <a:latin typeface="Trebuchet MS" panose="020B0603020202020204" pitchFamily="34" charset="0"/>
                <a:cs typeface="MS PGothic"/>
              </a:rPr>
              <a:t> </a:t>
            </a:r>
            <a:r>
              <a:rPr lang="en-CA" sz="1600" spc="-5" dirty="0">
                <a:solidFill>
                  <a:srgbClr val="000000"/>
                </a:solidFill>
                <a:latin typeface="Trebuchet MS" panose="020B0603020202020204" pitchFamily="34" charset="0"/>
                <a:cs typeface="MS PGothic"/>
              </a:rPr>
              <a:t>p</a:t>
            </a:r>
            <a:r>
              <a:rPr lang="en-CA" sz="1600" spc="-5" dirty="0" smtClean="0">
                <a:solidFill>
                  <a:srgbClr val="000000"/>
                </a:solidFill>
                <a:latin typeface="Trebuchet MS" panose="020B0603020202020204" pitchFamily="34" charset="0"/>
                <a:cs typeface="MS PGothic"/>
              </a:rPr>
              <a:t>osition </a:t>
            </a:r>
            <a:r>
              <a:rPr lang="en-CA" sz="1600" spc="-5" dirty="0">
                <a:solidFill>
                  <a:srgbClr val="000000"/>
                </a:solidFill>
                <a:latin typeface="Trebuchet MS" panose="020B0603020202020204" pitchFamily="34" charset="0"/>
                <a:cs typeface="MS PGothic"/>
              </a:rPr>
              <a:t>droite - ronde, bras </a:t>
            </a:r>
            <a:r>
              <a:rPr lang="en-CA" sz="1600" spc="-5" dirty="0" err="1" smtClean="0">
                <a:solidFill>
                  <a:srgbClr val="000000"/>
                </a:solidFill>
                <a:latin typeface="Trebuchet MS" panose="020B0603020202020204" pitchFamily="34" charset="0"/>
                <a:cs typeface="MS PGothic"/>
              </a:rPr>
              <a:t>vers</a:t>
            </a:r>
            <a:r>
              <a:rPr lang="en-CA" sz="1600" spc="-5" dirty="0" smtClean="0">
                <a:solidFill>
                  <a:srgbClr val="000000"/>
                </a:solidFill>
                <a:latin typeface="Trebuchet MS" panose="020B0603020202020204" pitchFamily="34" charset="0"/>
                <a:cs typeface="MS PGothic"/>
              </a:rPr>
              <a:t> le haut</a:t>
            </a:r>
            <a:r>
              <a:rPr lang="en-CA" sz="1600" spc="-5" dirty="0">
                <a:solidFill>
                  <a:srgbClr val="000000"/>
                </a:solidFill>
                <a:latin typeface="Trebuchet MS" panose="020B0603020202020204" pitchFamily="34" charset="0"/>
                <a:cs typeface="MS PGothic"/>
              </a:rPr>
              <a:t>.</a:t>
            </a:r>
          </a:p>
          <a:p>
            <a:pPr marL="72390">
              <a:spcBef>
                <a:spcPts val="35"/>
              </a:spcBef>
              <a:tabLst>
                <a:tab pos="409575" algn="l"/>
              </a:tabLst>
            </a:pPr>
            <a:endParaRPr lang="en-CA" sz="16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600" u="sng" spc="-5" dirty="0" err="1" smtClean="0">
                <a:solidFill>
                  <a:srgbClr val="000000"/>
                </a:solidFill>
                <a:latin typeface="Trebuchet MS" panose="020B0603020202020204" pitchFamily="34" charset="0"/>
                <a:cs typeface="MS PGothic"/>
              </a:rPr>
              <a:t>Réception</a:t>
            </a:r>
            <a:r>
              <a:rPr lang="en-CA" sz="1600" u="sng" spc="-5" dirty="0" smtClean="0">
                <a:solidFill>
                  <a:srgbClr val="000000"/>
                </a:solidFill>
                <a:latin typeface="Trebuchet MS" panose="020B0603020202020204" pitchFamily="34" charset="0"/>
                <a:cs typeface="MS PGothic"/>
              </a:rPr>
              <a:t> </a:t>
            </a:r>
            <a:r>
              <a:rPr lang="en-CA" sz="1600" u="sng" spc="-5" dirty="0">
                <a:solidFill>
                  <a:srgbClr val="000000"/>
                </a:solidFill>
                <a:latin typeface="Trebuchet MS" panose="020B0603020202020204" pitchFamily="34" charset="0"/>
                <a:cs typeface="MS PGothic"/>
              </a:rPr>
              <a:t>sur les </a:t>
            </a:r>
            <a:r>
              <a:rPr lang="en-CA" sz="1600" u="sng" spc="-5" dirty="0" err="1">
                <a:solidFill>
                  <a:srgbClr val="000000"/>
                </a:solidFill>
                <a:latin typeface="Trebuchet MS" panose="020B0603020202020204" pitchFamily="34" charset="0"/>
                <a:cs typeface="MS PGothic"/>
              </a:rPr>
              <a:t>pied</a:t>
            </a:r>
            <a:r>
              <a:rPr lang="en-CA" sz="1600" spc="-5" dirty="0" err="1">
                <a:solidFill>
                  <a:srgbClr val="000000"/>
                </a:solidFill>
                <a:latin typeface="Trebuchet MS" panose="020B0603020202020204" pitchFamily="34" charset="0"/>
                <a:cs typeface="MS PGothic"/>
              </a:rPr>
              <a:t>s</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Puis</a:t>
            </a:r>
            <a:r>
              <a:rPr lang="en-CA" sz="1600" spc="-5" dirty="0">
                <a:solidFill>
                  <a:srgbClr val="000000"/>
                </a:solidFill>
                <a:latin typeface="Trebuchet MS" panose="020B0603020202020204" pitchFamily="34" charset="0"/>
                <a:cs typeface="MS PGothic"/>
              </a:rPr>
              <a:t> la </a:t>
            </a:r>
            <a:r>
              <a:rPr lang="en-CA" sz="1600" spc="-5" dirty="0" err="1">
                <a:solidFill>
                  <a:srgbClr val="000000"/>
                </a:solidFill>
                <a:latin typeface="Trebuchet MS" panose="020B0603020202020204" pitchFamily="34" charset="0"/>
                <a:cs typeface="MS PGothic"/>
              </a:rPr>
              <a:t>gymnaste</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peut</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rouler</a:t>
            </a:r>
            <a:r>
              <a:rPr lang="en-CA" sz="1600" spc="-5" dirty="0">
                <a:solidFill>
                  <a:srgbClr val="000000"/>
                </a:solidFill>
                <a:latin typeface="Trebuchet MS" panose="020B0603020202020204" pitchFamily="34" charset="0"/>
                <a:cs typeface="MS PGothic"/>
              </a:rPr>
              <a:t> sur le </a:t>
            </a:r>
            <a:r>
              <a:rPr lang="en-CA" sz="1600" spc="-5" dirty="0" err="1">
                <a:solidFill>
                  <a:srgbClr val="000000"/>
                </a:solidFill>
                <a:latin typeface="Trebuchet MS" panose="020B0603020202020204" pitchFamily="34" charset="0"/>
                <a:cs typeface="MS PGothic"/>
              </a:rPr>
              <a:t>ventre</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ou</a:t>
            </a:r>
            <a:r>
              <a:rPr lang="en-CA" sz="1600" spc="-5" dirty="0">
                <a:solidFill>
                  <a:srgbClr val="000000"/>
                </a:solidFill>
                <a:latin typeface="Trebuchet MS" panose="020B0603020202020204" pitchFamily="34" charset="0"/>
                <a:cs typeface="MS PGothic"/>
              </a:rPr>
              <a:t> le </a:t>
            </a:r>
            <a:r>
              <a:rPr lang="en-CA" sz="1600" spc="-5" dirty="0" smtClean="0">
                <a:solidFill>
                  <a:srgbClr val="000000"/>
                </a:solidFill>
                <a:latin typeface="Trebuchet MS" panose="020B0603020202020204" pitchFamily="34" charset="0"/>
                <a:cs typeface="MS PGothic"/>
              </a:rPr>
              <a:t>dos. </a:t>
            </a:r>
            <a:r>
              <a:rPr lang="en-CA" sz="1600" spc="-5" dirty="0" err="1">
                <a:solidFill>
                  <a:srgbClr val="000000"/>
                </a:solidFill>
                <a:latin typeface="Trebuchet MS" panose="020B0603020202020204" pitchFamily="34" charset="0"/>
                <a:cs typeface="MS PGothic"/>
              </a:rPr>
              <a:t>Aucune</a:t>
            </a:r>
            <a:r>
              <a:rPr lang="en-CA" sz="1600" spc="-5" dirty="0">
                <a:solidFill>
                  <a:srgbClr val="000000"/>
                </a:solidFill>
                <a:latin typeface="Trebuchet MS" panose="020B0603020202020204" pitchFamily="34" charset="0"/>
                <a:cs typeface="MS PGothic"/>
              </a:rPr>
              <a:t> action de rotation ne </a:t>
            </a:r>
            <a:r>
              <a:rPr lang="en-CA" sz="1600" spc="-5" dirty="0" err="1">
                <a:solidFill>
                  <a:srgbClr val="000000"/>
                </a:solidFill>
                <a:latin typeface="Trebuchet MS" panose="020B0603020202020204" pitchFamily="34" charset="0"/>
                <a:cs typeface="MS PGothic"/>
              </a:rPr>
              <a:t>peut</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être</a:t>
            </a:r>
            <a:r>
              <a:rPr lang="en-CA" sz="1600" spc="-5" dirty="0">
                <a:solidFill>
                  <a:srgbClr val="000000"/>
                </a:solidFill>
                <a:latin typeface="Trebuchet MS" panose="020B0603020202020204" pitchFamily="34" charset="0"/>
                <a:cs typeface="MS PGothic"/>
              </a:rPr>
              <a:t> </a:t>
            </a:r>
            <a:r>
              <a:rPr lang="en-CA" sz="1600" spc="-5" dirty="0" err="1">
                <a:solidFill>
                  <a:srgbClr val="000000"/>
                </a:solidFill>
                <a:latin typeface="Trebuchet MS" panose="020B0603020202020204" pitchFamily="34" charset="0"/>
                <a:cs typeface="MS PGothic"/>
              </a:rPr>
              <a:t>faite</a:t>
            </a:r>
            <a:r>
              <a:rPr lang="en-CA" sz="1600" spc="-5" dirty="0" smtClean="0">
                <a:solidFill>
                  <a:srgbClr val="000000"/>
                </a:solidFill>
                <a:latin typeface="Trebuchet MS" panose="020B0603020202020204" pitchFamily="34" charset="0"/>
                <a:cs typeface="MS PGothic"/>
              </a:rPr>
              <a:t>.</a:t>
            </a:r>
          </a:p>
          <a:p>
            <a:pPr marL="72390">
              <a:spcBef>
                <a:spcPts val="35"/>
              </a:spcBef>
              <a:tabLst>
                <a:tab pos="409575" algn="l"/>
              </a:tabLst>
            </a:pPr>
            <a:endParaRPr lang="en-CA" sz="16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600" spc="-5" dirty="0" smtClean="0">
                <a:solidFill>
                  <a:srgbClr val="FF0000"/>
                </a:solidFill>
                <a:latin typeface="Trebuchet MS" panose="020B0603020202020204" pitchFamily="34" charset="0"/>
                <a:cs typeface="MS PGothic"/>
              </a:rPr>
              <a:t>Si la </a:t>
            </a:r>
            <a:r>
              <a:rPr lang="en-CA" sz="1600" spc="-5" dirty="0" err="1" smtClean="0">
                <a:solidFill>
                  <a:srgbClr val="FF0000"/>
                </a:solidFill>
                <a:latin typeface="Trebuchet MS" panose="020B0603020202020204" pitchFamily="34" charset="0"/>
                <a:cs typeface="MS PGothic"/>
              </a:rPr>
              <a:t>gymnaste</a:t>
            </a:r>
            <a:r>
              <a:rPr lang="en-CA" sz="1600" spc="-5" dirty="0" smtClean="0">
                <a:solidFill>
                  <a:srgbClr val="FF0000"/>
                </a:solidFill>
                <a:latin typeface="Trebuchet MS" panose="020B0603020202020204" pitchFamily="34" charset="0"/>
                <a:cs typeface="MS PGothic"/>
              </a:rPr>
              <a:t> ne </a:t>
            </a:r>
            <a:r>
              <a:rPr lang="en-CA" sz="1600" spc="-5" dirty="0" err="1" smtClean="0">
                <a:solidFill>
                  <a:srgbClr val="FF0000"/>
                </a:solidFill>
                <a:latin typeface="Trebuchet MS" panose="020B0603020202020204" pitchFamily="34" charset="0"/>
                <a:cs typeface="MS PGothic"/>
              </a:rPr>
              <a:t>réceptionne</a:t>
            </a:r>
            <a:r>
              <a:rPr lang="en-CA" sz="1600" spc="-5" dirty="0" smtClean="0">
                <a:solidFill>
                  <a:srgbClr val="FF0000"/>
                </a:solidFill>
                <a:latin typeface="Trebuchet MS" panose="020B0603020202020204" pitchFamily="34" charset="0"/>
                <a:cs typeface="MS PGothic"/>
              </a:rPr>
              <a:t> pas sur la pile de </a:t>
            </a:r>
            <a:r>
              <a:rPr lang="en-CA" sz="1600" spc="-5" dirty="0" err="1" smtClean="0">
                <a:solidFill>
                  <a:srgbClr val="FF0000"/>
                </a:solidFill>
                <a:latin typeface="Trebuchet MS" panose="020B0603020202020204" pitchFamily="34" charset="0"/>
                <a:cs typeface="MS PGothic"/>
              </a:rPr>
              <a:t>matelas</a:t>
            </a:r>
            <a:r>
              <a:rPr lang="en-CA" sz="1600" spc="-5" dirty="0" smtClean="0">
                <a:solidFill>
                  <a:srgbClr val="FF0000"/>
                </a:solidFill>
                <a:latin typeface="Trebuchet MS" panose="020B0603020202020204" pitchFamily="34" charset="0"/>
                <a:cs typeface="MS PGothic"/>
              </a:rPr>
              <a:t> – 1.0 (N6-7, 1er </a:t>
            </a:r>
            <a:r>
              <a:rPr lang="en-CA" sz="1600" spc="-5" dirty="0" err="1" smtClean="0">
                <a:solidFill>
                  <a:srgbClr val="FF0000"/>
                </a:solidFill>
                <a:latin typeface="Trebuchet MS" panose="020B0603020202020204" pitchFamily="34" charset="0"/>
                <a:cs typeface="MS PGothic"/>
              </a:rPr>
              <a:t>août</a:t>
            </a:r>
            <a:r>
              <a:rPr lang="en-CA" sz="1600" spc="-5" dirty="0" smtClean="0">
                <a:solidFill>
                  <a:srgbClr val="FF0000"/>
                </a:solidFill>
                <a:latin typeface="Trebuchet MS" panose="020B0603020202020204" pitchFamily="34" charset="0"/>
                <a:cs typeface="MS PGothic"/>
              </a:rPr>
              <a:t> 2019)</a:t>
            </a:r>
            <a:endParaRPr lang="en-CA" sz="1600" spc="-5" dirty="0">
              <a:solidFill>
                <a:srgbClr val="FF0000"/>
              </a:solidFill>
              <a:latin typeface="Trebuchet MS" panose="020B0603020202020204" pitchFamily="34" charset="0"/>
              <a:cs typeface="MS PGothic"/>
            </a:endParaRPr>
          </a:p>
        </p:txBody>
      </p:sp>
    </p:spTree>
    <p:extLst>
      <p:ext uri="{BB962C8B-B14F-4D97-AF65-F5344CB8AC3E}">
        <p14:creationId xmlns:p14="http://schemas.microsoft.com/office/powerpoint/2010/main" val="2454663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E7552C-EE30-48EA-931F-DF2D2CC40518}"/>
              </a:ext>
            </a:extLst>
          </p:cNvPr>
          <p:cNvSpPr>
            <a:spLocks noGrp="1"/>
          </p:cNvSpPr>
          <p:nvPr>
            <p:ph type="title"/>
            <p:custDataLst>
              <p:tags r:id="rId1"/>
            </p:custDataLst>
          </p:nvPr>
        </p:nvSpPr>
        <p:spPr>
          <a:xfrm>
            <a:off x="384894" y="209550"/>
            <a:ext cx="8412651" cy="415498"/>
          </a:xfrm>
        </p:spPr>
        <p:txBody>
          <a:bodyPr>
            <a:normAutofit fontScale="90000"/>
          </a:bodyPr>
          <a:lstStyle/>
          <a:p>
            <a:r>
              <a:rPr lang="fr-CA" b="1" dirty="0">
                <a:solidFill>
                  <a:srgbClr val="90C126"/>
                </a:solidFill>
              </a:rPr>
              <a:t>JO 6 et 7 </a:t>
            </a:r>
            <a:r>
              <a:rPr lang="fr-CA" b="1" dirty="0" smtClean="0">
                <a:solidFill>
                  <a:srgbClr val="90C126"/>
                </a:solidFill>
              </a:rPr>
              <a:t>- Spécifications </a:t>
            </a:r>
            <a:r>
              <a:rPr lang="fr-CA" b="1" dirty="0">
                <a:solidFill>
                  <a:srgbClr val="90C126"/>
                </a:solidFill>
              </a:rPr>
              <a:t>de l’équipement</a:t>
            </a:r>
            <a:endParaRPr lang="en-CA" b="1" dirty="0">
              <a:solidFill>
                <a:srgbClr val="90C126"/>
              </a:solidFill>
            </a:endParaRPr>
          </a:p>
        </p:txBody>
      </p:sp>
      <p:sp>
        <p:nvSpPr>
          <p:cNvPr id="3" name="Text Placeholder 2">
            <a:extLst>
              <a:ext uri="{FF2B5EF4-FFF2-40B4-BE49-F238E27FC236}">
                <a16:creationId xmlns="" xmlns:a16="http://schemas.microsoft.com/office/drawing/2014/main" id="{492FA22A-CDBA-4612-94CA-4F3C948782E2}"/>
              </a:ext>
            </a:extLst>
          </p:cNvPr>
          <p:cNvSpPr>
            <a:spLocks noGrp="1"/>
          </p:cNvSpPr>
          <p:nvPr>
            <p:ph idx="1"/>
            <p:custDataLst>
              <p:tags r:id="rId2"/>
            </p:custDataLst>
          </p:nvPr>
        </p:nvSpPr>
        <p:spPr>
          <a:xfrm>
            <a:off x="381000" y="742950"/>
            <a:ext cx="8365490" cy="3693319"/>
          </a:xfrm>
        </p:spPr>
        <p:txBody>
          <a:bodyPr>
            <a:normAutofit/>
          </a:bodyPr>
          <a:lstStyle/>
          <a:p>
            <a:pPr marL="0" indent="0">
              <a:buNone/>
            </a:pPr>
            <a:r>
              <a:rPr lang="en-CA" sz="1800" spc="15" dirty="0" smtClean="0">
                <a:latin typeface="Trebuchet MS" panose="020B0603020202020204" pitchFamily="34" charset="0"/>
                <a:cs typeface="MS PGothic"/>
              </a:rPr>
              <a:t>▶ 	</a:t>
            </a:r>
            <a:r>
              <a:rPr lang="en-US" sz="1800" dirty="0" smtClean="0">
                <a:latin typeface="Trebuchet MS" panose="020B0603020202020204" pitchFamily="34" charset="0"/>
              </a:rPr>
              <a:t>Table de </a:t>
            </a:r>
            <a:r>
              <a:rPr lang="en-US" sz="1800" dirty="0" err="1" smtClean="0">
                <a:latin typeface="Trebuchet MS" panose="020B0603020202020204" pitchFamily="34" charset="0"/>
              </a:rPr>
              <a:t>saut</a:t>
            </a:r>
            <a:r>
              <a:rPr lang="en-US" sz="1800" dirty="0" smtClean="0">
                <a:latin typeface="Trebuchet MS" panose="020B0603020202020204" pitchFamily="34" charset="0"/>
              </a:rPr>
              <a:t> entre 115 </a:t>
            </a:r>
            <a:r>
              <a:rPr lang="en-US" sz="1800" dirty="0" err="1" smtClean="0">
                <a:latin typeface="Trebuchet MS" panose="020B0603020202020204" pitchFamily="34" charset="0"/>
              </a:rPr>
              <a:t>ou</a:t>
            </a:r>
            <a:r>
              <a:rPr lang="en-US" sz="1800" dirty="0" smtClean="0">
                <a:latin typeface="Trebuchet MS" panose="020B0603020202020204" pitchFamily="34" charset="0"/>
              </a:rPr>
              <a:t> 125 cm</a:t>
            </a:r>
          </a:p>
          <a:p>
            <a:pPr marL="0" indent="0">
              <a:buNone/>
            </a:pPr>
            <a:r>
              <a:rPr lang="en-CA" sz="1800" spc="15" dirty="0" smtClean="0">
                <a:latin typeface="Trebuchet MS" panose="020B0603020202020204" pitchFamily="34" charset="0"/>
                <a:cs typeface="MS PGothic"/>
              </a:rPr>
              <a:t>▶ 	</a:t>
            </a:r>
            <a:r>
              <a:rPr lang="en-US" sz="1800" dirty="0" smtClean="0">
                <a:latin typeface="Trebuchet MS" panose="020B0603020202020204" pitchFamily="34" charset="0"/>
              </a:rPr>
              <a:t>Hauteur </a:t>
            </a:r>
            <a:r>
              <a:rPr lang="en-US" sz="1800" dirty="0" err="1" smtClean="0">
                <a:latin typeface="Trebuchet MS" panose="020B0603020202020204" pitchFamily="34" charset="0"/>
              </a:rPr>
              <a:t>totale</a:t>
            </a:r>
            <a:r>
              <a:rPr lang="en-US" sz="1800" dirty="0" smtClean="0">
                <a:latin typeface="Trebuchet MS" panose="020B0603020202020204" pitchFamily="34" charset="0"/>
              </a:rPr>
              <a:t> de la pile de </a:t>
            </a:r>
            <a:r>
              <a:rPr lang="en-US" sz="1800" dirty="0" err="1" smtClean="0">
                <a:latin typeface="Trebuchet MS" panose="020B0603020202020204" pitchFamily="34" charset="0"/>
              </a:rPr>
              <a:t>matelas</a:t>
            </a:r>
            <a:r>
              <a:rPr lang="en-US" sz="1800" dirty="0" smtClean="0">
                <a:latin typeface="Trebuchet MS" panose="020B0603020202020204" pitchFamily="34" charset="0"/>
              </a:rPr>
              <a:t> total (</a:t>
            </a:r>
            <a:r>
              <a:rPr lang="en-US" sz="1800" dirty="0" err="1" smtClean="0">
                <a:latin typeface="Trebuchet MS" panose="020B0603020202020204" pitchFamily="34" charset="0"/>
              </a:rPr>
              <a:t>incluant</a:t>
            </a:r>
            <a:r>
              <a:rPr lang="en-US" sz="1800" dirty="0" smtClean="0">
                <a:latin typeface="Trebuchet MS" panose="020B0603020202020204" pitchFamily="34" charset="0"/>
              </a:rPr>
              <a:t> le </a:t>
            </a:r>
            <a:r>
              <a:rPr lang="en-US" sz="1800" dirty="0" err="1" smtClean="0">
                <a:latin typeface="Trebuchet MS" panose="020B0603020202020204" pitchFamily="34" charset="0"/>
              </a:rPr>
              <a:t>matelas</a:t>
            </a:r>
            <a:r>
              <a:rPr lang="en-US" sz="1800" dirty="0" smtClean="0">
                <a:latin typeface="Trebuchet MS" panose="020B0603020202020204" pitchFamily="34" charset="0"/>
              </a:rPr>
              <a:t> de 	base) 	de 80 cm à 152 cm. Le </a:t>
            </a:r>
            <a:r>
              <a:rPr lang="en-US" sz="1800" dirty="0" err="1" smtClean="0">
                <a:latin typeface="Trebuchet MS" panose="020B0603020202020204" pitchFamily="34" charset="0"/>
              </a:rPr>
              <a:t>matelas</a:t>
            </a:r>
            <a:r>
              <a:rPr lang="en-US" sz="1800" dirty="0" smtClean="0">
                <a:latin typeface="Trebuchet MS" panose="020B0603020202020204" pitchFamily="34" charset="0"/>
              </a:rPr>
              <a:t> du </a:t>
            </a:r>
            <a:r>
              <a:rPr lang="en-US" sz="1800" dirty="0" err="1" smtClean="0">
                <a:latin typeface="Trebuchet MS" panose="020B0603020202020204" pitchFamily="34" charset="0"/>
              </a:rPr>
              <a:t>dessus</a:t>
            </a:r>
            <a:r>
              <a:rPr lang="en-US" sz="1800" dirty="0" smtClean="0">
                <a:latin typeface="Trebuchet MS" panose="020B0603020202020204" pitchFamily="34" charset="0"/>
              </a:rPr>
              <a:t> </a:t>
            </a:r>
            <a:r>
              <a:rPr lang="en-US" sz="1800" dirty="0" err="1" smtClean="0">
                <a:latin typeface="Trebuchet MS" panose="020B0603020202020204" pitchFamily="34" charset="0"/>
              </a:rPr>
              <a:t>doit</a:t>
            </a:r>
            <a:r>
              <a:rPr lang="en-US" sz="1800" dirty="0" smtClean="0">
                <a:latin typeface="Trebuchet MS" panose="020B0603020202020204" pitchFamily="34" charset="0"/>
              </a:rPr>
              <a:t> </a:t>
            </a:r>
            <a:r>
              <a:rPr lang="en-US" sz="1800" dirty="0" err="1" smtClean="0">
                <a:latin typeface="Trebuchet MS" panose="020B0603020202020204" pitchFamily="34" charset="0"/>
              </a:rPr>
              <a:t>mesurer</a:t>
            </a:r>
            <a:r>
              <a:rPr lang="en-US" sz="1800" dirty="0" smtClean="0">
                <a:latin typeface="Trebuchet MS" panose="020B0603020202020204" pitchFamily="34" charset="0"/>
              </a:rPr>
              <a:t> 10 cm</a:t>
            </a:r>
          </a:p>
          <a:p>
            <a:pPr marL="0" indent="0">
              <a:buNone/>
            </a:pPr>
            <a:r>
              <a:rPr lang="en-CA" sz="1800" spc="15" dirty="0" smtClean="0">
                <a:latin typeface="Trebuchet MS" panose="020B0603020202020204" pitchFamily="34" charset="0"/>
                <a:cs typeface="MS PGothic"/>
              </a:rPr>
              <a:t>▶	</a:t>
            </a:r>
            <a:r>
              <a:rPr lang="en-CA" sz="1800" cap="small" spc="15" dirty="0" smtClean="0">
                <a:latin typeface="Trebuchet MS" panose="020B0603020202020204" pitchFamily="34" charset="0"/>
                <a:cs typeface="MS PGothic"/>
              </a:rPr>
              <a:t>u</a:t>
            </a:r>
            <a:r>
              <a:rPr lang="en-CA" sz="1800" spc="15" dirty="0" smtClean="0">
                <a:latin typeface="Trebuchet MS" panose="020B0603020202020204" pitchFamily="34" charset="0"/>
                <a:cs typeface="MS PGothic"/>
              </a:rPr>
              <a:t>n </a:t>
            </a:r>
            <a:r>
              <a:rPr lang="en-CA" sz="1800" spc="15" dirty="0" err="1" smtClean="0">
                <a:latin typeface="Trebuchet MS" panose="020B0603020202020204" pitchFamily="34" charset="0"/>
                <a:cs typeface="MS PGothic"/>
              </a:rPr>
              <a:t>matelas</a:t>
            </a:r>
            <a:r>
              <a:rPr lang="en-CA" sz="1800" spc="15" dirty="0" smtClean="0">
                <a:latin typeface="Trebuchet MS" panose="020B0603020202020204" pitchFamily="34" charset="0"/>
                <a:cs typeface="MS PGothic"/>
              </a:rPr>
              <a:t> de 20 cm </a:t>
            </a:r>
            <a:r>
              <a:rPr lang="en-CA" sz="1800" spc="15" dirty="0" err="1" smtClean="0">
                <a:latin typeface="Trebuchet MS" panose="020B0603020202020204" pitchFamily="34" charset="0"/>
                <a:cs typeface="MS PGothic"/>
              </a:rPr>
              <a:t>doit</a:t>
            </a:r>
            <a:r>
              <a:rPr lang="en-CA" sz="1800" spc="15" dirty="0" smtClean="0">
                <a:latin typeface="Trebuchet MS" panose="020B0603020202020204" pitchFamily="34" charset="0"/>
                <a:cs typeface="MS PGothic"/>
              </a:rPr>
              <a:t> </a:t>
            </a:r>
            <a:r>
              <a:rPr lang="en-CA" sz="1800" spc="15" dirty="0" err="1" smtClean="0">
                <a:latin typeface="Trebuchet MS" panose="020B0603020202020204" pitchFamily="34" charset="0"/>
                <a:cs typeface="MS PGothic"/>
              </a:rPr>
              <a:t>être</a:t>
            </a:r>
            <a:r>
              <a:rPr lang="en-CA" sz="1800" spc="15" dirty="0" smtClean="0">
                <a:latin typeface="Trebuchet MS" panose="020B0603020202020204" pitchFamily="34" charset="0"/>
                <a:cs typeface="MS PGothic"/>
              </a:rPr>
              <a:t> </a:t>
            </a:r>
            <a:r>
              <a:rPr lang="en-CA" sz="1800" spc="15" dirty="0" err="1" smtClean="0">
                <a:latin typeface="Trebuchet MS" panose="020B0603020202020204" pitchFamily="34" charset="0"/>
                <a:cs typeface="MS PGothic"/>
              </a:rPr>
              <a:t>placé</a:t>
            </a:r>
            <a:r>
              <a:rPr lang="en-CA" sz="1800" spc="15" dirty="0" smtClean="0">
                <a:latin typeface="Trebuchet MS" panose="020B0603020202020204" pitchFamily="34" charset="0"/>
                <a:cs typeface="MS PGothic"/>
              </a:rPr>
              <a:t> derrière la pile de </a:t>
            </a:r>
            <a:r>
              <a:rPr lang="en-CA" sz="1800" spc="15" dirty="0" err="1" smtClean="0">
                <a:latin typeface="Trebuchet MS" panose="020B0603020202020204" pitchFamily="34" charset="0"/>
                <a:cs typeface="MS PGothic"/>
              </a:rPr>
              <a:t>matelas</a:t>
            </a:r>
            <a:r>
              <a:rPr lang="en-CA" sz="1800" spc="15" dirty="0" smtClean="0">
                <a:latin typeface="Trebuchet MS" panose="020B0603020202020204" pitchFamily="34" charset="0"/>
                <a:cs typeface="MS PGothic"/>
              </a:rPr>
              <a:t>. </a:t>
            </a:r>
          </a:p>
          <a:p>
            <a:endParaRPr lang="en-US" sz="1800" dirty="0" smtClean="0">
              <a:latin typeface="Trebuchet MS" panose="020B0603020202020204" pitchFamily="34" charset="0"/>
            </a:endParaRPr>
          </a:p>
          <a:p>
            <a:r>
              <a:rPr lang="en-US" sz="1800" dirty="0" smtClean="0">
                <a:latin typeface="Trebuchet MS" panose="020B0603020202020204" pitchFamily="34" charset="0"/>
              </a:rPr>
              <a:t>La pile de </a:t>
            </a:r>
            <a:r>
              <a:rPr lang="en-US" sz="1800" dirty="0" err="1" smtClean="0">
                <a:latin typeface="Trebuchet MS" panose="020B0603020202020204" pitchFamily="34" charset="0"/>
              </a:rPr>
              <a:t>matelas</a:t>
            </a:r>
            <a:r>
              <a:rPr lang="en-US" sz="1800" dirty="0" smtClean="0">
                <a:latin typeface="Trebuchet MS" panose="020B0603020202020204" pitchFamily="34" charset="0"/>
              </a:rPr>
              <a:t> </a:t>
            </a:r>
            <a:r>
              <a:rPr lang="en-US" sz="1800" dirty="0" err="1" smtClean="0">
                <a:latin typeface="Trebuchet MS" panose="020B0603020202020204" pitchFamily="34" charset="0"/>
              </a:rPr>
              <a:t>peut</a:t>
            </a:r>
            <a:r>
              <a:rPr lang="en-US" sz="1800" dirty="0" smtClean="0">
                <a:latin typeface="Trebuchet MS" panose="020B0603020202020204" pitchFamily="34" charset="0"/>
              </a:rPr>
              <a:t> </a:t>
            </a:r>
            <a:r>
              <a:rPr lang="en-US" sz="1800" dirty="0" err="1" smtClean="0">
                <a:latin typeface="Trebuchet MS" panose="020B0603020202020204" pitchFamily="34" charset="0"/>
              </a:rPr>
              <a:t>être</a:t>
            </a:r>
            <a:r>
              <a:rPr lang="en-US" sz="1800" dirty="0" smtClean="0">
                <a:latin typeface="Trebuchet MS" panose="020B0603020202020204" pitchFamily="34" charset="0"/>
              </a:rPr>
              <a:t> </a:t>
            </a:r>
            <a:r>
              <a:rPr lang="en-US" sz="1800" dirty="0" err="1" smtClean="0">
                <a:latin typeface="Trebuchet MS" panose="020B0603020202020204" pitchFamily="34" charset="0"/>
              </a:rPr>
              <a:t>placée</a:t>
            </a:r>
            <a:r>
              <a:rPr lang="en-US" sz="1800" dirty="0" smtClean="0">
                <a:latin typeface="Trebuchet MS" panose="020B0603020202020204" pitchFamily="34" charset="0"/>
              </a:rPr>
              <a:t> </a:t>
            </a:r>
            <a:r>
              <a:rPr lang="en-US" sz="1800" dirty="0" err="1" smtClean="0">
                <a:latin typeface="Trebuchet MS" panose="020B0603020202020204" pitchFamily="34" charset="0"/>
              </a:rPr>
              <a:t>contre</a:t>
            </a:r>
            <a:r>
              <a:rPr lang="en-US" sz="1800" dirty="0" smtClean="0">
                <a:latin typeface="Trebuchet MS" panose="020B0603020202020204" pitchFamily="34" charset="0"/>
              </a:rPr>
              <a:t> la table de </a:t>
            </a:r>
            <a:r>
              <a:rPr lang="en-US" sz="1800" dirty="0" err="1" smtClean="0">
                <a:latin typeface="Trebuchet MS" panose="020B0603020202020204" pitchFamily="34" charset="0"/>
              </a:rPr>
              <a:t>saut</a:t>
            </a:r>
            <a:r>
              <a:rPr lang="en-US" sz="1800" dirty="0" smtClean="0">
                <a:latin typeface="Trebuchet MS" panose="020B0603020202020204" pitchFamily="34" charset="0"/>
              </a:rPr>
              <a:t>, </a:t>
            </a:r>
            <a:r>
              <a:rPr lang="en-US" sz="1800" dirty="0" err="1" smtClean="0">
                <a:latin typeface="Trebuchet MS" panose="020B0603020202020204" pitchFamily="34" charset="0"/>
              </a:rPr>
              <a:t>ou</a:t>
            </a:r>
            <a:r>
              <a:rPr lang="en-US" sz="1800" dirty="0" smtClean="0">
                <a:latin typeface="Trebuchet MS" panose="020B0603020202020204" pitchFamily="34" charset="0"/>
              </a:rPr>
              <a:t> </a:t>
            </a:r>
            <a:r>
              <a:rPr lang="en-US" sz="1800" dirty="0" err="1" smtClean="0">
                <a:latin typeface="Trebuchet MS" panose="020B0603020202020204" pitchFamily="34" charset="0"/>
              </a:rPr>
              <a:t>peut</a:t>
            </a:r>
            <a:r>
              <a:rPr lang="en-US" sz="1800" dirty="0" smtClean="0">
                <a:latin typeface="Trebuchet MS" panose="020B0603020202020204" pitchFamily="34" charset="0"/>
              </a:rPr>
              <a:t> </a:t>
            </a:r>
            <a:r>
              <a:rPr lang="en-US" sz="1800" dirty="0" err="1" smtClean="0">
                <a:latin typeface="Trebuchet MS" panose="020B0603020202020204" pitchFamily="34" charset="0"/>
              </a:rPr>
              <a:t>être</a:t>
            </a:r>
            <a:r>
              <a:rPr lang="en-US" sz="1800" dirty="0" smtClean="0">
                <a:latin typeface="Trebuchet MS" panose="020B0603020202020204" pitchFamily="34" charset="0"/>
              </a:rPr>
              <a:t> </a:t>
            </a:r>
            <a:r>
              <a:rPr lang="en-US" sz="1800" dirty="0" err="1" smtClean="0">
                <a:latin typeface="Trebuchet MS" panose="020B0603020202020204" pitchFamily="34" charset="0"/>
              </a:rPr>
              <a:t>placée</a:t>
            </a:r>
            <a:r>
              <a:rPr lang="en-US" sz="1800" dirty="0" smtClean="0">
                <a:latin typeface="Trebuchet MS" panose="020B0603020202020204" pitchFamily="34" charset="0"/>
              </a:rPr>
              <a:t> plus loin. Le but </a:t>
            </a:r>
            <a:r>
              <a:rPr lang="en-US" sz="1800" dirty="0" err="1" smtClean="0">
                <a:latin typeface="Trebuchet MS" panose="020B0603020202020204" pitchFamily="34" charset="0"/>
              </a:rPr>
              <a:t>est</a:t>
            </a:r>
            <a:r>
              <a:rPr lang="en-US" sz="1800" dirty="0" smtClean="0">
                <a:latin typeface="Trebuchet MS" panose="020B0603020202020204" pitchFamily="34" charset="0"/>
              </a:rPr>
              <a:t> que les </a:t>
            </a:r>
            <a:r>
              <a:rPr lang="en-US" sz="1800" dirty="0" err="1" smtClean="0">
                <a:latin typeface="Trebuchet MS" panose="020B0603020202020204" pitchFamily="34" charset="0"/>
              </a:rPr>
              <a:t>gymnastes</a:t>
            </a:r>
            <a:r>
              <a:rPr lang="en-US" sz="1800" dirty="0" smtClean="0">
                <a:latin typeface="Trebuchet MS" panose="020B0603020202020204" pitchFamily="34" charset="0"/>
              </a:rPr>
              <a:t> </a:t>
            </a:r>
            <a:r>
              <a:rPr lang="en-US" sz="1800" dirty="0" err="1" smtClean="0">
                <a:latin typeface="Trebuchet MS" panose="020B0603020202020204" pitchFamily="34" charset="0"/>
              </a:rPr>
              <a:t>puissantes</a:t>
            </a:r>
            <a:r>
              <a:rPr lang="en-US" sz="1800" dirty="0" smtClean="0">
                <a:latin typeface="Trebuchet MS" panose="020B0603020202020204" pitchFamily="34" charset="0"/>
              </a:rPr>
              <a:t> ne </a:t>
            </a:r>
            <a:r>
              <a:rPr lang="en-US" sz="1800" dirty="0" err="1" smtClean="0">
                <a:latin typeface="Trebuchet MS" panose="020B0603020202020204" pitchFamily="34" charset="0"/>
              </a:rPr>
              <a:t>tombent</a:t>
            </a:r>
            <a:r>
              <a:rPr lang="en-US" sz="1800" dirty="0" smtClean="0">
                <a:latin typeface="Trebuchet MS" panose="020B0603020202020204" pitchFamily="34" charset="0"/>
              </a:rPr>
              <a:t> pas </a:t>
            </a:r>
            <a:r>
              <a:rPr lang="en-US" sz="1800" dirty="0" err="1" smtClean="0">
                <a:latin typeface="Trebuchet MS" panose="020B0603020202020204" pitchFamily="34" charset="0"/>
              </a:rPr>
              <a:t>en</a:t>
            </a:r>
            <a:r>
              <a:rPr lang="en-US" sz="1800" dirty="0" smtClean="0">
                <a:latin typeface="Trebuchet MS" panose="020B0603020202020204" pitchFamily="34" charset="0"/>
              </a:rPr>
              <a:t> bas de la pile de </a:t>
            </a:r>
            <a:r>
              <a:rPr lang="en-US" sz="1800" dirty="0" err="1" smtClean="0">
                <a:latin typeface="Trebuchet MS" panose="020B0603020202020204" pitchFamily="34" charset="0"/>
              </a:rPr>
              <a:t>matelas</a:t>
            </a:r>
            <a:r>
              <a:rPr lang="en-US" sz="1800" dirty="0" smtClean="0">
                <a:latin typeface="Trebuchet MS" panose="020B0603020202020204" pitchFamily="34" charset="0"/>
              </a:rPr>
              <a:t>. </a:t>
            </a:r>
            <a:endParaRPr lang="en-CA" sz="1800" dirty="0">
              <a:latin typeface="Trebuchet MS" panose="020B0603020202020204" pitchFamily="34" charset="0"/>
            </a:endParaRPr>
          </a:p>
        </p:txBody>
      </p:sp>
    </p:spTree>
    <p:extLst>
      <p:ext uri="{BB962C8B-B14F-4D97-AF65-F5344CB8AC3E}">
        <p14:creationId xmlns:p14="http://schemas.microsoft.com/office/powerpoint/2010/main" val="936767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917805"/>
            <a:ext cx="8549725" cy="846386"/>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a:t>
            </a:r>
            <a:r>
              <a:rPr lang="en-CA" sz="2300" b="1" spc="-10" dirty="0" err="1" smtClean="0">
                <a:solidFill>
                  <a:srgbClr val="90C126"/>
                </a:solidFill>
                <a:latin typeface="Trebuchet MS" panose="020B0603020202020204" pitchFamily="34" charset="0"/>
                <a:cs typeface="MS PGothic"/>
              </a:rPr>
              <a:t>spécifiques</a:t>
            </a:r>
            <a:r>
              <a:rPr lang="en-CA" sz="2300" b="1" spc="-10" dirty="0" smtClean="0">
                <a:solidFill>
                  <a:srgbClr val="90C126"/>
                </a:solidFill>
                <a:latin typeface="Trebuchet MS" panose="020B0603020202020204" pitchFamily="34" charset="0"/>
                <a:cs typeface="MS PGothic"/>
              </a:rPr>
              <a:t> </a:t>
            </a:r>
            <a:r>
              <a:rPr lang="en-CA" sz="2300" b="1" spc="-10" dirty="0">
                <a:solidFill>
                  <a:srgbClr val="90C126"/>
                </a:solidFill>
                <a:latin typeface="Trebuchet MS" panose="020B0603020202020204" pitchFamily="34" charset="0"/>
                <a:cs typeface="MS PGothic"/>
              </a:rPr>
              <a:t>à</a:t>
            </a:r>
            <a:r>
              <a:rPr lang="en-CA" sz="2300" b="1" spc="-10" dirty="0" smtClean="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l’appareil</a:t>
            </a:r>
            <a:r>
              <a:rPr lang="en-CA" sz="2300" b="1" spc="-10" dirty="0">
                <a:solidFill>
                  <a:srgbClr val="90C126"/>
                </a:solidFill>
                <a:latin typeface="Trebuchet MS" panose="020B0603020202020204" pitchFamily="34" charset="0"/>
                <a:cs typeface="MS PGothic"/>
              </a:rPr>
              <a:t> – </a:t>
            </a: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6 et 7</a:t>
            </a: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p:txBody>
      </p:sp>
      <p:pic>
        <p:nvPicPr>
          <p:cNvPr id="5" name="Picture 4"/>
          <p:cNvPicPr>
            <a:picLocks noChangeAspect="1"/>
          </p:cNvPicPr>
          <p:nvPr>
            <p:custDataLst>
              <p:tags r:id="rId4"/>
            </p:custDataLst>
          </p:nvPr>
        </p:nvPicPr>
        <p:blipFill>
          <a:blip r:embed="rId6"/>
          <a:stretch>
            <a:fillRect/>
          </a:stretch>
        </p:blipFill>
        <p:spPr>
          <a:xfrm>
            <a:off x="1607342" y="1504950"/>
            <a:ext cx="5929313" cy="3223563"/>
          </a:xfrm>
          <a:prstGeom prst="rect">
            <a:avLst/>
          </a:prstGeom>
        </p:spPr>
      </p:pic>
    </p:spTree>
    <p:extLst>
      <p:ext uri="{BB962C8B-B14F-4D97-AF65-F5344CB8AC3E}">
        <p14:creationId xmlns:p14="http://schemas.microsoft.com/office/powerpoint/2010/main" val="4240363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289474" y="12803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152399" y="578373"/>
            <a:ext cx="8412651" cy="353943"/>
          </a:xfrm>
          <a:prstGeom prst="rect">
            <a:avLst/>
          </a:prstGeom>
        </p:spPr>
        <p:txBody>
          <a:bodyPr vert="horz" wrap="square" lIns="0" tIns="0" rIns="0" bIns="0" rtlCol="0">
            <a:spAutoFit/>
          </a:bodyPr>
          <a:lstStyle/>
          <a:p>
            <a:pPr marL="12700">
              <a:tabLst>
                <a:tab pos="409575" algn="l"/>
              </a:tabLst>
            </a:pPr>
            <a:r>
              <a:rPr lang="fr-CA" sz="2300" b="1" spc="-10" dirty="0">
                <a:solidFill>
                  <a:srgbClr val="90C126"/>
                </a:solidFill>
                <a:latin typeface="Trebuchet MS" panose="020B0603020202020204" pitchFamily="34" charset="0"/>
                <a:cs typeface="MS PGothic"/>
              </a:rPr>
              <a:t>DÉDUCTIONS SPÉCIFIQUES À L’AGRÈS POUR LES NIVEAUX 6 / 7</a:t>
            </a:r>
            <a:endParaRPr lang="en-CA" sz="1500" b="1" spc="-10" dirty="0">
              <a:solidFill>
                <a:srgbClr val="90C126"/>
              </a:solidFill>
              <a:latin typeface="Trebuchet MS" panose="020B0603020202020204" pitchFamily="34" charset="0"/>
              <a:cs typeface="MS PGothic"/>
            </a:endParaRPr>
          </a:p>
        </p:txBody>
      </p:sp>
      <p:sp>
        <p:nvSpPr>
          <p:cNvPr id="7" name="ZoneTexte 6">
            <a:extLst>
              <a:ext uri="{FF2B5EF4-FFF2-40B4-BE49-F238E27FC236}">
                <a16:creationId xmlns="" xmlns:a16="http://schemas.microsoft.com/office/drawing/2014/main" id="{1D2DD93D-5C02-47DD-8A58-3144E2B974E6}"/>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pic>
        <p:nvPicPr>
          <p:cNvPr id="10" name="Picture 9"/>
          <p:cNvPicPr>
            <a:picLocks noChangeAspect="1"/>
          </p:cNvPicPr>
          <p:nvPr/>
        </p:nvPicPr>
        <p:blipFill>
          <a:blip r:embed="rId6"/>
          <a:stretch>
            <a:fillRect/>
          </a:stretch>
        </p:blipFill>
        <p:spPr>
          <a:xfrm>
            <a:off x="1371600" y="1450849"/>
            <a:ext cx="6019801" cy="3413990"/>
          </a:xfrm>
          <a:prstGeom prst="rect">
            <a:avLst/>
          </a:prstGeom>
        </p:spPr>
      </p:pic>
      <p:sp>
        <p:nvSpPr>
          <p:cNvPr id="11" name="Rectangle 10"/>
          <p:cNvSpPr/>
          <p:nvPr/>
        </p:nvSpPr>
        <p:spPr>
          <a:xfrm>
            <a:off x="381000" y="943682"/>
            <a:ext cx="7924800" cy="461665"/>
          </a:xfrm>
          <a:prstGeom prst="rect">
            <a:avLst/>
          </a:prstGeom>
        </p:spPr>
        <p:txBody>
          <a:bodyPr wrap="square">
            <a:spAutoFit/>
          </a:bodyPr>
          <a:lstStyle/>
          <a:p>
            <a:r>
              <a:rPr lang="en-US" sz="1200" i="1" dirty="0" smtClean="0">
                <a:latin typeface="Trebuchet MS" panose="020B0603020202020204" pitchFamily="34" charset="0"/>
              </a:rPr>
              <a:t>*</a:t>
            </a:r>
            <a:r>
              <a:rPr lang="en-US" sz="1200" i="1" dirty="0" err="1" smtClean="0">
                <a:latin typeface="Trebuchet MS" panose="020B0603020202020204" pitchFamily="34" charset="0"/>
              </a:rPr>
              <a:t>Saut</a:t>
            </a:r>
            <a:r>
              <a:rPr lang="en-US" sz="1200" i="1" dirty="0" smtClean="0">
                <a:latin typeface="Trebuchet MS" panose="020B0603020202020204" pitchFamily="34" charset="0"/>
              </a:rPr>
              <a:t> à 1 bras : </a:t>
            </a:r>
            <a:r>
              <a:rPr lang="en-US" sz="1200" i="1" dirty="0" err="1" smtClean="0">
                <a:latin typeface="Trebuchet MS" panose="020B0603020202020204" pitchFamily="34" charset="0"/>
              </a:rPr>
              <a:t>déduction</a:t>
            </a:r>
            <a:r>
              <a:rPr lang="en-US" sz="1200" i="1" dirty="0" smtClean="0">
                <a:latin typeface="Trebuchet MS" panose="020B0603020202020204" pitchFamily="34" charset="0"/>
              </a:rPr>
              <a:t> de 1.0 </a:t>
            </a:r>
            <a:r>
              <a:rPr lang="en-US" sz="1200" i="1" dirty="0" err="1" smtClean="0">
                <a:latin typeface="Trebuchet MS" panose="020B0603020202020204" pitchFamily="34" charset="0"/>
              </a:rPr>
              <a:t>appliquée</a:t>
            </a:r>
            <a:r>
              <a:rPr lang="en-US" sz="1200" i="1" dirty="0" smtClean="0">
                <a:latin typeface="Trebuchet MS" panose="020B0603020202020204" pitchFamily="34" charset="0"/>
              </a:rPr>
              <a:t> à la </a:t>
            </a:r>
            <a:r>
              <a:rPr lang="en-US" sz="1200" i="1" dirty="0" err="1" smtClean="0">
                <a:latin typeface="Trebuchet MS" panose="020B0603020202020204" pitchFamily="34" charset="0"/>
              </a:rPr>
              <a:t>moyenne</a:t>
            </a:r>
            <a:r>
              <a:rPr lang="en-US" sz="1200" i="1" dirty="0" smtClean="0">
                <a:latin typeface="Trebuchet MS" panose="020B0603020202020204" pitchFamily="34" charset="0"/>
              </a:rPr>
              <a:t> de la note par le </a:t>
            </a:r>
            <a:r>
              <a:rPr lang="en-US" sz="1200" i="1" dirty="0" err="1" smtClean="0">
                <a:latin typeface="Trebuchet MS" panose="020B0603020202020204" pitchFamily="34" charset="0"/>
              </a:rPr>
              <a:t>juge</a:t>
            </a:r>
            <a:r>
              <a:rPr lang="en-US" sz="1200" i="1" dirty="0" smtClean="0">
                <a:latin typeface="Trebuchet MS" panose="020B0603020202020204" pitchFamily="34" charset="0"/>
              </a:rPr>
              <a:t> arbiter </a:t>
            </a:r>
            <a:r>
              <a:rPr lang="en-US" sz="1200" i="1" dirty="0" err="1" smtClean="0">
                <a:latin typeface="Trebuchet MS" panose="020B0603020202020204" pitchFamily="34" charset="0"/>
              </a:rPr>
              <a:t>si</a:t>
            </a:r>
            <a:r>
              <a:rPr lang="en-US" sz="1200" i="1" dirty="0" smtClean="0">
                <a:latin typeface="Trebuchet MS" panose="020B0603020202020204" pitchFamily="34" charset="0"/>
              </a:rPr>
              <a:t> au </a:t>
            </a:r>
            <a:r>
              <a:rPr lang="en-US" sz="1200" i="1" dirty="0" err="1" smtClean="0">
                <a:latin typeface="Trebuchet MS" panose="020B0603020202020204" pitchFamily="34" charset="0"/>
              </a:rPr>
              <a:t>moins</a:t>
            </a:r>
            <a:r>
              <a:rPr lang="en-US" sz="1200" i="1" dirty="0" smtClean="0">
                <a:latin typeface="Trebuchet MS" panose="020B0603020202020204" pitchFamily="34" charset="0"/>
              </a:rPr>
              <a:t> la </a:t>
            </a:r>
            <a:r>
              <a:rPr lang="en-US" sz="1200" i="1" dirty="0" err="1" smtClean="0">
                <a:latin typeface="Trebuchet MS" panose="020B0603020202020204" pitchFamily="34" charset="0"/>
              </a:rPr>
              <a:t>moitié</a:t>
            </a:r>
            <a:r>
              <a:rPr lang="en-US" sz="1200" i="1" dirty="0" smtClean="0">
                <a:latin typeface="Trebuchet MS" panose="020B0603020202020204" pitchFamily="34" charset="0"/>
              </a:rPr>
              <a:t> du panel a vu </a:t>
            </a:r>
            <a:r>
              <a:rPr lang="en-US" sz="1200" i="1" dirty="0" err="1" smtClean="0">
                <a:latin typeface="Trebuchet MS" panose="020B0603020202020204" pitchFamily="34" charset="0"/>
              </a:rPr>
              <a:t>l’appui</a:t>
            </a:r>
            <a:r>
              <a:rPr lang="en-US" sz="1200" i="1" dirty="0" smtClean="0">
                <a:latin typeface="Trebuchet MS" panose="020B0603020202020204" pitchFamily="34" charset="0"/>
              </a:rPr>
              <a:t> </a:t>
            </a:r>
            <a:r>
              <a:rPr lang="en-US" sz="1200" i="1" dirty="0" err="1" smtClean="0">
                <a:latin typeface="Trebuchet MS" panose="020B0603020202020204" pitchFamily="34" charset="0"/>
              </a:rPr>
              <a:t>d’une</a:t>
            </a:r>
            <a:r>
              <a:rPr lang="en-US" sz="1200" i="1" dirty="0" smtClean="0">
                <a:latin typeface="Trebuchet MS" panose="020B0603020202020204" pitchFamily="34" charset="0"/>
              </a:rPr>
              <a:t> </a:t>
            </a:r>
            <a:r>
              <a:rPr lang="en-US" sz="1200" i="1" dirty="0" err="1" smtClean="0">
                <a:latin typeface="Trebuchet MS" panose="020B0603020202020204" pitchFamily="34" charset="0"/>
              </a:rPr>
              <a:t>seule</a:t>
            </a:r>
            <a:r>
              <a:rPr lang="en-US" sz="1200" i="1" dirty="0" smtClean="0">
                <a:latin typeface="Trebuchet MS" panose="020B0603020202020204" pitchFamily="34" charset="0"/>
              </a:rPr>
              <a:t> main</a:t>
            </a:r>
            <a:endParaRPr lang="en-US" sz="1200" i="1" dirty="0"/>
          </a:p>
        </p:txBody>
      </p:sp>
    </p:spTree>
    <p:extLst>
      <p:ext uri="{BB962C8B-B14F-4D97-AF65-F5344CB8AC3E}">
        <p14:creationId xmlns:p14="http://schemas.microsoft.com/office/powerpoint/2010/main" val="3943130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792000"/>
            <a:ext cx="8549725" cy="353943"/>
          </a:xfrm>
          <a:prstGeom prst="rect">
            <a:avLst/>
          </a:prstGeom>
        </p:spPr>
        <p:txBody>
          <a:bodyPr vert="horz" wrap="square" lIns="0" tIns="0" rIns="0" bIns="0" rtlCol="0">
            <a:spAutoFit/>
          </a:bodyPr>
          <a:lstStyle/>
          <a:p>
            <a:pPr marL="12700">
              <a:tabLst>
                <a:tab pos="409575" algn="l"/>
              </a:tabLst>
            </a:pPr>
            <a:r>
              <a:rPr lang="fr-CA" sz="2300" b="1" spc="-10" dirty="0">
                <a:solidFill>
                  <a:srgbClr val="90C126"/>
                </a:solidFill>
                <a:latin typeface="Trebuchet MS" panose="020B0603020202020204" pitchFamily="34" charset="0"/>
                <a:cs typeface="MS PGothic"/>
              </a:rPr>
              <a:t>DÉDUCTIONS SPÉCIFIQUES À L’AGRÈS POUR LES NIVEAUX 6 / </a:t>
            </a:r>
            <a:r>
              <a:rPr lang="fr-CA" sz="2300" b="1" spc="-10" dirty="0" smtClean="0">
                <a:solidFill>
                  <a:srgbClr val="90C126"/>
                </a:solidFill>
                <a:latin typeface="Trebuchet MS" panose="020B0603020202020204" pitchFamily="34" charset="0"/>
                <a:cs typeface="MS PGothic"/>
              </a:rPr>
              <a:t>7</a:t>
            </a:r>
            <a:endParaRPr lang="en-CA" sz="1700" spc="-5" dirty="0">
              <a:solidFill>
                <a:srgbClr val="3F3F3F"/>
              </a:solidFill>
              <a:latin typeface="Trebuchet MS" panose="020B0603020202020204" pitchFamily="34" charset="0"/>
              <a:cs typeface="MS PGothic"/>
            </a:endParaRPr>
          </a:p>
        </p:txBody>
      </p:sp>
      <p:pic>
        <p:nvPicPr>
          <p:cNvPr id="5" name="Picture 4"/>
          <p:cNvPicPr>
            <a:picLocks noChangeAspect="1"/>
          </p:cNvPicPr>
          <p:nvPr/>
        </p:nvPicPr>
        <p:blipFill>
          <a:blip r:embed="rId5"/>
          <a:stretch>
            <a:fillRect/>
          </a:stretch>
        </p:blipFill>
        <p:spPr>
          <a:xfrm>
            <a:off x="622024" y="1362494"/>
            <a:ext cx="7762875" cy="3238500"/>
          </a:xfrm>
          <a:prstGeom prst="rect">
            <a:avLst/>
          </a:prstGeom>
        </p:spPr>
      </p:pic>
    </p:spTree>
    <p:extLst>
      <p:ext uri="{BB962C8B-B14F-4D97-AF65-F5344CB8AC3E}">
        <p14:creationId xmlns:p14="http://schemas.microsoft.com/office/powerpoint/2010/main" val="2058291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152400" y="785557"/>
            <a:ext cx="9144000" cy="353943"/>
          </a:xfrm>
          <a:prstGeom prst="rect">
            <a:avLst/>
          </a:prstGeom>
        </p:spPr>
        <p:txBody>
          <a:bodyPr vert="horz" wrap="square" lIns="0" tIns="0" rIns="0" bIns="0" rtlCol="0">
            <a:spAutoFit/>
          </a:bodyPr>
          <a:lstStyle/>
          <a:p>
            <a:pPr marL="12700">
              <a:tabLst>
                <a:tab pos="409575" algn="l"/>
              </a:tabLst>
            </a:pPr>
            <a:r>
              <a:rPr lang="fr-CA" sz="2300" b="1" spc="-10" dirty="0">
                <a:solidFill>
                  <a:srgbClr val="90C126"/>
                </a:solidFill>
                <a:latin typeface="Trebuchet MS" panose="020B0603020202020204" pitchFamily="34" charset="0"/>
                <a:cs typeface="MS PGothic"/>
              </a:rPr>
              <a:t>DÉDUCTIONS SPÉCIFIQUES À L’AGRÈS POUR LES NIVEAUX 6 / </a:t>
            </a:r>
            <a:r>
              <a:rPr lang="fr-CA" sz="2300" b="1" spc="-10" dirty="0" smtClean="0">
                <a:solidFill>
                  <a:srgbClr val="90C126"/>
                </a:solidFill>
                <a:latin typeface="Trebuchet MS" panose="020B0603020202020204" pitchFamily="34" charset="0"/>
                <a:cs typeface="MS PGothic"/>
              </a:rPr>
              <a:t>7</a:t>
            </a:r>
            <a:endParaRPr lang="fr-CA" sz="2300" b="1" spc="-10" dirty="0">
              <a:solidFill>
                <a:srgbClr val="90C126"/>
              </a:solidFill>
              <a:latin typeface="Trebuchet MS" panose="020B0603020202020204" pitchFamily="34" charset="0"/>
              <a:cs typeface="MS PGothic"/>
            </a:endParaRPr>
          </a:p>
        </p:txBody>
      </p:sp>
      <p:pic>
        <p:nvPicPr>
          <p:cNvPr id="6" name="Picture 5"/>
          <p:cNvPicPr>
            <a:picLocks noChangeAspect="1"/>
          </p:cNvPicPr>
          <p:nvPr>
            <p:custDataLst>
              <p:tags r:id="rId4"/>
            </p:custDataLst>
          </p:nvPr>
        </p:nvPicPr>
        <p:blipFill>
          <a:blip r:embed="rId6"/>
          <a:stretch>
            <a:fillRect/>
          </a:stretch>
        </p:blipFill>
        <p:spPr>
          <a:xfrm>
            <a:off x="457199" y="1335267"/>
            <a:ext cx="8229600" cy="3296561"/>
          </a:xfrm>
          <a:prstGeom prst="rect">
            <a:avLst/>
          </a:prstGeom>
        </p:spPr>
      </p:pic>
    </p:spTree>
    <p:extLst>
      <p:ext uri="{BB962C8B-B14F-4D97-AF65-F5344CB8AC3E}">
        <p14:creationId xmlns:p14="http://schemas.microsoft.com/office/powerpoint/2010/main" val="339109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917805"/>
            <a:ext cx="8549725" cy="1938992"/>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Information Générale</a:t>
            </a:r>
          </a:p>
          <a:p>
            <a:pPr marL="72390">
              <a:spcBef>
                <a:spcPts val="35"/>
              </a:spcBef>
              <a:tabLst>
                <a:tab pos="409575" algn="l"/>
              </a:tabLst>
            </a:pPr>
            <a:endParaRPr lang="en-CA" sz="1500" spc="20" dirty="0">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Seulement</a:t>
            </a:r>
            <a:r>
              <a:rPr lang="en-CA" sz="1700" spc="-5" dirty="0">
                <a:latin typeface="Trebuchet MS" panose="020B0603020202020204" pitchFamily="34" charset="0"/>
                <a:cs typeface="MS PGothic"/>
              </a:rPr>
              <a:t> </a:t>
            </a:r>
            <a:r>
              <a:rPr lang="en-CA" sz="1700" spc="-5" dirty="0" err="1" smtClean="0">
                <a:latin typeface="Trebuchet MS" panose="020B0603020202020204" pitchFamily="34" charset="0"/>
                <a:cs typeface="MS PGothic"/>
              </a:rPr>
              <a:t>certains</a:t>
            </a:r>
            <a:r>
              <a:rPr lang="en-CA" sz="1700" spc="-5" dirty="0" smtClean="0">
                <a:latin typeface="Trebuchet MS" panose="020B0603020202020204" pitchFamily="34" charset="0"/>
                <a:cs typeface="MS PGothic"/>
              </a:rPr>
              <a:t> </a:t>
            </a:r>
            <a:r>
              <a:rPr lang="en-CA" sz="1700" spc="-5" dirty="0" err="1" smtClean="0">
                <a:latin typeface="Trebuchet MS" panose="020B0603020202020204" pitchFamily="34" charset="0"/>
                <a:cs typeface="MS PGothic"/>
              </a:rPr>
              <a:t>sauts</a:t>
            </a:r>
            <a:r>
              <a:rPr lang="en-CA" sz="1700" spc="-5" dirty="0" smtClean="0">
                <a:latin typeface="Trebuchet MS" panose="020B0603020202020204" pitchFamily="34" charset="0"/>
                <a:cs typeface="MS PGothic"/>
              </a:rPr>
              <a:t> </a:t>
            </a:r>
            <a:r>
              <a:rPr lang="en-CA" sz="1700" spc="-5" dirty="0">
                <a:latin typeface="Trebuchet MS" panose="020B0603020202020204" pitchFamily="34" charset="0"/>
                <a:cs typeface="MS PGothic"/>
              </a:rPr>
              <a:t>des </a:t>
            </a:r>
            <a:r>
              <a:rPr lang="en-CA" sz="1700" spc="-5" dirty="0" err="1">
                <a:latin typeface="Trebuchet MS" panose="020B0603020202020204" pitchFamily="34" charset="0"/>
                <a:cs typeface="MS PGothic"/>
              </a:rPr>
              <a:t>groupes</a:t>
            </a:r>
            <a:r>
              <a:rPr lang="en-CA" sz="1700" spc="-5" dirty="0">
                <a:latin typeface="Trebuchet MS" panose="020B0603020202020204" pitchFamily="34" charset="0"/>
                <a:cs typeface="MS PGothic"/>
              </a:rPr>
              <a:t> 1/3/4/5/</a:t>
            </a:r>
            <a:r>
              <a:rPr lang="en-CA" sz="1700" spc="-5" dirty="0" err="1">
                <a:latin typeface="Trebuchet MS" panose="020B0603020202020204" pitchFamily="34" charset="0"/>
                <a:cs typeface="MS PGothic"/>
              </a:rPr>
              <a:t>sont</a:t>
            </a:r>
            <a:r>
              <a:rPr lang="en-CA" sz="1700" spc="-5" dirty="0">
                <a:latin typeface="Trebuchet MS" panose="020B0603020202020204" pitchFamily="34" charset="0"/>
                <a:cs typeface="MS PGothic"/>
              </a:rPr>
              <a:t> </a:t>
            </a:r>
            <a:r>
              <a:rPr lang="en-CA" sz="1700" spc="-5" dirty="0" err="1" smtClean="0">
                <a:latin typeface="Trebuchet MS" panose="020B0603020202020204" pitchFamily="34" charset="0"/>
                <a:cs typeface="MS PGothic"/>
              </a:rPr>
              <a:t>autorisés</a:t>
            </a:r>
            <a:r>
              <a:rPr lang="en-CA" sz="1700" spc="-5" dirty="0" smtClean="0">
                <a:latin typeface="Trebuchet MS" panose="020B0603020202020204" pitchFamily="34" charset="0"/>
                <a:cs typeface="MS PGothic"/>
              </a:rPr>
              <a:t> </a:t>
            </a:r>
            <a:r>
              <a:rPr lang="en-CA" sz="1700" spc="-5" dirty="0" err="1">
                <a:latin typeface="Trebuchet MS" panose="020B0603020202020204" pitchFamily="34" charset="0"/>
                <a:cs typeface="MS PGothic"/>
              </a:rPr>
              <a:t>en</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Niveau</a:t>
            </a:r>
            <a:r>
              <a:rPr lang="en-CA" sz="1700" spc="-5" dirty="0">
                <a:latin typeface="Trebuchet MS" panose="020B0603020202020204" pitchFamily="34" charset="0"/>
                <a:cs typeface="MS PGothic"/>
              </a:rPr>
              <a:t> 8 (</a:t>
            </a:r>
            <a:r>
              <a:rPr lang="en-CA" sz="1700" spc="-5" dirty="0" err="1">
                <a:latin typeface="Trebuchet MS" panose="020B0603020202020204" pitchFamily="34" charset="0"/>
                <a:cs typeface="MS PGothic"/>
              </a:rPr>
              <a:t>Voir</a:t>
            </a:r>
            <a:r>
              <a:rPr lang="en-CA" sz="1700" spc="-5" dirty="0">
                <a:latin typeface="Trebuchet MS" panose="020B0603020202020204" pitchFamily="34" charset="0"/>
                <a:cs typeface="MS PGothic"/>
              </a:rPr>
              <a:t> 	Annexe)</a:t>
            </a:r>
          </a:p>
          <a:p>
            <a:pPr marL="72390">
              <a:spcBef>
                <a:spcPts val="35"/>
              </a:spcBef>
              <a:tabLst>
                <a:tab pos="409575" algn="l"/>
              </a:tabLst>
            </a:pPr>
            <a:r>
              <a:rPr lang="en-CA" sz="1600" spc="20"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dirty="0"/>
              <a:t>Au niveau 8 SEULEMENT, si l’entraîneur assiste la gymnaste (assistance manuelle) 		</a:t>
            </a:r>
            <a:r>
              <a:rPr lang="fr-CA" dirty="0" smtClean="0"/>
              <a:t>pendant </a:t>
            </a:r>
            <a:r>
              <a:rPr lang="fr-CA" dirty="0"/>
              <a:t>le deuxième envol d’un saut avec SALTO, le saut est évalué. Tous les juges 		</a:t>
            </a:r>
            <a:r>
              <a:rPr lang="fr-CA" dirty="0" smtClean="0"/>
              <a:t>appliquent une </a:t>
            </a:r>
            <a:r>
              <a:rPr lang="fr-CA" dirty="0"/>
              <a:t>déduction de </a:t>
            </a:r>
            <a:r>
              <a:rPr lang="fr-CA" dirty="0" smtClean="0"/>
              <a:t>- 1.0</a:t>
            </a:r>
            <a:r>
              <a:rPr lang="fr-CA" dirty="0"/>
              <a:t>.</a:t>
            </a:r>
            <a:endParaRPr lang="en-CA" sz="1500" spc="-5" dirty="0">
              <a:latin typeface="Trebuchet MS" panose="020B0603020202020204" pitchFamily="34" charset="0"/>
              <a:cs typeface="MS PGothic"/>
            </a:endParaRPr>
          </a:p>
        </p:txBody>
      </p:sp>
    </p:spTree>
    <p:extLst>
      <p:ext uri="{BB962C8B-B14F-4D97-AF65-F5344CB8AC3E}">
        <p14:creationId xmlns:p14="http://schemas.microsoft.com/office/powerpoint/2010/main" val="3644902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917805"/>
            <a:ext cx="8549725" cy="2939266"/>
          </a:xfrm>
          <a:prstGeom prst="rect">
            <a:avLst/>
          </a:prstGeom>
        </p:spPr>
        <p:txBody>
          <a:bodyPr vert="horz" wrap="square" lIns="0" tIns="0" rIns="0" bIns="0" rtlCol="0">
            <a:spAutoFit/>
          </a:bodyPr>
          <a:lstStyle/>
          <a:p>
            <a:pPr marL="12700">
              <a:tabLst>
                <a:tab pos="409575" algn="l"/>
              </a:tabLst>
            </a:pPr>
            <a:r>
              <a:rPr lang="en-CA" sz="2300" b="1" spc="-10" dirty="0" smtClean="0">
                <a:solidFill>
                  <a:srgbClr val="90C126"/>
                </a:solidFill>
                <a:latin typeface="Trebuchet MS" panose="020B0603020202020204" pitchFamily="34" charset="0"/>
                <a:cs typeface="MS PGothic"/>
              </a:rPr>
              <a:t>Information </a:t>
            </a:r>
            <a:r>
              <a:rPr lang="en-CA" sz="2300" b="1" spc="-10" dirty="0" err="1" smtClean="0">
                <a:solidFill>
                  <a:srgbClr val="90C126"/>
                </a:solidFill>
                <a:latin typeface="Trebuchet MS" panose="020B0603020202020204" pitchFamily="34" charset="0"/>
                <a:cs typeface="MS PGothic"/>
              </a:rPr>
              <a:t>générale</a:t>
            </a:r>
            <a:endParaRPr lang="en-CA" sz="2300" b="1" spc="-10" dirty="0">
              <a:solidFill>
                <a:srgbClr val="90C126"/>
              </a:solidFill>
              <a:latin typeface="Trebuchet MS" panose="020B0603020202020204" pitchFamily="34" charset="0"/>
              <a:cs typeface="MS PGothic"/>
            </a:endParaRPr>
          </a:p>
          <a:p>
            <a:pPr marL="72390">
              <a:spcBef>
                <a:spcPts val="35"/>
              </a:spcBef>
              <a:tabLst>
                <a:tab pos="409575" algn="l"/>
              </a:tabLst>
            </a:pPr>
            <a:endParaRPr lang="en-CA" sz="15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Seulement</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certains</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sauts</a:t>
            </a:r>
            <a:r>
              <a:rPr lang="en-CA" sz="1700" spc="-5" dirty="0">
                <a:solidFill>
                  <a:srgbClr val="000000"/>
                </a:solidFill>
                <a:latin typeface="Trebuchet MS" panose="020B0603020202020204" pitchFamily="34" charset="0"/>
                <a:cs typeface="MS PGothic"/>
              </a:rPr>
              <a:t> des </a:t>
            </a:r>
            <a:r>
              <a:rPr lang="en-CA" sz="1700" spc="-5" dirty="0" err="1">
                <a:solidFill>
                  <a:srgbClr val="000000"/>
                </a:solidFill>
                <a:latin typeface="Trebuchet MS" panose="020B0603020202020204" pitchFamily="34" charset="0"/>
                <a:cs typeface="MS PGothic"/>
              </a:rPr>
              <a:t>groupes</a:t>
            </a:r>
            <a:r>
              <a:rPr lang="en-CA" sz="1700" spc="-5" dirty="0">
                <a:solidFill>
                  <a:srgbClr val="000000"/>
                </a:solidFill>
                <a:latin typeface="Trebuchet MS" panose="020B0603020202020204" pitchFamily="34" charset="0"/>
                <a:cs typeface="MS PGothic"/>
              </a:rPr>
              <a:t> 1/2/3/4/5/</a:t>
            </a:r>
            <a:r>
              <a:rPr lang="en-CA" sz="1700" spc="-5" dirty="0" err="1">
                <a:solidFill>
                  <a:srgbClr val="000000"/>
                </a:solidFill>
                <a:latin typeface="Trebuchet MS" panose="020B0603020202020204" pitchFamily="34" charset="0"/>
                <a:cs typeface="MS PGothic"/>
              </a:rPr>
              <a:t>sont</a:t>
            </a:r>
            <a:r>
              <a:rPr lang="en-CA" sz="1700" spc="-5" dirty="0">
                <a:solidFill>
                  <a:srgbClr val="000000"/>
                </a:solidFill>
                <a:latin typeface="Trebuchet MS" panose="020B0603020202020204" pitchFamily="34" charset="0"/>
                <a:cs typeface="MS PGothic"/>
              </a:rPr>
              <a:t> </a:t>
            </a:r>
            <a:r>
              <a:rPr lang="en-CA" sz="1700" spc="-5" dirty="0" err="1" smtClean="0">
                <a:solidFill>
                  <a:srgbClr val="000000"/>
                </a:solidFill>
                <a:latin typeface="Trebuchet MS" panose="020B0603020202020204" pitchFamily="34" charset="0"/>
                <a:cs typeface="MS PGothic"/>
              </a:rPr>
              <a:t>autorisés</a:t>
            </a:r>
            <a:r>
              <a:rPr lang="en-CA" sz="1700" spc="-5" dirty="0" smtClean="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en</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Niveau</a:t>
            </a:r>
            <a:r>
              <a:rPr lang="en-CA" sz="1700" spc="-5" dirty="0">
                <a:solidFill>
                  <a:srgbClr val="000000"/>
                </a:solidFill>
                <a:latin typeface="Trebuchet MS" panose="020B0603020202020204" pitchFamily="34" charset="0"/>
                <a:cs typeface="MS PGothic"/>
              </a:rPr>
              <a:t> 9 (</a:t>
            </a:r>
            <a:r>
              <a:rPr lang="en-CA" sz="1700" spc="-5" dirty="0" err="1">
                <a:solidFill>
                  <a:srgbClr val="000000"/>
                </a:solidFill>
                <a:latin typeface="Trebuchet MS" panose="020B0603020202020204" pitchFamily="34" charset="0"/>
                <a:cs typeface="MS PGothic"/>
              </a:rPr>
              <a:t>Voir</a:t>
            </a:r>
            <a:r>
              <a:rPr lang="en-CA" sz="1700" spc="-5" dirty="0">
                <a:solidFill>
                  <a:srgbClr val="000000"/>
                </a:solidFill>
                <a:latin typeface="Trebuchet MS" panose="020B0603020202020204" pitchFamily="34" charset="0"/>
                <a:cs typeface="MS PGothic"/>
              </a:rPr>
              <a:t> 	Annexe)</a:t>
            </a:r>
          </a:p>
          <a:p>
            <a:pPr marL="72390">
              <a:spcBef>
                <a:spcPts val="35"/>
              </a:spcBef>
              <a:tabLst>
                <a:tab pos="409575" algn="l"/>
              </a:tabLst>
            </a:pPr>
            <a:endParaRPr lang="en-CA" sz="17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rPr>
              <a:t>Il </a:t>
            </a:r>
            <a:r>
              <a:rPr lang="en-CA" sz="1700" spc="-5" dirty="0" err="1">
                <a:solidFill>
                  <a:srgbClr val="000000"/>
                </a:solidFill>
                <a:latin typeface="Trebuchet MS" panose="020B0603020202020204" pitchFamily="34" charset="0"/>
              </a:rPr>
              <a:t>n’y</a:t>
            </a:r>
            <a:r>
              <a:rPr lang="en-CA" sz="1700" spc="-5" dirty="0">
                <a:solidFill>
                  <a:srgbClr val="000000"/>
                </a:solidFill>
                <a:latin typeface="Trebuchet MS" panose="020B0603020202020204" pitchFamily="34" charset="0"/>
              </a:rPr>
              <a:t> a pas de restriction au </a:t>
            </a:r>
            <a:r>
              <a:rPr lang="en-CA" sz="1700" spc="-5" dirty="0" err="1">
                <a:solidFill>
                  <a:srgbClr val="000000"/>
                </a:solidFill>
                <a:latin typeface="Trebuchet MS" panose="020B0603020202020204" pitchFamily="34" charset="0"/>
              </a:rPr>
              <a:t>niveau</a:t>
            </a:r>
            <a:r>
              <a:rPr lang="en-CA" sz="1700" spc="-5" dirty="0">
                <a:solidFill>
                  <a:srgbClr val="000000"/>
                </a:solidFill>
                <a:latin typeface="Trebuchet MS" panose="020B0603020202020204" pitchFamily="34" charset="0"/>
              </a:rPr>
              <a:t> 10</a:t>
            </a:r>
          </a:p>
          <a:p>
            <a:pPr marL="1074738" indent="-355600">
              <a:spcBef>
                <a:spcPts val="35"/>
              </a:spcBef>
              <a:buFont typeface="Arial" panose="020B0604020202020204" pitchFamily="34" charset="0"/>
              <a:buChar char="•"/>
            </a:pPr>
            <a:r>
              <a:rPr lang="fr-CA" sz="1700" spc="-5" dirty="0">
                <a:solidFill>
                  <a:srgbClr val="000000"/>
                </a:solidFill>
                <a:latin typeface="Trebuchet MS" panose="020B0603020202020204" pitchFamily="34" charset="0"/>
              </a:rPr>
              <a:t>Pour le niveau 10 seulement, tous les sauts avec une note de départ de 10.0 exécutés avec succès (pas de chute ou assistance manuelle) sont admissibles pour un bonus de +0.10, sauf ceux marqués par un astérisque</a:t>
            </a:r>
          </a:p>
          <a:p>
            <a:pPr marL="1074738" indent="-355600">
              <a:spcBef>
                <a:spcPts val="35"/>
              </a:spcBef>
              <a:buFont typeface="Arial" panose="020B0604020202020204" pitchFamily="34" charset="0"/>
              <a:buChar char="•"/>
            </a:pPr>
            <a:r>
              <a:rPr lang="fr-CA" sz="1700" spc="-5" dirty="0">
                <a:solidFill>
                  <a:srgbClr val="000000"/>
                </a:solidFill>
                <a:latin typeface="Trebuchet MS" panose="020B0603020202020204" pitchFamily="34" charset="0"/>
                <a:cs typeface="MS PGothic"/>
              </a:rPr>
              <a:t>C</a:t>
            </a:r>
            <a:r>
              <a:rPr lang="fr-CA" sz="1700" spc="-5" dirty="0" smtClean="0">
                <a:solidFill>
                  <a:srgbClr val="000000"/>
                </a:solidFill>
                <a:latin typeface="Trebuchet MS" panose="020B0603020202020204" pitchFamily="34" charset="0"/>
                <a:cs typeface="MS PGothic"/>
              </a:rPr>
              <a:t>haque </a:t>
            </a:r>
            <a:r>
              <a:rPr lang="fr-CA" sz="1700" spc="-5" dirty="0">
                <a:solidFill>
                  <a:srgbClr val="000000"/>
                </a:solidFill>
                <a:latin typeface="Trebuchet MS" panose="020B0603020202020204" pitchFamily="34" charset="0"/>
                <a:cs typeface="MS PGothic"/>
              </a:rPr>
              <a:t>juge ajoute le bonus à sa note et doit indiquer par un moyen quelconque que le bonus a été ajouté. </a:t>
            </a:r>
            <a:endParaRPr lang="en-CA" sz="1700" spc="-5" dirty="0">
              <a:solidFill>
                <a:srgbClr val="000000"/>
              </a:solidFill>
              <a:latin typeface="Trebuchet MS" panose="020B0603020202020204" pitchFamily="34" charset="0"/>
              <a:cs typeface="MS PGothic"/>
            </a:endParaRPr>
          </a:p>
        </p:txBody>
      </p:sp>
    </p:spTree>
    <p:extLst>
      <p:ext uri="{BB962C8B-B14F-4D97-AF65-F5344CB8AC3E}">
        <p14:creationId xmlns:p14="http://schemas.microsoft.com/office/powerpoint/2010/main" val="1376142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81000" y="315398"/>
            <a:ext cx="8412651" cy="415498"/>
          </a:xfrm>
          <a:prstGeom prst="rect">
            <a:avLst/>
          </a:prstGeom>
        </p:spPr>
        <p:txBody>
          <a:bodyPr vert="horz" wrap="square" lIns="0" tIns="0" rIns="0" bIns="0" rtlCol="0">
            <a:spAutoFit/>
          </a:bodyPr>
          <a:lstStyle/>
          <a:p>
            <a:pPr marL="12700" algn="ctr">
              <a:lnSpc>
                <a:spcPct val="100000"/>
              </a:lnSpc>
            </a:pPr>
            <a:r>
              <a:rPr lang="fr-CA" b="1" spc="-5" dirty="0"/>
              <a:t>Apprendre à connaitre son Manuel JO</a:t>
            </a:r>
            <a:endParaRPr b="1" spc="-5" dirty="0"/>
          </a:p>
        </p:txBody>
      </p:sp>
      <p:sp>
        <p:nvSpPr>
          <p:cNvPr id="4" name="object 4"/>
          <p:cNvSpPr txBox="1"/>
          <p:nvPr>
            <p:custDataLst>
              <p:tags r:id="rId3"/>
            </p:custDataLst>
          </p:nvPr>
        </p:nvSpPr>
        <p:spPr>
          <a:xfrm>
            <a:off x="304800" y="895350"/>
            <a:ext cx="8488851" cy="3306033"/>
          </a:xfrm>
          <a:prstGeom prst="rect">
            <a:avLst/>
          </a:prstGeom>
        </p:spPr>
        <p:txBody>
          <a:bodyPr vert="horz" wrap="square" lIns="0" tIns="0" rIns="0" bIns="0" rtlCol="0">
            <a:spAutoFit/>
          </a:bodyPr>
          <a:lstStyle/>
          <a:p>
            <a:pPr marL="12700">
              <a:lnSpc>
                <a:spcPct val="100000"/>
              </a:lnSpc>
              <a:tabLst>
                <a:tab pos="409575" algn="l"/>
              </a:tabLst>
            </a:pPr>
            <a:r>
              <a:rPr lang="en-CA" sz="2300" b="1" spc="-10" dirty="0">
                <a:solidFill>
                  <a:srgbClr val="90C126"/>
                </a:solidFill>
                <a:latin typeface="Trebuchet MS" panose="020B0603020202020204" pitchFamily="34" charset="0"/>
                <a:cs typeface="MS PGothic"/>
              </a:rPr>
              <a:t>Section 1 — Information </a:t>
            </a:r>
            <a:r>
              <a:rPr lang="en-CA" sz="2300" b="1" spc="-10" dirty="0" err="1">
                <a:solidFill>
                  <a:srgbClr val="90C126"/>
                </a:solidFill>
                <a:latin typeface="Trebuchet MS" panose="020B0603020202020204" pitchFamily="34" charset="0"/>
                <a:cs typeface="MS PGothic"/>
              </a:rPr>
              <a:t>générale</a:t>
            </a:r>
            <a:endParaRPr lang="en-CA" sz="2300" b="1" spc="-10" dirty="0">
              <a:solidFill>
                <a:srgbClr val="90C126"/>
              </a:solidFill>
              <a:latin typeface="Trebuchet MS" panose="020B0603020202020204" pitchFamily="34" charset="0"/>
              <a:cs typeface="MS PGothic"/>
            </a:endParaRPr>
          </a:p>
          <a:p>
            <a:pPr marL="12700">
              <a:lnSpc>
                <a:spcPct val="100000"/>
              </a:lnSpc>
              <a:tabLst>
                <a:tab pos="409575" algn="l"/>
              </a:tabLst>
            </a:pPr>
            <a:endParaRPr lang="en-CA" sz="1500" b="1" spc="-10" dirty="0">
              <a:solidFill>
                <a:srgbClr val="90C126"/>
              </a:solidFill>
              <a:latin typeface="Trebuchet MS" panose="020B0603020202020204" pitchFamily="34" charset="0"/>
              <a:cs typeface="MS PGothic"/>
            </a:endParaRPr>
          </a:p>
          <a:p>
            <a:pPr marL="12700">
              <a:lnSpc>
                <a:spcPct val="100000"/>
              </a:lnSpc>
              <a:tabLst>
                <a:tab pos="409575" algn="l"/>
              </a:tabLst>
            </a:pPr>
            <a:r>
              <a:rPr sz="1900" b="1" spc="-10" dirty="0">
                <a:latin typeface="Trebuchet MS" panose="020B0603020202020204" pitchFamily="34" charset="0"/>
                <a:cs typeface="MS PGothic"/>
              </a:rPr>
              <a:t>▶	</a:t>
            </a:r>
            <a:r>
              <a:rPr sz="2100" b="1" spc="-5" dirty="0">
                <a:latin typeface="Trebuchet MS" panose="020B0603020202020204" pitchFamily="34" charset="0"/>
                <a:cs typeface="Trebuchet MS"/>
              </a:rPr>
              <a:t>Chap</a:t>
            </a:r>
            <a:r>
              <a:rPr lang="fr-CA" sz="2100" b="1" spc="-5" dirty="0" err="1">
                <a:latin typeface="Trebuchet MS" panose="020B0603020202020204" pitchFamily="34" charset="0"/>
                <a:cs typeface="Trebuchet MS"/>
              </a:rPr>
              <a:t>itre</a:t>
            </a:r>
            <a:r>
              <a:rPr lang="fr-CA" sz="2100" b="1" spc="-5" dirty="0">
                <a:latin typeface="Trebuchet MS" panose="020B0603020202020204" pitchFamily="34" charset="0"/>
                <a:cs typeface="Trebuchet MS"/>
              </a:rPr>
              <a:t> </a:t>
            </a:r>
            <a:r>
              <a:rPr lang="en-CA" sz="2100" b="1" spc="-5" dirty="0">
                <a:latin typeface="Trebuchet MS" panose="020B0603020202020204" pitchFamily="34" charset="0"/>
                <a:cs typeface="Trebuchet MS"/>
              </a:rPr>
              <a:t>3 — </a:t>
            </a:r>
            <a:r>
              <a:rPr lang="fr-CA" sz="2100" b="1" spc="-5" dirty="0">
                <a:latin typeface="Trebuchet MS" panose="020B0603020202020204" pitchFamily="34" charset="0"/>
                <a:cs typeface="Trebuchet MS"/>
              </a:rPr>
              <a:t>Évaluation des Exercices</a:t>
            </a:r>
            <a:endParaRPr sz="2100" dirty="0">
              <a:latin typeface="Trebuchet MS" panose="020B0603020202020204" pitchFamily="34" charset="0"/>
              <a:cs typeface="Trebuchet MS"/>
            </a:endParaRPr>
          </a:p>
          <a:p>
            <a:pPr marL="72390">
              <a:lnSpc>
                <a:spcPts val="2035"/>
              </a:lnSpc>
              <a:spcBef>
                <a:spcPts val="35"/>
              </a:spcBef>
              <a:tabLst>
                <a:tab pos="409575" algn="l"/>
              </a:tabLst>
            </a:pPr>
            <a:r>
              <a:rPr sz="1700" spc="20" dirty="0">
                <a:latin typeface="Trebuchet MS" panose="020B0603020202020204" pitchFamily="34" charset="0"/>
                <a:cs typeface="MS PGothic"/>
              </a:rPr>
              <a:t>▶</a:t>
            </a: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Note de départs</a:t>
            </a:r>
            <a:endParaRPr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Calculer</a:t>
            </a:r>
            <a:r>
              <a:rPr lang="en-CA" sz="1700" spc="-5" dirty="0">
                <a:latin typeface="Trebuchet MS" panose="020B0603020202020204" pitchFamily="34" charset="0"/>
                <a:cs typeface="MS PGothic"/>
              </a:rPr>
              <a:t> les </a:t>
            </a:r>
            <a:r>
              <a:rPr lang="en-CA" sz="1700" spc="-5" dirty="0" err="1">
                <a:latin typeface="Trebuchet MS" panose="020B0603020202020204" pitchFamily="34" charset="0"/>
                <a:cs typeface="MS PGothic"/>
              </a:rPr>
              <a:t>valeurs</a:t>
            </a:r>
            <a:r>
              <a:rPr lang="en-CA" sz="1700" spc="-5" dirty="0">
                <a:latin typeface="Trebuchet MS" panose="020B0603020202020204" pitchFamily="34" charset="0"/>
                <a:cs typeface="MS PGothic"/>
              </a:rPr>
              <a:t> de </a:t>
            </a:r>
            <a:r>
              <a:rPr lang="en-CA" sz="1700" spc="-5" dirty="0" err="1">
                <a:latin typeface="Trebuchet MS" panose="020B0603020202020204" pitchFamily="34" charset="0"/>
                <a:cs typeface="MS PGothic"/>
              </a:rPr>
              <a:t>difficultés</a:t>
            </a:r>
            <a:endParaRPr lang="en-CA" sz="1700" spc="-5" dirty="0">
              <a:latin typeface="Trebuchet MS" panose="020B0603020202020204" pitchFamily="34" charset="0"/>
              <a:cs typeface="MS PGothic"/>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Exigences</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spécifiques</a:t>
            </a:r>
            <a:endParaRPr lang="en-CA" sz="1700" spc="-5" dirty="0">
              <a:latin typeface="Trebuchet MS" panose="020B0603020202020204" pitchFamily="34" charset="0"/>
              <a:cs typeface="MS PGothic"/>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Composition (applicable pour </a:t>
            </a:r>
            <a:r>
              <a:rPr lang="en-CA" sz="1700" spc="-5" dirty="0" err="1">
                <a:latin typeface="Trebuchet MS" panose="020B0603020202020204" pitchFamily="34" charset="0"/>
                <a:cs typeface="MS PGothic"/>
              </a:rPr>
              <a:t>niveau</a:t>
            </a:r>
            <a:r>
              <a:rPr lang="en-CA" sz="1700" spc="-5" dirty="0">
                <a:latin typeface="Trebuchet MS" panose="020B0603020202020204" pitchFamily="34" charset="0"/>
                <a:cs typeface="MS PGothic"/>
              </a:rPr>
              <a:t> 8+)</a:t>
            </a:r>
            <a:endParaRPr lang="en-CA"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Trebuchet MS"/>
              </a:rPr>
              <a:t>Exécution</a:t>
            </a:r>
            <a:r>
              <a:rPr lang="en-CA" sz="1700" spc="-5" dirty="0">
                <a:latin typeface="Trebuchet MS" panose="020B0603020202020204" pitchFamily="34" charset="0"/>
                <a:cs typeface="Trebuchet MS"/>
              </a:rPr>
              <a:t> et </a:t>
            </a:r>
            <a:r>
              <a:rPr lang="en-CA" sz="1700" spc="-5" dirty="0" err="1">
                <a:latin typeface="Trebuchet MS" panose="020B0603020202020204" pitchFamily="34" charset="0"/>
                <a:cs typeface="Trebuchet MS"/>
              </a:rPr>
              <a:t>artistique</a:t>
            </a:r>
            <a:endParaRPr lang="en-CA"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Vous</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trouverez</a:t>
            </a:r>
            <a:r>
              <a:rPr lang="en-CA" sz="1500" spc="-5" dirty="0">
                <a:latin typeface="Trebuchet MS" panose="020B0603020202020204" pitchFamily="34" charset="0"/>
                <a:cs typeface="MS PGothic"/>
              </a:rPr>
              <a:t> la </a:t>
            </a:r>
            <a:r>
              <a:rPr lang="en-CA" sz="1500" spc="-5" dirty="0" err="1">
                <a:latin typeface="Trebuchet MS" panose="020B0603020202020204" pitchFamily="34" charset="0"/>
                <a:cs typeface="MS PGothic"/>
              </a:rPr>
              <a:t>liste</a:t>
            </a:r>
            <a:r>
              <a:rPr lang="en-CA" sz="1500" spc="-5" dirty="0">
                <a:latin typeface="Trebuchet MS" panose="020B0603020202020204" pitchFamily="34" charset="0"/>
                <a:cs typeface="MS PGothic"/>
              </a:rPr>
              <a:t> des </a:t>
            </a:r>
            <a:r>
              <a:rPr lang="en-CA" sz="1500" spc="-5" dirty="0" err="1">
                <a:latin typeface="Trebuchet MS" panose="020B0603020202020204" pitchFamily="34" charset="0"/>
                <a:cs typeface="MS PGothic"/>
              </a:rPr>
              <a:t>déductions</a:t>
            </a:r>
            <a:r>
              <a:rPr lang="en-CA" sz="1500" spc="-5" dirty="0">
                <a:latin typeface="Trebuchet MS" panose="020B0603020202020204" pitchFamily="34" charset="0"/>
                <a:cs typeface="MS PGothic"/>
              </a:rPr>
              <a:t> pour </a:t>
            </a:r>
            <a:r>
              <a:rPr lang="en-CA" sz="1500" spc="-5" dirty="0" err="1">
                <a:latin typeface="Trebuchet MS" panose="020B0603020202020204" pitchFamily="34" charset="0"/>
                <a:cs typeface="MS PGothic"/>
              </a:rPr>
              <a:t>fautes</a:t>
            </a:r>
            <a:r>
              <a:rPr lang="en-CA" sz="1500" spc="-5" dirty="0">
                <a:latin typeface="Trebuchet MS" panose="020B0603020202020204" pitchFamily="34" charset="0"/>
                <a:cs typeface="MS PGothic"/>
              </a:rPr>
              <a:t> techniques, </a:t>
            </a:r>
            <a:r>
              <a:rPr lang="en-CA" sz="1500" spc="-5" dirty="0" err="1">
                <a:latin typeface="Trebuchet MS" panose="020B0603020202020204" pitchFamily="34" charset="0"/>
                <a:cs typeface="MS PGothic"/>
              </a:rPr>
              <a:t>fautes</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d’exécutions</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d’amplitude</a:t>
            </a:r>
            <a:r>
              <a:rPr lang="en-CA" sz="1500" spc="-5" dirty="0">
                <a:latin typeface="Trebuchet MS" panose="020B0603020202020204" pitchFamily="34" charset="0"/>
                <a:cs typeface="MS PGothic"/>
              </a:rPr>
              <a:t> et </a:t>
            </a:r>
            <a:r>
              <a:rPr lang="en-CA" sz="1500" spc="-5" dirty="0" err="1">
                <a:latin typeface="Trebuchet MS" panose="020B0603020202020204" pitchFamily="34" charset="0"/>
                <a:cs typeface="MS PGothic"/>
              </a:rPr>
              <a:t>d’artistique</a:t>
            </a:r>
            <a:r>
              <a:rPr lang="en-CA" sz="1500" spc="-5" dirty="0">
                <a:latin typeface="Trebuchet MS" panose="020B0603020202020204" pitchFamily="34" charset="0"/>
                <a:cs typeface="MS PGothic"/>
              </a:rPr>
              <a:t> a la p. 19-20</a:t>
            </a:r>
          </a:p>
          <a:p>
            <a:pPr marL="409575" marR="5080" indent="-337185">
              <a:lnSpc>
                <a:spcPts val="2020"/>
              </a:lnSpc>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Spécification</a:t>
            </a:r>
            <a:r>
              <a:rPr lang="en-CA" sz="1500" spc="20" dirty="0">
                <a:latin typeface="Trebuchet MS" panose="020B0603020202020204" pitchFamily="34" charset="0"/>
                <a:cs typeface="MS PGothic"/>
              </a:rPr>
              <a:t> des </a:t>
            </a:r>
            <a:r>
              <a:rPr lang="en-CA" sz="1500" spc="20" dirty="0" err="1">
                <a:latin typeface="Trebuchet MS" panose="020B0603020202020204" pitchFamily="34" charset="0"/>
                <a:cs typeface="MS PGothic"/>
              </a:rPr>
              <a:t>déductions</a:t>
            </a:r>
            <a:r>
              <a:rPr lang="en-CA" sz="1500" spc="20" dirty="0">
                <a:latin typeface="Trebuchet MS" panose="020B0603020202020204" pitchFamily="34" charset="0"/>
                <a:cs typeface="MS PGothic"/>
              </a:rPr>
              <a:t> </a:t>
            </a:r>
            <a:r>
              <a:rPr lang="en-CA" sz="1500" spc="-5" dirty="0">
                <a:latin typeface="Trebuchet MS" panose="020B0603020202020204" pitchFamily="34" charset="0"/>
                <a:cs typeface="MS PGothic"/>
              </a:rPr>
              <a:t>(p. 20)</a:t>
            </a: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Calculer</a:t>
            </a:r>
            <a:r>
              <a:rPr lang="en-CA" sz="1700" spc="-5" dirty="0">
                <a:latin typeface="Trebuchet MS" panose="020B0603020202020204" pitchFamily="34" charset="0"/>
                <a:cs typeface="MS PGothic"/>
              </a:rPr>
              <a:t> la note de </a:t>
            </a:r>
            <a:r>
              <a:rPr lang="en-CA" sz="1700" spc="-5" dirty="0" err="1">
                <a:latin typeface="Trebuchet MS" panose="020B0603020202020204" pitchFamily="34" charset="0"/>
                <a:cs typeface="MS PGothic"/>
              </a:rPr>
              <a:t>départ</a:t>
            </a:r>
            <a:endParaRPr lang="en-CA" sz="1700" spc="-5" dirty="0">
              <a:latin typeface="Trebuchet MS" panose="020B0603020202020204" pitchFamily="34" charset="0"/>
              <a:cs typeface="MS PGothic"/>
            </a:endParaRPr>
          </a:p>
        </p:txBody>
      </p:sp>
    </p:spTree>
    <p:extLst>
      <p:ext uri="{BB962C8B-B14F-4D97-AF65-F5344CB8AC3E}">
        <p14:creationId xmlns:p14="http://schemas.microsoft.com/office/powerpoint/2010/main" val="28476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343262" y="788996"/>
            <a:ext cx="7848600" cy="307777"/>
          </a:xfrm>
          <a:prstGeom prst="rect">
            <a:avLst/>
          </a:prstGeom>
        </p:spPr>
        <p:txBody>
          <a:bodyPr vert="horz" wrap="square" lIns="0" tIns="0" rIns="0" bIns="0" rtlCol="0">
            <a:spAutoFit/>
          </a:bodyPr>
          <a:lstStyle/>
          <a:p>
            <a:pPr marL="12700">
              <a:tabLst>
                <a:tab pos="409575" algn="l"/>
              </a:tabLst>
            </a:pPr>
            <a:r>
              <a:rPr lang="fr-CA" sz="2000" b="1" spc="-10" dirty="0">
                <a:solidFill>
                  <a:srgbClr val="90C126"/>
                </a:solidFill>
                <a:latin typeface="Trebuchet MS" panose="020B0603020202020204" pitchFamily="34" charset="0"/>
                <a:cs typeface="MS PGothic"/>
              </a:rPr>
              <a:t>DÉDUCTIONS SPÉCIFIQUES À L’AGRÈS POUR LES NIVEAUX 8 / 9 / </a:t>
            </a:r>
            <a:r>
              <a:rPr lang="fr-CA" sz="2000" b="1" spc="-10" dirty="0" smtClean="0">
                <a:solidFill>
                  <a:srgbClr val="90C126"/>
                </a:solidFill>
                <a:latin typeface="Trebuchet MS" panose="020B0603020202020204" pitchFamily="34" charset="0"/>
                <a:cs typeface="MS PGothic"/>
              </a:rPr>
              <a:t>10</a:t>
            </a:r>
            <a:endParaRPr lang="en-CA" sz="1400" b="1" spc="-10" dirty="0">
              <a:solidFill>
                <a:srgbClr val="90C126"/>
              </a:solidFill>
              <a:latin typeface="Trebuchet MS" panose="020B0603020202020204" pitchFamily="34" charset="0"/>
              <a:cs typeface="MS PGothic"/>
            </a:endParaRPr>
          </a:p>
        </p:txBody>
      </p:sp>
      <p:pic>
        <p:nvPicPr>
          <p:cNvPr id="6" name="Picture 5"/>
          <p:cNvPicPr>
            <a:picLocks noChangeAspect="1"/>
          </p:cNvPicPr>
          <p:nvPr>
            <p:custDataLst>
              <p:tags r:id="rId4"/>
            </p:custDataLst>
          </p:nvPr>
        </p:nvPicPr>
        <p:blipFill>
          <a:blip r:embed="rId6"/>
          <a:stretch>
            <a:fillRect/>
          </a:stretch>
        </p:blipFill>
        <p:spPr>
          <a:xfrm>
            <a:off x="314064" y="1352550"/>
            <a:ext cx="8458200" cy="2211770"/>
          </a:xfrm>
          <a:prstGeom prst="rect">
            <a:avLst/>
          </a:prstGeom>
        </p:spPr>
      </p:pic>
    </p:spTree>
    <p:extLst>
      <p:ext uri="{BB962C8B-B14F-4D97-AF65-F5344CB8AC3E}">
        <p14:creationId xmlns:p14="http://schemas.microsoft.com/office/powerpoint/2010/main" val="3603581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152400" y="673679"/>
            <a:ext cx="7010400"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spécifique</a:t>
            </a:r>
            <a:r>
              <a:rPr lang="en-CA" sz="2300" b="1" spc="-10" dirty="0">
                <a:solidFill>
                  <a:srgbClr val="90C126"/>
                </a:solidFill>
                <a:latin typeface="Trebuchet MS" panose="020B0603020202020204" pitchFamily="34" charset="0"/>
                <a:cs typeface="MS PGothic"/>
              </a:rPr>
              <a:t> à </a:t>
            </a:r>
            <a:r>
              <a:rPr lang="en-CA" sz="2300" b="1" spc="-10" dirty="0" err="1">
                <a:solidFill>
                  <a:srgbClr val="90C126"/>
                </a:solidFill>
                <a:latin typeface="Trebuchet MS" panose="020B0603020202020204" pitchFamily="34" charset="0"/>
                <a:cs typeface="MS PGothic"/>
              </a:rPr>
              <a:t>l’agrès</a:t>
            </a:r>
            <a:r>
              <a:rPr lang="en-CA" sz="2300" b="1" spc="-10" dirty="0">
                <a:solidFill>
                  <a:srgbClr val="90C126"/>
                </a:solidFill>
                <a:latin typeface="Trebuchet MS" panose="020B0603020202020204" pitchFamily="34" charset="0"/>
                <a:cs typeface="MS PGothic"/>
              </a:rPr>
              <a:t> — </a:t>
            </a:r>
            <a:r>
              <a:rPr lang="en-CA" sz="2300" b="1" spc="-10" dirty="0" err="1">
                <a:solidFill>
                  <a:srgbClr val="90C126"/>
                </a:solidFill>
                <a:latin typeface="Trebuchet MS" panose="020B0603020202020204" pitchFamily="34" charset="0"/>
                <a:cs typeface="MS PGothic"/>
              </a:rPr>
              <a:t>Niveaux</a:t>
            </a:r>
            <a:r>
              <a:rPr lang="en-CA" sz="2300" b="1" spc="-10" dirty="0">
                <a:solidFill>
                  <a:srgbClr val="90C126"/>
                </a:solidFill>
                <a:latin typeface="Trebuchet MS" panose="020B0603020202020204" pitchFamily="34" charset="0"/>
                <a:cs typeface="MS PGothic"/>
              </a:rPr>
              <a:t> </a:t>
            </a:r>
            <a:r>
              <a:rPr lang="en-CA" sz="2300" b="1" spc="-10" dirty="0" smtClean="0">
                <a:solidFill>
                  <a:srgbClr val="90C126"/>
                </a:solidFill>
                <a:latin typeface="Trebuchet MS" panose="020B0603020202020204" pitchFamily="34" charset="0"/>
                <a:cs typeface="MS PGothic"/>
              </a:rPr>
              <a:t>8-9-10</a:t>
            </a:r>
            <a:endParaRPr lang="en-CA" sz="1500" b="1" spc="-10" dirty="0">
              <a:solidFill>
                <a:srgbClr val="90C126"/>
              </a:solidFill>
              <a:latin typeface="Trebuchet MS" panose="020B0603020202020204" pitchFamily="34" charset="0"/>
              <a:cs typeface="MS PGothic"/>
            </a:endParaRPr>
          </a:p>
        </p:txBody>
      </p:sp>
      <p:pic>
        <p:nvPicPr>
          <p:cNvPr id="5" name="Picture 4"/>
          <p:cNvPicPr>
            <a:picLocks noChangeAspect="1"/>
          </p:cNvPicPr>
          <p:nvPr/>
        </p:nvPicPr>
        <p:blipFill>
          <a:blip r:embed="rId5"/>
          <a:stretch>
            <a:fillRect/>
          </a:stretch>
        </p:blipFill>
        <p:spPr>
          <a:xfrm>
            <a:off x="1900064" y="996062"/>
            <a:ext cx="5343870" cy="3996400"/>
          </a:xfrm>
          <a:prstGeom prst="rect">
            <a:avLst/>
          </a:prstGeom>
        </p:spPr>
      </p:pic>
    </p:spTree>
    <p:extLst>
      <p:ext uri="{BB962C8B-B14F-4D97-AF65-F5344CB8AC3E}">
        <p14:creationId xmlns:p14="http://schemas.microsoft.com/office/powerpoint/2010/main" val="1574196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325165"/>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819150"/>
            <a:ext cx="8549725" cy="615553"/>
          </a:xfrm>
          <a:prstGeom prst="rect">
            <a:avLst/>
          </a:prstGeom>
        </p:spPr>
        <p:txBody>
          <a:bodyPr vert="horz" wrap="square" lIns="0" tIns="0" rIns="0" bIns="0" rtlCol="0">
            <a:spAutoFit/>
          </a:bodyPr>
          <a:lstStyle/>
          <a:p>
            <a:pPr marL="12700">
              <a:tabLst>
                <a:tab pos="409575" algn="l"/>
              </a:tabLst>
            </a:pPr>
            <a:r>
              <a:rPr lang="fr-CA" sz="2300" b="1" spc="-10" dirty="0">
                <a:solidFill>
                  <a:srgbClr val="90C126"/>
                </a:solidFill>
                <a:latin typeface="Trebuchet MS" panose="020B0603020202020204" pitchFamily="34" charset="0"/>
                <a:cs typeface="MS PGothic"/>
              </a:rPr>
              <a:t>Déduction spécifique à l’agrès — Niveaux 8-9-10</a:t>
            </a: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p:txBody>
      </p:sp>
      <p:pic>
        <p:nvPicPr>
          <p:cNvPr id="6" name="Picture 5"/>
          <p:cNvPicPr>
            <a:picLocks noChangeAspect="1"/>
          </p:cNvPicPr>
          <p:nvPr>
            <p:custDataLst>
              <p:tags r:id="rId4"/>
            </p:custDataLst>
          </p:nvPr>
        </p:nvPicPr>
        <p:blipFill>
          <a:blip r:embed="rId6"/>
          <a:stretch>
            <a:fillRect/>
          </a:stretch>
        </p:blipFill>
        <p:spPr>
          <a:xfrm>
            <a:off x="2483141" y="1146332"/>
            <a:ext cx="4040641" cy="3785285"/>
          </a:xfrm>
          <a:prstGeom prst="rect">
            <a:avLst/>
          </a:prstGeom>
        </p:spPr>
      </p:pic>
    </p:spTree>
    <p:extLst>
      <p:ext uri="{BB962C8B-B14F-4D97-AF65-F5344CB8AC3E}">
        <p14:creationId xmlns:p14="http://schemas.microsoft.com/office/powerpoint/2010/main" val="12840727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Saut</a:t>
            </a:r>
            <a:endParaRPr b="1" spc="-5" dirty="0"/>
          </a:p>
        </p:txBody>
      </p:sp>
      <p:sp>
        <p:nvSpPr>
          <p:cNvPr id="4" name="object 4"/>
          <p:cNvSpPr txBox="1"/>
          <p:nvPr>
            <p:custDataLst>
              <p:tags r:id="rId3"/>
            </p:custDataLst>
          </p:nvPr>
        </p:nvSpPr>
        <p:spPr>
          <a:xfrm>
            <a:off x="228600" y="917805"/>
            <a:ext cx="8549725" cy="584775"/>
          </a:xfrm>
          <a:prstGeom prst="rect">
            <a:avLst/>
          </a:prstGeom>
        </p:spPr>
        <p:txBody>
          <a:bodyPr vert="horz" wrap="square" lIns="0" tIns="0" rIns="0" bIns="0" rtlCol="0">
            <a:spAutoFit/>
          </a:bodyPr>
          <a:lstStyle/>
          <a:p>
            <a:pPr marL="12700">
              <a:tabLst>
                <a:tab pos="409575" algn="l"/>
              </a:tabLst>
            </a:pPr>
            <a:r>
              <a:rPr lang="fr-CA" sz="2300" b="1" spc="-10" dirty="0">
                <a:solidFill>
                  <a:srgbClr val="90C126"/>
                </a:solidFill>
                <a:latin typeface="Trebuchet MS" panose="020B0603020202020204" pitchFamily="34" charset="0"/>
                <a:cs typeface="MS PGothic"/>
              </a:rPr>
              <a:t>Déduction spécifique à l’agrès — Niveaux 8-9-10</a:t>
            </a:r>
          </a:p>
          <a:p>
            <a:pPr marL="12700">
              <a:tabLst>
                <a:tab pos="409575" algn="l"/>
              </a:tabLst>
            </a:pPr>
            <a:endParaRPr lang="en-CA" sz="1500" b="1" spc="-10" dirty="0">
              <a:solidFill>
                <a:srgbClr val="90C126"/>
              </a:solidFill>
              <a:latin typeface="Trebuchet MS" panose="020B0603020202020204" pitchFamily="34" charset="0"/>
              <a:cs typeface="MS PGothic"/>
            </a:endParaRPr>
          </a:p>
        </p:txBody>
      </p:sp>
      <p:pic>
        <p:nvPicPr>
          <p:cNvPr id="6" name="Picture 5"/>
          <p:cNvPicPr>
            <a:picLocks noChangeAspect="1"/>
          </p:cNvPicPr>
          <p:nvPr>
            <p:custDataLst>
              <p:tags r:id="rId4"/>
            </p:custDataLst>
          </p:nvPr>
        </p:nvPicPr>
        <p:blipFill>
          <a:blip r:embed="rId6"/>
          <a:stretch>
            <a:fillRect/>
          </a:stretch>
        </p:blipFill>
        <p:spPr>
          <a:xfrm>
            <a:off x="1512612" y="1241705"/>
            <a:ext cx="5981700" cy="3695006"/>
          </a:xfrm>
          <a:prstGeom prst="rect">
            <a:avLst/>
          </a:prstGeom>
        </p:spPr>
      </p:pic>
    </p:spTree>
    <p:extLst>
      <p:ext uri="{BB962C8B-B14F-4D97-AF65-F5344CB8AC3E}">
        <p14:creationId xmlns:p14="http://schemas.microsoft.com/office/powerpoint/2010/main" val="2273733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custDataLst>
              <p:tags r:id="rId1"/>
            </p:custDataLst>
          </p:nvPr>
        </p:nvSpPr>
        <p:spPr>
          <a:xfrm>
            <a:off x="533400" y="209550"/>
            <a:ext cx="8458200" cy="514350"/>
          </a:xfrm>
          <a:prstGeom prst="rect">
            <a:avLst/>
          </a:prstGeom>
          <a:noFill/>
          <a:ln>
            <a:noFill/>
          </a:ln>
        </p:spPr>
        <p:txBody>
          <a:bodyPr wrap="square" lIns="68569" tIns="34275" rIns="68569" bIns="34275" anchor="t" anchorCtr="0">
            <a:noAutofit/>
          </a:bodyPr>
          <a:lstStyle/>
          <a:p>
            <a:pPr algn="l" rtl="0">
              <a:buClr>
                <a:schemeClr val="accent1"/>
              </a:buClr>
              <a:buSzPct val="25000"/>
            </a:pPr>
            <a:r>
              <a:rPr lang="en-CA" dirty="0">
                <a:ea typeface="Trebuchet MS"/>
                <a:sym typeface="Trebuchet MS"/>
              </a:rPr>
              <a:t>Clarification sur les pas </a:t>
            </a:r>
            <a:r>
              <a:rPr lang="en-CA" dirty="0" smtClean="0">
                <a:ea typeface="Trebuchet MS"/>
                <a:sym typeface="Trebuchet MS"/>
              </a:rPr>
              <a:t>à </a:t>
            </a:r>
            <a:r>
              <a:rPr lang="en-CA" dirty="0">
                <a:ea typeface="Trebuchet MS"/>
                <a:sym typeface="Trebuchet MS"/>
              </a:rPr>
              <a:t>la </a:t>
            </a:r>
            <a:r>
              <a:rPr lang="en-CA" dirty="0" err="1">
                <a:ea typeface="Trebuchet MS"/>
                <a:sym typeface="Trebuchet MS"/>
              </a:rPr>
              <a:t>réception</a:t>
            </a:r>
            <a:r>
              <a:rPr lang="en-CA" dirty="0">
                <a:ea typeface="Trebuchet MS"/>
                <a:sym typeface="Trebuchet MS"/>
              </a:rPr>
              <a:t>:</a:t>
            </a:r>
          </a:p>
        </p:txBody>
      </p:sp>
      <p:sp>
        <p:nvSpPr>
          <p:cNvPr id="491" name="Shape 491"/>
          <p:cNvSpPr txBox="1">
            <a:spLocks noGrp="1"/>
          </p:cNvSpPr>
          <p:nvPr>
            <p:ph idx="1"/>
            <p:custDataLst>
              <p:tags r:id="rId2"/>
            </p:custDataLst>
          </p:nvPr>
        </p:nvSpPr>
        <p:spPr>
          <a:xfrm>
            <a:off x="152400" y="723900"/>
            <a:ext cx="8610600" cy="3962400"/>
          </a:xfrm>
          <a:prstGeom prst="rect">
            <a:avLst/>
          </a:prstGeom>
          <a:noFill/>
          <a:ln>
            <a:noFill/>
          </a:ln>
        </p:spPr>
        <p:txBody>
          <a:bodyPr wrap="square" lIns="68569" tIns="34275" rIns="68569" bIns="34275" anchor="t" anchorCtr="0">
            <a:noAutofit/>
          </a:bodyPr>
          <a:lstStyle/>
          <a:p>
            <a:pPr marL="0" indent="0">
              <a:buClr>
                <a:schemeClr val="accent1"/>
              </a:buClr>
              <a:buSzPct val="79999"/>
              <a:buNone/>
            </a:pPr>
            <a:r>
              <a:rPr lang="en-CA" sz="1200" spc="15" dirty="0" smtClean="0">
                <a:latin typeface="Trebuchet MS" panose="020B0603020202020204" pitchFamily="34" charset="0"/>
                <a:cs typeface="MS PGothic"/>
              </a:rPr>
              <a:t>▶ </a:t>
            </a:r>
            <a:r>
              <a:rPr lang="fr-CA" sz="1200" dirty="0" smtClean="0">
                <a:latin typeface="Trebuchet MS" panose="020B0603020202020204" pitchFamily="34" charset="0"/>
                <a:ea typeface="Trebuchet MS"/>
                <a:sym typeface="Trebuchet MS"/>
              </a:rPr>
              <a:t>Exécuter </a:t>
            </a:r>
            <a:r>
              <a:rPr lang="fr-CA" sz="1200" dirty="0">
                <a:latin typeface="Trebuchet MS" panose="020B0603020202020204" pitchFamily="34" charset="0"/>
                <a:ea typeface="Trebuchet MS"/>
                <a:sym typeface="Trebuchet MS"/>
              </a:rPr>
              <a:t>un pas puis coller les pieds ensemble (pas fermé) est considéré comme un pas et la déduction est de -0.10. Si le pas est petit avant de fermer les pieds ensemble ou pour tout autre petit mouvement des pieds, la déduction est 0.05. </a:t>
            </a:r>
          </a:p>
          <a:p>
            <a:pPr marL="0" indent="0">
              <a:buClr>
                <a:schemeClr val="accent1"/>
              </a:buClr>
              <a:buSzPct val="79999"/>
              <a:buNone/>
            </a:pPr>
            <a:r>
              <a:rPr lang="en-CA" sz="1200" spc="15" dirty="0" smtClean="0">
                <a:latin typeface="Trebuchet MS" panose="020B0603020202020204" pitchFamily="34" charset="0"/>
                <a:cs typeface="MS PGothic"/>
              </a:rPr>
              <a:t>	▶ </a:t>
            </a:r>
            <a:r>
              <a:rPr lang="fr-CA" sz="1200" dirty="0" smtClean="0">
                <a:latin typeface="Trebuchet MS" panose="020B0603020202020204" pitchFamily="34" charset="0"/>
                <a:ea typeface="Trebuchet MS"/>
                <a:sym typeface="Trebuchet MS"/>
              </a:rPr>
              <a:t>La </a:t>
            </a:r>
            <a:r>
              <a:rPr lang="fr-CA" sz="1200" dirty="0">
                <a:latin typeface="Trebuchet MS" panose="020B0603020202020204" pitchFamily="34" charset="0"/>
                <a:ea typeface="Trebuchet MS"/>
                <a:sym typeface="Trebuchet MS"/>
              </a:rPr>
              <a:t>gymnaste réceptionne les pieds ensemble, puis fait un pas en avant, de côté ou en arrière avec le pied </a:t>
            </a:r>
            <a:r>
              <a:rPr lang="fr-CA" sz="1200" dirty="0" smtClean="0">
                <a:latin typeface="Trebuchet MS" panose="020B0603020202020204" pitchFamily="34" charset="0"/>
                <a:ea typeface="Trebuchet MS"/>
                <a:sym typeface="Trebuchet MS"/>
              </a:rPr>
              <a:t>		droit</a:t>
            </a:r>
            <a:r>
              <a:rPr lang="fr-CA" sz="1200" dirty="0">
                <a:latin typeface="Trebuchet MS" panose="020B0603020202020204" pitchFamily="34" charset="0"/>
                <a:ea typeface="Trebuchet MS"/>
                <a:sym typeface="Trebuchet MS"/>
              </a:rPr>
              <a:t>, puis replace le pied droit à côté du pied gauche, OU </a:t>
            </a:r>
          </a:p>
          <a:p>
            <a:pPr marL="0" indent="0">
              <a:buClr>
                <a:schemeClr val="accent1"/>
              </a:buClr>
              <a:buSzPct val="79999"/>
              <a:buNone/>
            </a:pPr>
            <a:r>
              <a:rPr lang="en-CA" sz="1200" spc="15" dirty="0" smtClean="0">
                <a:latin typeface="Trebuchet MS" panose="020B0603020202020204" pitchFamily="34" charset="0"/>
                <a:cs typeface="MS PGothic"/>
              </a:rPr>
              <a:t>	▶</a:t>
            </a:r>
            <a:r>
              <a:rPr lang="fr-CA" sz="1200" dirty="0" smtClean="0">
                <a:latin typeface="Trebuchet MS" panose="020B0603020202020204" pitchFamily="34" charset="0"/>
                <a:ea typeface="Trebuchet MS"/>
                <a:sym typeface="Trebuchet MS"/>
              </a:rPr>
              <a:t>La </a:t>
            </a:r>
            <a:r>
              <a:rPr lang="fr-CA" sz="1200" dirty="0">
                <a:latin typeface="Trebuchet MS" panose="020B0603020202020204" pitchFamily="34" charset="0"/>
                <a:ea typeface="Trebuchet MS"/>
                <a:sym typeface="Trebuchet MS"/>
              </a:rPr>
              <a:t>gymnaste réceptionne les pieds ensemble, puis fait un pas en avant, de côté ou en arrière avec le pied droit, </a:t>
            </a:r>
            <a:r>
              <a:rPr lang="fr-CA" sz="1200" dirty="0" smtClean="0">
                <a:latin typeface="Trebuchet MS" panose="020B0603020202020204" pitchFamily="34" charset="0"/>
                <a:ea typeface="Trebuchet MS"/>
                <a:sym typeface="Trebuchet MS"/>
              </a:rPr>
              <a:t>	puis </a:t>
            </a:r>
            <a:r>
              <a:rPr lang="fr-CA" sz="1200" dirty="0">
                <a:latin typeface="Trebuchet MS" panose="020B0603020202020204" pitchFamily="34" charset="0"/>
                <a:ea typeface="Trebuchet MS"/>
                <a:sym typeface="Trebuchet MS"/>
              </a:rPr>
              <a:t>pas gauche pour rejoindre le pied droit. </a:t>
            </a:r>
            <a:endParaRPr lang="fr-CA" sz="1200" dirty="0" smtClean="0">
              <a:latin typeface="Trebuchet MS" panose="020B0603020202020204" pitchFamily="34" charset="0"/>
              <a:ea typeface="Trebuchet MS"/>
              <a:sym typeface="Trebuchet MS"/>
            </a:endParaRPr>
          </a:p>
          <a:p>
            <a:pPr marL="0" indent="0">
              <a:buClr>
                <a:schemeClr val="accent1"/>
              </a:buClr>
              <a:buSzPct val="79999"/>
              <a:buNone/>
            </a:pPr>
            <a:r>
              <a:rPr lang="en-CA" sz="1200" spc="15" dirty="0" smtClean="0">
                <a:latin typeface="Trebuchet MS" panose="020B0603020202020204" pitchFamily="34" charset="0"/>
                <a:cs typeface="MS PGothic"/>
              </a:rPr>
              <a:t>	▶</a:t>
            </a:r>
            <a:r>
              <a:rPr lang="fr-CA" sz="1200" dirty="0">
                <a:latin typeface="Trebuchet MS" panose="020B0603020202020204" pitchFamily="34" charset="0"/>
                <a:ea typeface="Trebuchet MS"/>
                <a:sym typeface="Trebuchet MS"/>
              </a:rPr>
              <a:t>Si la gymnaste réceptionne avec les pieds écartés au maximum à la largeur des épaules, il n’y a pas de </a:t>
            </a:r>
            <a:r>
              <a:rPr lang="fr-CA" sz="1200" dirty="0" smtClean="0">
                <a:latin typeface="Trebuchet MS" panose="020B0603020202020204" pitchFamily="34" charset="0"/>
                <a:ea typeface="Trebuchet MS"/>
                <a:sym typeface="Trebuchet MS"/>
              </a:rPr>
              <a:t>	déduction</a:t>
            </a:r>
            <a:r>
              <a:rPr lang="fr-CA" sz="1200" dirty="0">
                <a:latin typeface="Trebuchet MS" panose="020B0603020202020204" pitchFamily="34" charset="0"/>
                <a:ea typeface="Trebuchet MS"/>
                <a:sym typeface="Trebuchet MS"/>
              </a:rPr>
              <a:t>, dans la mesure où elle peut glisser ses talons pour les coller dans l’extension contrôlée. </a:t>
            </a:r>
          </a:p>
          <a:p>
            <a:pPr marL="0" indent="0">
              <a:buClr>
                <a:schemeClr val="accent1"/>
              </a:buClr>
              <a:buSzPct val="79999"/>
              <a:buNone/>
            </a:pPr>
            <a:r>
              <a:rPr lang="fr-CA" sz="1200" dirty="0" smtClean="0">
                <a:latin typeface="Trebuchet MS" panose="020B0603020202020204" pitchFamily="34" charset="0"/>
                <a:ea typeface="Trebuchet MS"/>
                <a:sym typeface="Trebuchet MS"/>
              </a:rPr>
              <a:t>* Si </a:t>
            </a:r>
            <a:r>
              <a:rPr lang="fr-CA" sz="1200" dirty="0">
                <a:latin typeface="Trebuchet MS" panose="020B0603020202020204" pitchFamily="34" charset="0"/>
                <a:ea typeface="Trebuchet MS"/>
                <a:sym typeface="Trebuchet MS"/>
              </a:rPr>
              <a:t>tout le(s) pied(s) doit être glissé, ou s’il doit être soulevé du tapis pour être collé, ce sera considéré comme un petit pas</a:t>
            </a:r>
            <a:r>
              <a:rPr lang="fr-CA" sz="1200" dirty="0" smtClean="0">
                <a:latin typeface="Trebuchet MS" panose="020B0603020202020204" pitchFamily="34" charset="0"/>
                <a:ea typeface="Trebuchet MS"/>
                <a:sym typeface="Trebuchet MS"/>
              </a:rPr>
              <a:t>.</a:t>
            </a:r>
          </a:p>
          <a:p>
            <a:pPr marL="0" indent="0">
              <a:buClr>
                <a:schemeClr val="accent1"/>
              </a:buClr>
              <a:buSzPct val="79999"/>
              <a:buNone/>
            </a:pPr>
            <a:endParaRPr lang="fr-CA" sz="1200" dirty="0" smtClean="0">
              <a:latin typeface="Trebuchet MS" panose="020B0603020202020204" pitchFamily="34" charset="0"/>
              <a:ea typeface="Trebuchet MS"/>
              <a:sym typeface="Trebuchet MS"/>
            </a:endParaRPr>
          </a:p>
          <a:p>
            <a:pPr marL="0" indent="0">
              <a:buClr>
                <a:schemeClr val="accent1"/>
              </a:buClr>
              <a:buSzPct val="79999"/>
              <a:buNone/>
            </a:pPr>
            <a:r>
              <a:rPr lang="en-CA" sz="1200" spc="15" dirty="0" smtClean="0">
                <a:latin typeface="Trebuchet MS" panose="020B0603020202020204" pitchFamily="34" charset="0"/>
                <a:cs typeface="MS PGothic"/>
              </a:rPr>
              <a:t>▶ </a:t>
            </a:r>
            <a:r>
              <a:rPr lang="fr-CA" sz="1200" dirty="0">
                <a:latin typeface="Trebuchet MS" panose="020B0603020202020204" pitchFamily="34" charset="0"/>
                <a:ea typeface="Trebuchet MS"/>
                <a:sym typeface="Trebuchet MS"/>
              </a:rPr>
              <a:t>Si la </a:t>
            </a:r>
            <a:r>
              <a:rPr lang="fr-CA" sz="1200" dirty="0" smtClean="0">
                <a:latin typeface="Trebuchet MS" panose="020B0603020202020204" pitchFamily="34" charset="0"/>
                <a:ea typeface="Trebuchet MS"/>
                <a:sym typeface="Trebuchet MS"/>
              </a:rPr>
              <a:t>gymnaste </a:t>
            </a:r>
            <a:r>
              <a:rPr lang="fr-CA" sz="1200" dirty="0">
                <a:latin typeface="Trebuchet MS" panose="020B0603020202020204" pitchFamily="34" charset="0"/>
                <a:ea typeface="Trebuchet MS"/>
                <a:sym typeface="Trebuchet MS"/>
              </a:rPr>
              <a:t>n’est pas en contrôle et fait des mouvements supplémentaires pour maintenir son équilibre après les pas, des déductions supplémentaires peuvent s’appliquer.</a:t>
            </a:r>
          </a:p>
          <a:p>
            <a:pPr marL="0" indent="0">
              <a:buClr>
                <a:schemeClr val="accent1"/>
              </a:buClr>
              <a:buSzPct val="79999"/>
              <a:buNone/>
            </a:pPr>
            <a:r>
              <a:rPr lang="en-CA" sz="1200" spc="15" dirty="0" smtClean="0">
                <a:latin typeface="Trebuchet MS" panose="020B0603020202020204" pitchFamily="34" charset="0"/>
                <a:cs typeface="MS PGothic"/>
              </a:rPr>
              <a:t>▶ </a:t>
            </a:r>
            <a:r>
              <a:rPr lang="fr-CA" sz="1200" dirty="0">
                <a:latin typeface="Trebuchet MS" panose="020B0603020202020204" pitchFamily="34" charset="0"/>
                <a:ea typeface="Trebuchet MS"/>
                <a:sym typeface="Trebuchet MS"/>
              </a:rPr>
              <a:t>La déduction maximale pour les pas est de 0.40 (peu importe le nombre ou la grandeur); cependant, si les pas se terminent avec une chute, déduire seulement 0.50 pour la chute. </a:t>
            </a:r>
          </a:p>
          <a:p>
            <a:pPr marL="0" indent="0">
              <a:buClr>
                <a:schemeClr val="accent1"/>
              </a:buClr>
              <a:buSzPct val="79999"/>
              <a:buNone/>
            </a:pPr>
            <a:r>
              <a:rPr lang="en-CA" sz="1200" spc="15" dirty="0">
                <a:latin typeface="Trebuchet MS" panose="020B0603020202020204" pitchFamily="34" charset="0"/>
                <a:cs typeface="MS PGothic"/>
              </a:rPr>
              <a:t>▶ </a:t>
            </a:r>
            <a:r>
              <a:rPr lang="fr-CA" sz="1200" dirty="0" smtClean="0">
                <a:latin typeface="Trebuchet MS" panose="020B0603020202020204" pitchFamily="34" charset="0"/>
                <a:ea typeface="Trebuchet MS"/>
                <a:sym typeface="Trebuchet MS"/>
              </a:rPr>
              <a:t>Si </a:t>
            </a:r>
            <a:r>
              <a:rPr lang="fr-CA" sz="1200" dirty="0">
                <a:latin typeface="Trebuchet MS" panose="020B0603020202020204" pitchFamily="34" charset="0"/>
                <a:ea typeface="Trebuchet MS"/>
                <a:sym typeface="Trebuchet MS"/>
              </a:rPr>
              <a:t>la gymnaste réceptionne avec les pieds écartés ou décalés et faits ensuite un ou quelques pas, déduire seulement pour les pas. Les déductions pour pieds écartés ou décalés sont appliquées seulement quand la gymnaste réceptionne de façon pile.</a:t>
            </a:r>
          </a:p>
          <a:p>
            <a:pPr marL="0" indent="0">
              <a:buClr>
                <a:schemeClr val="accent1"/>
              </a:buClr>
              <a:buSzPct val="79999"/>
              <a:buNone/>
            </a:pPr>
            <a:endParaRPr lang="fr-CA" sz="1200" dirty="0">
              <a:latin typeface="Trebuchet MS" panose="020B0603020202020204" pitchFamily="34" charset="0"/>
              <a:ea typeface="Trebuchet MS"/>
              <a:sym typeface="Trebuchet MS"/>
            </a:endParaRPr>
          </a:p>
          <a:p>
            <a:pPr marL="0" indent="0">
              <a:buClr>
                <a:schemeClr val="accent1"/>
              </a:buClr>
              <a:buSzPct val="79999"/>
              <a:buNone/>
            </a:pPr>
            <a:endParaRPr lang="en-CA" sz="1200" spc="20" dirty="0">
              <a:solidFill>
                <a:srgbClr val="000000"/>
              </a:solidFill>
              <a:latin typeface="Trebuchet MS" panose="020B0603020202020204" pitchFamily="34" charset="0"/>
              <a:sym typeface="Trebuchet MS"/>
            </a:endParaRPr>
          </a:p>
          <a:p>
            <a:pPr marL="0" indent="0">
              <a:buClr>
                <a:schemeClr val="accent1"/>
              </a:buClr>
              <a:buSzPct val="79999"/>
              <a:buNone/>
            </a:pPr>
            <a:endParaRPr lang="en-CA" sz="1200" spc="20" dirty="0" smtClean="0">
              <a:solidFill>
                <a:srgbClr val="000000"/>
              </a:solidFill>
              <a:latin typeface="Trebuchet MS" panose="020B0603020202020204" pitchFamily="34" charset="0"/>
              <a:ea typeface="Trebuchet MS"/>
              <a:sym typeface="Trebuchet MS"/>
            </a:endParaRPr>
          </a:p>
          <a:p>
            <a:pPr marL="0" indent="0">
              <a:buClr>
                <a:schemeClr val="accent1"/>
              </a:buClr>
              <a:buSzPct val="79999"/>
              <a:buNone/>
            </a:pPr>
            <a:endParaRPr lang="en-CA" sz="1200" spc="20" dirty="0">
              <a:solidFill>
                <a:srgbClr val="000000"/>
              </a:solidFill>
              <a:latin typeface="Trebuchet MS" panose="020B0603020202020204" pitchFamily="34" charset="0"/>
              <a:ea typeface="Trebuchet MS"/>
              <a:sym typeface="Trebuchet MS"/>
            </a:endParaRPr>
          </a:p>
          <a:p>
            <a:pPr marL="0" indent="0">
              <a:buClr>
                <a:schemeClr val="accent1"/>
              </a:buClr>
              <a:buSzPct val="79999"/>
              <a:buNone/>
            </a:pPr>
            <a:endParaRPr lang="fr-CA" sz="1200" dirty="0">
              <a:latin typeface="Trebuchet MS" panose="020B0603020202020204" pitchFamily="34" charset="0"/>
              <a:ea typeface="Trebuchet MS"/>
              <a:sym typeface="Trebuchet MS"/>
            </a:endParaRPr>
          </a:p>
          <a:p>
            <a:pPr marL="0" indent="0" algn="l" rtl="0">
              <a:buClr>
                <a:schemeClr val="accent1"/>
              </a:buClr>
              <a:buSzPct val="79999"/>
              <a:buNone/>
            </a:pPr>
            <a:endParaRPr lang="fr-CA" sz="1200" dirty="0" smtClean="0">
              <a:latin typeface="Trebuchet MS" panose="020B0603020202020204" pitchFamily="34" charset="0"/>
              <a:ea typeface="Trebuchet MS"/>
              <a:sym typeface="Trebuchet MS"/>
            </a:endParaRPr>
          </a:p>
        </p:txBody>
      </p:sp>
    </p:spTree>
    <p:extLst>
      <p:ext uri="{BB962C8B-B14F-4D97-AF65-F5344CB8AC3E}">
        <p14:creationId xmlns:p14="http://schemas.microsoft.com/office/powerpoint/2010/main" val="300569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2819400" y="819150"/>
            <a:ext cx="2894965" cy="538609"/>
          </a:xfrm>
          <a:prstGeom prst="rect">
            <a:avLst/>
          </a:prstGeom>
        </p:spPr>
        <p:txBody>
          <a:bodyPr vert="horz" wrap="square" lIns="0" tIns="0" rIns="0" bIns="0" rtlCol="0">
            <a:spAutoFit/>
          </a:bodyPr>
          <a:lstStyle/>
          <a:p>
            <a:pPr marL="12700" algn="ctr">
              <a:lnSpc>
                <a:spcPct val="100000"/>
              </a:lnSpc>
            </a:pPr>
            <a:r>
              <a:rPr lang="fr-CA" sz="3500" b="1" spc="-5" dirty="0"/>
              <a:t>Jugeons</a:t>
            </a:r>
            <a:r>
              <a:rPr sz="3500" b="1" spc="-5" dirty="0"/>
              <a:t>!</a:t>
            </a:r>
            <a:endParaRPr sz="3500" b="1" dirty="0"/>
          </a:p>
        </p:txBody>
      </p:sp>
      <p:pic>
        <p:nvPicPr>
          <p:cNvPr id="4098" name="Picture 2" descr="Image result for judging"/>
          <p:cNvPicPr>
            <a:picLocks noChangeAspect="1" noChangeArrowheads="1"/>
          </p:cNvPicPr>
          <p:nvPr>
            <p:custDataLst>
              <p:tags r:id="rId3"/>
            </p:custDataLst>
          </p:nvPr>
        </p:nvPicPr>
        <p:blipFill rotWithShape="1">
          <a:blip r:embed="rId5">
            <a:extLst>
              <a:ext uri="{28A0092B-C50C-407E-A947-70E740481C1C}">
                <a14:useLocalDpi xmlns:a14="http://schemas.microsoft.com/office/drawing/2010/main" val="0"/>
              </a:ext>
            </a:extLst>
          </a:blip>
          <a:srcRect l="-1" r="3226" b="9677"/>
          <a:stretch/>
        </p:blipFill>
        <p:spPr bwMode="auto">
          <a:xfrm>
            <a:off x="2819400" y="1657350"/>
            <a:ext cx="2971800" cy="2773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152400" y="1809750"/>
            <a:ext cx="3124200" cy="1615827"/>
          </a:xfrm>
          <a:prstGeom prst="rect">
            <a:avLst/>
          </a:prstGeom>
        </p:spPr>
        <p:txBody>
          <a:bodyPr vert="horz" wrap="square" lIns="0" tIns="0" rIns="0" bIns="0" rtlCol="0">
            <a:spAutoFit/>
          </a:bodyPr>
          <a:lstStyle/>
          <a:p>
            <a:pPr marL="12700" algn="ctr">
              <a:lnSpc>
                <a:spcPct val="100000"/>
              </a:lnSpc>
            </a:pPr>
            <a:r>
              <a:rPr lang="en-CA" sz="3500" b="1" spc="-5" dirty="0">
                <a:solidFill>
                  <a:srgbClr val="90C126"/>
                </a:solidFill>
              </a:rPr>
              <a:t>SECTION 3</a:t>
            </a:r>
            <a:br>
              <a:rPr lang="en-CA" sz="3500" b="1" spc="-5" dirty="0">
                <a:solidFill>
                  <a:srgbClr val="90C126"/>
                </a:solidFill>
              </a:rPr>
            </a:br>
            <a:r>
              <a:rPr lang="fr-CA" sz="3500" b="1" spc="-5" dirty="0">
                <a:solidFill>
                  <a:srgbClr val="90C126"/>
                </a:solidFill>
              </a:rPr>
              <a:t>Barres asymétriques</a:t>
            </a:r>
            <a:endParaRPr sz="3500" b="1" spc="-5" dirty="0">
              <a:solidFill>
                <a:srgbClr val="90C126"/>
              </a:solidFill>
            </a:endParaRPr>
          </a:p>
        </p:txBody>
      </p:sp>
      <p:pic>
        <p:nvPicPr>
          <p:cNvPr id="3076" name="Picture 4" descr="Image result for alexis didomizio"/>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1123950"/>
            <a:ext cx="5012267"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152400" y="701248"/>
            <a:ext cx="8839200" cy="3818994"/>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Règlements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la chute</a:t>
            </a: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La gymnaste dispose de 45 secondes pour remonter sur la barre après une chute.</a:t>
            </a:r>
          </a:p>
          <a:p>
            <a:pPr marL="72390">
              <a:spcBef>
                <a:spcPts val="35"/>
              </a:spcBef>
              <a:tabLst>
                <a:tab pos="409575" algn="l"/>
              </a:tabLst>
            </a:pPr>
            <a:r>
              <a:rPr lang="en-CA" sz="1200" spc="20" dirty="0">
                <a:solidFill>
                  <a:srgbClr val="000000"/>
                </a:solidFill>
                <a:latin typeface="Trebuchet MS" panose="020B0603020202020204" pitchFamily="34" charset="0"/>
                <a:cs typeface="MS PGothic"/>
              </a:rPr>
              <a:t>	▶     </a:t>
            </a:r>
            <a:r>
              <a:rPr lang="fr-CA" sz="1200" spc="-5" dirty="0">
                <a:solidFill>
                  <a:srgbClr val="000000"/>
                </a:solidFill>
                <a:latin typeface="Trebuchet MS" panose="020B0603020202020204" pitchFamily="34" charset="0"/>
                <a:cs typeface="MS PGothic"/>
              </a:rPr>
              <a:t>Le temps de chute commence lorsque la gymnaste touche le tapis. La période de chute de </a:t>
            </a:r>
            <a:r>
              <a:rPr lang="fr-CA" sz="1200" spc="-5" dirty="0" smtClean="0">
                <a:solidFill>
                  <a:srgbClr val="000000"/>
                </a:solidFill>
                <a:latin typeface="Trebuchet MS" panose="020B0603020202020204" pitchFamily="34" charset="0"/>
                <a:cs typeface="MS PGothic"/>
              </a:rPr>
              <a:t>45 </a:t>
            </a:r>
            <a:r>
              <a:rPr lang="fr-CA" sz="1200" spc="-5" dirty="0">
                <a:solidFill>
                  <a:srgbClr val="000000"/>
                </a:solidFill>
                <a:latin typeface="Trebuchet MS" panose="020B0603020202020204" pitchFamily="34" charset="0"/>
                <a:cs typeface="MS PGothic"/>
              </a:rPr>
              <a:t>secondes prend fin </a:t>
            </a:r>
            <a:r>
              <a:rPr lang="fr-CA" sz="1200" spc="-5" dirty="0" smtClean="0">
                <a:solidFill>
                  <a:srgbClr val="000000"/>
                </a:solidFill>
                <a:latin typeface="Trebuchet MS" panose="020B0603020202020204" pitchFamily="34" charset="0"/>
                <a:cs typeface="MS PGothic"/>
              </a:rPr>
              <a:t>		lorsque </a:t>
            </a:r>
            <a:r>
              <a:rPr lang="fr-CA" sz="1200" spc="-5" dirty="0">
                <a:solidFill>
                  <a:srgbClr val="000000"/>
                </a:solidFill>
                <a:latin typeface="Trebuchet MS" panose="020B0603020202020204" pitchFamily="34" charset="0"/>
                <a:cs typeface="MS PGothic"/>
              </a:rPr>
              <a:t>la gymnaste quitte le sol et remonte sur l’engin pour reprendre </a:t>
            </a:r>
            <a:r>
              <a:rPr lang="fr-CA" sz="1200" spc="-5" dirty="0" smtClean="0">
                <a:solidFill>
                  <a:srgbClr val="000000"/>
                </a:solidFill>
                <a:latin typeface="Trebuchet MS" panose="020B0603020202020204" pitchFamily="34" charset="0"/>
                <a:cs typeface="MS PGothic"/>
              </a:rPr>
              <a:t>son </a:t>
            </a:r>
            <a:r>
              <a:rPr lang="fr-CA" sz="1200" spc="-5" dirty="0">
                <a:solidFill>
                  <a:srgbClr val="000000"/>
                </a:solidFill>
                <a:latin typeface="Trebuchet MS" panose="020B0603020202020204" pitchFamily="34" charset="0"/>
                <a:cs typeface="MS PGothic"/>
              </a:rPr>
              <a:t>exercice. </a:t>
            </a:r>
            <a:r>
              <a:rPr lang="en-CA" sz="1200" spc="-5" dirty="0">
                <a:solidFill>
                  <a:srgbClr val="000000"/>
                </a:solidFill>
                <a:latin typeface="Trebuchet MS" panose="020B0603020202020204" pitchFamily="34" charset="0"/>
                <a:cs typeface="MS PGothic"/>
              </a:rPr>
              <a:t>(</a:t>
            </a:r>
            <a:r>
              <a:rPr lang="fr-CA" sz="1200" spc="-5" dirty="0">
                <a:solidFill>
                  <a:srgbClr val="000000"/>
                </a:solidFill>
                <a:latin typeface="Trebuchet MS" panose="020B0603020202020204" pitchFamily="34" charset="0"/>
                <a:cs typeface="MS PGothic"/>
              </a:rPr>
              <a:t>Le chronométreur l’avise qu’il </a:t>
            </a:r>
            <a:r>
              <a:rPr lang="fr-CA" sz="1200" spc="-5" dirty="0" smtClean="0">
                <a:solidFill>
                  <a:srgbClr val="000000"/>
                </a:solidFill>
                <a:latin typeface="Trebuchet MS" panose="020B0603020202020204" pitchFamily="34" charset="0"/>
                <a:cs typeface="MS PGothic"/>
              </a:rPr>
              <a:t>		reste </a:t>
            </a:r>
            <a:r>
              <a:rPr lang="fr-CA" sz="1200" spc="-5" dirty="0">
                <a:solidFill>
                  <a:srgbClr val="000000"/>
                </a:solidFill>
                <a:latin typeface="Trebuchet MS" panose="020B0603020202020204" pitchFamily="34" charset="0"/>
                <a:cs typeface="MS PGothic"/>
              </a:rPr>
              <a:t>20 secondes, puis 10 secondes au temps de </a:t>
            </a:r>
            <a:r>
              <a:rPr lang="fr-CA" sz="1200" spc="-5" dirty="0" smtClean="0">
                <a:solidFill>
                  <a:srgbClr val="000000"/>
                </a:solidFill>
                <a:latin typeface="Trebuchet MS" panose="020B0603020202020204" pitchFamily="34" charset="0"/>
                <a:cs typeface="MS PGothic"/>
              </a:rPr>
              <a:t>chute</a:t>
            </a:r>
            <a:r>
              <a:rPr lang="en-CA" sz="1200" spc="-5" dirty="0">
                <a:solidFill>
                  <a:srgbClr val="000000"/>
                </a:solidFill>
                <a:latin typeface="Trebuchet MS" panose="020B0603020202020204" pitchFamily="34" charset="0"/>
                <a:cs typeface="MS PGothic"/>
              </a:rPr>
              <a:t>)</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La gymnaste peut prendre un maximum de deux élans supplémentaires pour reprendre son exercice sans pénalité.</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Chaque</a:t>
            </a:r>
            <a:r>
              <a:rPr lang="en-CA" sz="1400" spc="-5" dirty="0">
                <a:solidFill>
                  <a:srgbClr val="000000"/>
                </a:solidFill>
                <a:latin typeface="Trebuchet MS" panose="020B0603020202020204" pitchFamily="34" charset="0"/>
                <a:cs typeface="MS PGothic"/>
              </a:rPr>
              <a:t> élan </a:t>
            </a:r>
            <a:r>
              <a:rPr lang="en-CA" sz="1400" spc="-5" dirty="0" err="1">
                <a:solidFill>
                  <a:srgbClr val="000000"/>
                </a:solidFill>
                <a:latin typeface="Trebuchet MS" panose="020B0603020202020204" pitchFamily="34" charset="0"/>
                <a:cs typeface="MS PGothic"/>
              </a:rPr>
              <a:t>supplémentaire</a:t>
            </a:r>
            <a:r>
              <a:rPr lang="en-CA" sz="1400" spc="-5" dirty="0">
                <a:solidFill>
                  <a:srgbClr val="000000"/>
                </a:solidFill>
                <a:latin typeface="Trebuchet MS" panose="020B0603020202020204" pitchFamily="34" charset="0"/>
                <a:cs typeface="MS PGothic"/>
              </a:rPr>
              <a:t> a </a:t>
            </a:r>
            <a:r>
              <a:rPr lang="en-CA" sz="1400" spc="-5" dirty="0" err="1">
                <a:solidFill>
                  <a:srgbClr val="000000"/>
                </a:solidFill>
                <a:latin typeface="Trebuchet MS" panose="020B0603020202020204" pitchFamily="34" charset="0"/>
                <a:cs typeface="MS PGothic"/>
              </a:rPr>
              <a:t>une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déduction</a:t>
            </a:r>
            <a:r>
              <a:rPr lang="en-CA" sz="1400" spc="-5" dirty="0">
                <a:solidFill>
                  <a:srgbClr val="000000"/>
                </a:solidFill>
                <a:latin typeface="Trebuchet MS" panose="020B0603020202020204" pitchFamily="34" charset="0"/>
                <a:cs typeface="MS PGothic"/>
              </a:rPr>
              <a:t> de 0.30. </a:t>
            </a:r>
            <a:r>
              <a:rPr lang="fr-CA" sz="1400" spc="-5" dirty="0">
                <a:solidFill>
                  <a:srgbClr val="000000"/>
                </a:solidFill>
                <a:latin typeface="Trebuchet MS" panose="020B0603020202020204" pitchFamily="34" charset="0"/>
                <a:cs typeface="MS PGothic"/>
              </a:rPr>
              <a:t>La déduction maximale pour deux élans supplémentaires consécutifs est de 0.60. </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Le jugement reprend avec l’exécution du premier élément qui figure au Code de pointage JO</a:t>
            </a:r>
            <a:endParaRPr lang="en-CA" sz="14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si, après une chute, une gymnaste remonte sur les barres avec une bascule puis s’arrête en appui facial et grimpe sur les barres à la station, une déduction de 0.10 pour élément non caractéristique est appliquée et une déduction de 0.10 pour manque de continuité est appliquée.</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Si, après avoir exécuté une prise d’élan petit bonhomme la gymnaste chute vers l’arrière, mais demeure sur les barres en faisant une bascule, ne pas considérer la faute comme une chute et appliquez les déductions d’exécution qui s’appliquent telles que bras ou jambes fléchies, touche des pieds sur le sol, etc.</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en-CA" sz="1400" spc="-5" dirty="0">
                <a:solidFill>
                  <a:srgbClr val="000000"/>
                </a:solidFill>
                <a:latin typeface="Trebuchet MS" panose="020B0603020202020204" pitchFamily="34" charset="0"/>
                <a:cs typeface="MS PGothic"/>
              </a:rPr>
              <a:t>Si </a:t>
            </a:r>
            <a:r>
              <a:rPr lang="en-CA" sz="1400" spc="-5" dirty="0" err="1">
                <a:solidFill>
                  <a:srgbClr val="000000"/>
                </a:solidFill>
                <a:latin typeface="Trebuchet MS" panose="020B0603020202020204" pitchFamily="34" charset="0"/>
                <a:cs typeface="MS PGothic"/>
              </a:rPr>
              <a:t>une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gymnaste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saute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en</a:t>
            </a:r>
            <a:r>
              <a:rPr lang="en-CA" sz="1400" spc="-5" dirty="0">
                <a:solidFill>
                  <a:srgbClr val="000000"/>
                </a:solidFill>
                <a:latin typeface="Trebuchet MS" panose="020B0603020202020204" pitchFamily="34" charset="0"/>
                <a:cs typeface="MS PGothic"/>
              </a:rPr>
              <a:t> bas de </a:t>
            </a:r>
            <a:r>
              <a:rPr lang="en-CA" sz="1400" spc="-5" dirty="0" err="1">
                <a:solidFill>
                  <a:srgbClr val="000000"/>
                </a:solidFill>
                <a:latin typeface="Trebuchet MS" panose="020B0603020202020204" pitchFamily="34" charset="0"/>
                <a:cs typeface="MS PGothic"/>
              </a:rPr>
              <a:t>l’agrès</a:t>
            </a:r>
            <a:r>
              <a:rPr lang="en-CA" sz="1400" spc="-5" dirty="0">
                <a:solidFill>
                  <a:srgbClr val="000000"/>
                </a:solidFill>
                <a:latin typeface="Trebuchet MS" panose="020B0603020202020204" pitchFamily="34" charset="0"/>
                <a:cs typeface="MS PGothic"/>
              </a:rPr>
              <a:t>, on </a:t>
            </a:r>
            <a:r>
              <a:rPr lang="en-CA" sz="1400" spc="-5" dirty="0" err="1">
                <a:solidFill>
                  <a:srgbClr val="000000"/>
                </a:solidFill>
                <a:latin typeface="Trebuchet MS" panose="020B0603020202020204" pitchFamily="34" charset="0"/>
                <a:cs typeface="MS PGothic"/>
              </a:rPr>
              <a:t>déduit</a:t>
            </a:r>
            <a:r>
              <a:rPr lang="en-CA" sz="1400" spc="-5" dirty="0">
                <a:solidFill>
                  <a:srgbClr val="000000"/>
                </a:solidFill>
                <a:latin typeface="Trebuchet MS" panose="020B0603020202020204" pitchFamily="34" charset="0"/>
                <a:cs typeface="MS PGothic"/>
              </a:rPr>
              <a:t> 0,50 </a:t>
            </a:r>
            <a:r>
              <a:rPr lang="en-CA" sz="1400" spc="-5" dirty="0" err="1">
                <a:solidFill>
                  <a:srgbClr val="000000"/>
                </a:solidFill>
                <a:latin typeface="Trebuchet MS" panose="020B0603020202020204" pitchFamily="34" charset="0"/>
                <a:cs typeface="MS PGothic"/>
              </a:rPr>
              <a:t>même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si</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ce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n’est</a:t>
            </a:r>
            <a:r>
              <a:rPr lang="en-CA" sz="1400" spc="-5" dirty="0">
                <a:solidFill>
                  <a:srgbClr val="000000"/>
                </a:solidFill>
                <a:latin typeface="Trebuchet MS" panose="020B0603020202020204" pitchFamily="34" charset="0"/>
                <a:cs typeface="MS PGothic"/>
              </a:rPr>
              <a:t> pas </a:t>
            </a:r>
            <a:r>
              <a:rPr lang="en-CA" sz="1400" spc="-5" dirty="0" err="1">
                <a:solidFill>
                  <a:srgbClr val="000000"/>
                </a:solidFill>
                <a:latin typeface="Trebuchet MS" panose="020B0603020202020204" pitchFamily="34" charset="0"/>
                <a:cs typeface="MS PGothic"/>
              </a:rPr>
              <a:t>une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réelle</a:t>
            </a:r>
            <a:r>
              <a:rPr lang="en-CA" sz="1400" spc="-5" dirty="0">
                <a:solidFill>
                  <a:srgbClr val="000000"/>
                </a:solidFill>
                <a:latin typeface="Trebuchet MS" panose="020B0603020202020204" pitchFamily="34" charset="0"/>
                <a:cs typeface="MS PGothic"/>
              </a:rPr>
              <a:t> chute.</a:t>
            </a:r>
          </a:p>
        </p:txBody>
      </p:sp>
    </p:spTree>
    <p:extLst>
      <p:ext uri="{BB962C8B-B14F-4D97-AF65-F5344CB8AC3E}">
        <p14:creationId xmlns:p14="http://schemas.microsoft.com/office/powerpoint/2010/main" val="647946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28600" y="835731"/>
            <a:ext cx="8839200" cy="4075475"/>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Règlements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l’assistance</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manuelle</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A</a:t>
            </a:r>
            <a:r>
              <a:rPr lang="en-CA" sz="1700" spc="-5" dirty="0" smtClean="0">
                <a:solidFill>
                  <a:srgbClr val="000000"/>
                </a:solidFill>
                <a:latin typeface="Trebuchet MS" panose="020B0603020202020204" pitchFamily="34" charset="0"/>
                <a:cs typeface="MS PGothic"/>
              </a:rPr>
              <a:t>ssistance </a:t>
            </a:r>
            <a:r>
              <a:rPr lang="en-CA" sz="1700" spc="-5" dirty="0" err="1">
                <a:solidFill>
                  <a:srgbClr val="000000"/>
                </a:solidFill>
                <a:latin typeface="Trebuchet MS" panose="020B0603020202020204" pitchFamily="34" charset="0"/>
                <a:cs typeface="MS PGothic"/>
              </a:rPr>
              <a:t>manuelle</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durant</a:t>
            </a:r>
            <a:r>
              <a:rPr lang="en-CA" sz="1700" spc="-5" dirty="0">
                <a:solidFill>
                  <a:srgbClr val="000000"/>
                </a:solidFill>
                <a:latin typeface="Trebuchet MS" panose="020B0603020202020204" pitchFamily="34" charset="0"/>
                <a:cs typeface="MS PGothic"/>
              </a:rPr>
              <a:t> un </a:t>
            </a:r>
            <a:r>
              <a:rPr lang="en-CA" sz="1700" spc="-5" dirty="0" err="1">
                <a:solidFill>
                  <a:srgbClr val="000000"/>
                </a:solidFill>
                <a:latin typeface="Trebuchet MS" panose="020B0603020202020204" pitchFamily="34" charset="0"/>
                <a:cs typeface="MS PGothic"/>
              </a:rPr>
              <a:t>élément</a:t>
            </a:r>
            <a:endParaRPr lang="en-CA" sz="17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600" spc="20"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Déduire</a:t>
            </a:r>
            <a:r>
              <a:rPr lang="en-CA" sz="1500" spc="-5" dirty="0">
                <a:solidFill>
                  <a:srgbClr val="000000"/>
                </a:solidFill>
                <a:latin typeface="Trebuchet MS" panose="020B0603020202020204" pitchFamily="34" charset="0"/>
                <a:cs typeface="MS PGothic"/>
              </a:rPr>
              <a:t> </a:t>
            </a:r>
            <a:r>
              <a:rPr lang="en-CA" sz="1500" u="sng" spc="-5" dirty="0">
                <a:solidFill>
                  <a:srgbClr val="000000"/>
                </a:solidFill>
                <a:latin typeface="Trebuchet MS" panose="020B0603020202020204" pitchFamily="34" charset="0"/>
                <a:cs typeface="MS PGothic"/>
              </a:rPr>
              <a:t>0.5</a:t>
            </a:r>
            <a:endParaRPr lang="en-CA" sz="15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a:solidFill>
                  <a:srgbClr val="000000"/>
                </a:solidFill>
                <a:latin typeface="Trebuchet MS" panose="020B0603020202020204" pitchFamily="34" charset="0"/>
                <a:cs typeface="MS PGothic"/>
              </a:rPr>
              <a:t>L</a:t>
            </a:r>
            <a:r>
              <a:rPr lang="en-CA" sz="1500" spc="-5" dirty="0" smtClean="0">
                <a:solidFill>
                  <a:srgbClr val="000000"/>
                </a:solidFill>
                <a:latin typeface="Trebuchet MS" panose="020B0603020202020204" pitchFamily="34" charset="0"/>
                <a:cs typeface="MS PGothic"/>
              </a:rPr>
              <a:t>a </a:t>
            </a:r>
            <a:r>
              <a:rPr lang="en-CA" sz="1500" spc="-5" dirty="0" err="1">
                <a:solidFill>
                  <a:srgbClr val="000000"/>
                </a:solidFill>
                <a:latin typeface="Trebuchet MS" panose="020B0603020202020204" pitchFamily="34" charset="0"/>
                <a:cs typeface="MS PGothic"/>
              </a:rPr>
              <a:t>valeur</a:t>
            </a:r>
            <a:r>
              <a:rPr lang="en-CA" sz="1500" spc="-5" dirty="0">
                <a:solidFill>
                  <a:srgbClr val="000000"/>
                </a:solidFill>
                <a:latin typeface="Trebuchet MS" panose="020B0603020202020204" pitchFamily="34" charset="0"/>
                <a:cs typeface="MS PGothic"/>
              </a:rPr>
              <a:t> de </a:t>
            </a:r>
            <a:r>
              <a:rPr lang="en-CA" sz="1500" spc="-5" dirty="0" err="1" smtClean="0">
                <a:solidFill>
                  <a:srgbClr val="000000"/>
                </a:solidFill>
                <a:latin typeface="Trebuchet MS" panose="020B0603020202020204" pitchFamily="34" charset="0"/>
                <a:cs typeface="MS PGothic"/>
              </a:rPr>
              <a:t>l’élément</a:t>
            </a:r>
            <a:r>
              <a:rPr lang="en-CA" sz="1500" spc="-5" dirty="0" smtClean="0">
                <a:solidFill>
                  <a:srgbClr val="000000"/>
                </a:solidFill>
                <a:latin typeface="Trebuchet MS" panose="020B0603020202020204" pitchFamily="34" charset="0"/>
                <a:cs typeface="MS PGothic"/>
              </a:rPr>
              <a:t> et </a:t>
            </a:r>
            <a:r>
              <a:rPr lang="en-CA" sz="1500" spc="-5" dirty="0" err="1">
                <a:solidFill>
                  <a:srgbClr val="000000"/>
                </a:solidFill>
                <a:latin typeface="Trebuchet MS" panose="020B0603020202020204" pitchFamily="34" charset="0"/>
                <a:cs typeface="MS PGothic"/>
              </a:rPr>
              <a:t>l’exigence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spécifique</a:t>
            </a:r>
            <a:r>
              <a:rPr lang="en-CA" sz="1500" spc="-5" dirty="0">
                <a:solidFill>
                  <a:srgbClr val="000000"/>
                </a:solidFill>
                <a:latin typeface="Trebuchet MS" panose="020B0603020202020204" pitchFamily="34" charset="0"/>
                <a:cs typeface="MS PGothic"/>
              </a:rPr>
              <a:t> ne </a:t>
            </a:r>
            <a:r>
              <a:rPr lang="en-CA" sz="1500" spc="-5" dirty="0" err="1">
                <a:solidFill>
                  <a:srgbClr val="000000"/>
                </a:solidFill>
                <a:latin typeface="Trebuchet MS" panose="020B0603020202020204" pitchFamily="34" charset="0"/>
                <a:cs typeface="MS PGothic"/>
              </a:rPr>
              <a:t>sont</a:t>
            </a:r>
            <a:r>
              <a:rPr lang="en-CA" sz="1500" spc="-5" dirty="0">
                <a:solidFill>
                  <a:srgbClr val="000000"/>
                </a:solidFill>
                <a:latin typeface="Trebuchet MS" panose="020B0603020202020204" pitchFamily="34" charset="0"/>
                <a:cs typeface="MS PGothic"/>
              </a:rPr>
              <a:t> pas </a:t>
            </a:r>
            <a:r>
              <a:rPr lang="en-CA" sz="1500" spc="-5" dirty="0" err="1">
                <a:solidFill>
                  <a:srgbClr val="000000"/>
                </a:solidFill>
                <a:latin typeface="Trebuchet MS" panose="020B0603020202020204" pitchFamily="34" charset="0"/>
                <a:cs typeface="MS PGothic"/>
              </a:rPr>
              <a:t>accordées</a:t>
            </a:r>
            <a:endParaRPr lang="en-CA" sz="15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Assistance </a:t>
            </a:r>
            <a:r>
              <a:rPr lang="en-CA" sz="1700" spc="-5" dirty="0" err="1">
                <a:solidFill>
                  <a:srgbClr val="000000"/>
                </a:solidFill>
                <a:latin typeface="Trebuchet MS" panose="020B0603020202020204" pitchFamily="34" charset="0"/>
                <a:cs typeface="MS PGothic"/>
              </a:rPr>
              <a:t>manuelle</a:t>
            </a:r>
            <a:r>
              <a:rPr lang="en-CA" sz="1700" spc="-5" dirty="0">
                <a:solidFill>
                  <a:srgbClr val="000000"/>
                </a:solidFill>
                <a:latin typeface="Trebuchet MS" panose="020B0603020202020204" pitchFamily="34" charset="0"/>
                <a:cs typeface="MS PGothic"/>
              </a:rPr>
              <a:t> à la </a:t>
            </a:r>
            <a:r>
              <a:rPr lang="en-CA" sz="1700" spc="-5" dirty="0" err="1">
                <a:solidFill>
                  <a:srgbClr val="000000"/>
                </a:solidFill>
                <a:latin typeface="Trebuchet MS" panose="020B0603020202020204" pitchFamily="34" charset="0"/>
                <a:cs typeface="MS PGothic"/>
              </a:rPr>
              <a:t>réception</a:t>
            </a:r>
            <a:endParaRPr lang="en-CA" sz="17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Déduire</a:t>
            </a:r>
            <a:r>
              <a:rPr lang="en-CA" sz="1500" spc="-5" dirty="0">
                <a:solidFill>
                  <a:srgbClr val="000000"/>
                </a:solidFill>
                <a:latin typeface="Trebuchet MS" panose="020B0603020202020204" pitchFamily="34" charset="0"/>
                <a:cs typeface="MS PGothic"/>
              </a:rPr>
              <a:t> </a:t>
            </a:r>
            <a:r>
              <a:rPr lang="en-CA" sz="1500" u="sng" spc="-5" dirty="0">
                <a:solidFill>
                  <a:srgbClr val="000000"/>
                </a:solidFill>
                <a:latin typeface="Trebuchet MS" panose="020B0603020202020204" pitchFamily="34" charset="0"/>
                <a:cs typeface="MS PGothic"/>
              </a:rPr>
              <a:t>0.5</a:t>
            </a:r>
            <a:endParaRPr lang="en-CA" sz="15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smtClean="0">
                <a:solidFill>
                  <a:srgbClr val="000000"/>
                </a:solidFill>
                <a:latin typeface="Trebuchet MS" panose="020B0603020202020204" pitchFamily="34" charset="0"/>
                <a:cs typeface="MS PGothic"/>
              </a:rPr>
              <a:t>La </a:t>
            </a:r>
            <a:r>
              <a:rPr lang="en-CA" sz="1500" spc="-5" dirty="0" err="1" smtClean="0">
                <a:solidFill>
                  <a:srgbClr val="000000"/>
                </a:solidFill>
                <a:latin typeface="Trebuchet MS" panose="020B0603020202020204" pitchFamily="34" charset="0"/>
                <a:cs typeface="MS PGothic"/>
              </a:rPr>
              <a:t>valeur</a:t>
            </a:r>
            <a:r>
              <a:rPr lang="en-CA" sz="1500" spc="-5" dirty="0" smtClean="0">
                <a:solidFill>
                  <a:srgbClr val="000000"/>
                </a:solidFill>
                <a:latin typeface="Trebuchet MS" panose="020B0603020202020204" pitchFamily="34" charset="0"/>
                <a:cs typeface="MS PGothic"/>
              </a:rPr>
              <a:t> de </a:t>
            </a:r>
            <a:r>
              <a:rPr lang="en-CA" sz="1500" spc="-5" dirty="0" err="1" smtClean="0">
                <a:solidFill>
                  <a:srgbClr val="000000"/>
                </a:solidFill>
                <a:latin typeface="Trebuchet MS" panose="020B0603020202020204" pitchFamily="34" charset="0"/>
                <a:cs typeface="MS PGothic"/>
              </a:rPr>
              <a:t>l’élément</a:t>
            </a:r>
            <a:r>
              <a:rPr lang="en-CA" sz="1500" spc="-5" dirty="0" smtClean="0">
                <a:solidFill>
                  <a:srgbClr val="000000"/>
                </a:solidFill>
                <a:latin typeface="Trebuchet MS" panose="020B0603020202020204" pitchFamily="34" charset="0"/>
                <a:cs typeface="MS PGothic"/>
              </a:rPr>
              <a:t> et </a:t>
            </a:r>
            <a:r>
              <a:rPr lang="en-CA" sz="1500" spc="-5" dirty="0" err="1">
                <a:solidFill>
                  <a:srgbClr val="000000"/>
                </a:solidFill>
                <a:latin typeface="Trebuchet MS" panose="020B0603020202020204" pitchFamily="34" charset="0"/>
                <a:cs typeface="MS PGothic"/>
              </a:rPr>
              <a:t>l’exigence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spécifique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sont</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accordé</a:t>
            </a:r>
            <a:endParaRPr lang="en-CA" sz="15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Si </a:t>
            </a:r>
            <a:r>
              <a:rPr lang="en-CA" sz="1700" spc="-5" dirty="0" err="1">
                <a:solidFill>
                  <a:srgbClr val="000000"/>
                </a:solidFill>
                <a:latin typeface="Trebuchet MS" panose="020B0603020202020204" pitchFamily="34" charset="0"/>
                <a:cs typeface="MS PGothic"/>
              </a:rPr>
              <a:t>l’entraineur</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touche</a:t>
            </a:r>
            <a:r>
              <a:rPr lang="en-CA" sz="1700" spc="-5" dirty="0">
                <a:solidFill>
                  <a:srgbClr val="000000"/>
                </a:solidFill>
                <a:latin typeface="Trebuchet MS" panose="020B0603020202020204" pitchFamily="34" charset="0"/>
                <a:cs typeface="MS PGothic"/>
              </a:rPr>
              <a:t> par </a:t>
            </a:r>
            <a:r>
              <a:rPr lang="en-CA" sz="1700" spc="-5" dirty="0" err="1">
                <a:solidFill>
                  <a:srgbClr val="000000"/>
                </a:solidFill>
                <a:latin typeface="Trebuchet MS" panose="020B0603020202020204" pitchFamily="34" charset="0"/>
                <a:cs typeface="MS PGothic"/>
              </a:rPr>
              <a:t>mégarde</a:t>
            </a:r>
            <a:r>
              <a:rPr lang="en-CA" sz="1700" spc="-5" dirty="0">
                <a:solidFill>
                  <a:srgbClr val="000000"/>
                </a:solidFill>
                <a:latin typeface="Trebuchet MS" panose="020B0603020202020204" pitchFamily="34" charset="0"/>
                <a:cs typeface="MS PGothic"/>
              </a:rPr>
              <a:t> la </a:t>
            </a:r>
            <a:r>
              <a:rPr lang="en-CA" sz="1700" spc="-5" dirty="0" err="1">
                <a:solidFill>
                  <a:srgbClr val="000000"/>
                </a:solidFill>
                <a:latin typeface="Trebuchet MS" panose="020B0603020202020204" pitchFamily="34" charset="0"/>
                <a:cs typeface="MS PGothic"/>
              </a:rPr>
              <a:t>gymnaste</a:t>
            </a:r>
            <a:r>
              <a:rPr lang="en-CA" sz="1700" spc="-5" dirty="0">
                <a:solidFill>
                  <a:srgbClr val="000000"/>
                </a:solidFill>
                <a:latin typeface="Trebuchet MS" panose="020B0603020202020204" pitchFamily="34" charset="0"/>
                <a:cs typeface="MS PGothic"/>
              </a:rPr>
              <a:t> pour </a:t>
            </a:r>
            <a:r>
              <a:rPr lang="en-CA" sz="1700" spc="-5" dirty="0" err="1">
                <a:solidFill>
                  <a:srgbClr val="000000"/>
                </a:solidFill>
                <a:latin typeface="Trebuchet MS" panose="020B0603020202020204" pitchFamily="34" charset="0"/>
                <a:cs typeface="MS PGothic"/>
              </a:rPr>
              <a:t>l’aider</a:t>
            </a:r>
            <a:endParaRPr lang="en-CA" sz="17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Déduire</a:t>
            </a:r>
            <a:r>
              <a:rPr lang="en-CA" sz="1500" spc="-5" dirty="0">
                <a:solidFill>
                  <a:srgbClr val="000000"/>
                </a:solidFill>
                <a:latin typeface="Trebuchet MS" panose="020B0603020202020204" pitchFamily="34" charset="0"/>
                <a:cs typeface="MS PGothic"/>
              </a:rPr>
              <a:t> </a:t>
            </a:r>
            <a:r>
              <a:rPr lang="en-CA" sz="1500" u="sng" spc="-5" dirty="0">
                <a:solidFill>
                  <a:srgbClr val="000000"/>
                </a:solidFill>
                <a:latin typeface="Trebuchet MS" panose="020B0603020202020204" pitchFamily="34" charset="0"/>
                <a:cs typeface="MS PGothic"/>
              </a:rPr>
              <a:t>0.5</a:t>
            </a:r>
            <a:endParaRPr lang="en-CA" sz="15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smtClean="0">
                <a:solidFill>
                  <a:srgbClr val="000000"/>
                </a:solidFill>
                <a:latin typeface="Trebuchet MS" panose="020B0603020202020204" pitchFamily="34" charset="0"/>
                <a:cs typeface="MS PGothic"/>
              </a:rPr>
              <a:t>La </a:t>
            </a:r>
            <a:r>
              <a:rPr lang="en-CA" sz="1500" spc="-5" dirty="0" err="1" smtClean="0">
                <a:solidFill>
                  <a:srgbClr val="000000"/>
                </a:solidFill>
                <a:latin typeface="Trebuchet MS" panose="020B0603020202020204" pitchFamily="34" charset="0"/>
                <a:cs typeface="MS PGothic"/>
              </a:rPr>
              <a:t>valeur</a:t>
            </a:r>
            <a:r>
              <a:rPr lang="en-CA" sz="1500" spc="-5" dirty="0" smtClean="0">
                <a:solidFill>
                  <a:srgbClr val="000000"/>
                </a:solidFill>
                <a:latin typeface="Trebuchet MS" panose="020B0603020202020204" pitchFamily="34" charset="0"/>
                <a:cs typeface="MS PGothic"/>
              </a:rPr>
              <a:t> de </a:t>
            </a:r>
            <a:r>
              <a:rPr lang="en-CA" sz="1500" spc="-5" dirty="0" err="1" smtClean="0">
                <a:solidFill>
                  <a:srgbClr val="000000"/>
                </a:solidFill>
                <a:latin typeface="Trebuchet MS" panose="020B0603020202020204" pitchFamily="34" charset="0"/>
                <a:cs typeface="MS PGothic"/>
              </a:rPr>
              <a:t>l’élément</a:t>
            </a:r>
            <a:r>
              <a:rPr lang="en-CA" sz="1500" spc="-5" dirty="0" smtClean="0">
                <a:solidFill>
                  <a:srgbClr val="000000"/>
                </a:solidFill>
                <a:latin typeface="Trebuchet MS" panose="020B0603020202020204" pitchFamily="34" charset="0"/>
                <a:cs typeface="MS PGothic"/>
              </a:rPr>
              <a:t> et </a:t>
            </a:r>
            <a:r>
              <a:rPr lang="en-CA" sz="1500" spc="-5" dirty="0" err="1">
                <a:solidFill>
                  <a:srgbClr val="000000"/>
                </a:solidFill>
                <a:latin typeface="Trebuchet MS" panose="020B0603020202020204" pitchFamily="34" charset="0"/>
                <a:cs typeface="MS PGothic"/>
              </a:rPr>
              <a:t>l’exigence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spécifique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sont</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accordées</a:t>
            </a:r>
            <a:endParaRPr lang="en-CA" sz="15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Si la </a:t>
            </a:r>
            <a:r>
              <a:rPr lang="en-CA" sz="1700" spc="-5" dirty="0" err="1">
                <a:solidFill>
                  <a:srgbClr val="000000"/>
                </a:solidFill>
                <a:latin typeface="Trebuchet MS" panose="020B0603020202020204" pitchFamily="34" charset="0"/>
                <a:cs typeface="MS PGothic"/>
              </a:rPr>
              <a:t>gymnaste</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touche</a:t>
            </a:r>
            <a:r>
              <a:rPr lang="en-CA" sz="1700" spc="-5" dirty="0">
                <a:solidFill>
                  <a:srgbClr val="000000"/>
                </a:solidFill>
                <a:latin typeface="Trebuchet MS" panose="020B0603020202020204" pitchFamily="34" charset="0"/>
                <a:cs typeface="MS PGothic"/>
              </a:rPr>
              <a:t> par </a:t>
            </a:r>
            <a:r>
              <a:rPr lang="en-CA" sz="1700" spc="-5" dirty="0" err="1">
                <a:solidFill>
                  <a:srgbClr val="000000"/>
                </a:solidFill>
                <a:latin typeface="Trebuchet MS" panose="020B0603020202020204" pitchFamily="34" charset="0"/>
                <a:cs typeface="MS PGothic"/>
              </a:rPr>
              <a:t>mégarde</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l’entraineur</a:t>
            </a:r>
            <a:endParaRPr lang="en-CA" sz="17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Aucune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déduction</a:t>
            </a:r>
            <a:endParaRPr lang="en-CA" sz="15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Si </a:t>
            </a:r>
            <a:r>
              <a:rPr lang="en-CA" sz="1700" spc="-5" dirty="0" err="1">
                <a:solidFill>
                  <a:srgbClr val="000000"/>
                </a:solidFill>
                <a:latin typeface="Trebuchet MS" panose="020B0603020202020204" pitchFamily="34" charset="0"/>
                <a:cs typeface="MS PGothic"/>
              </a:rPr>
              <a:t>l’entraineur</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attrape</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une</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gymnaste</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en</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pleine</a:t>
            </a:r>
            <a:r>
              <a:rPr lang="en-CA" sz="1700" spc="-5" dirty="0">
                <a:solidFill>
                  <a:srgbClr val="000000"/>
                </a:solidFill>
                <a:latin typeface="Trebuchet MS" panose="020B0603020202020204" pitchFamily="34" charset="0"/>
                <a:cs typeface="MS PGothic"/>
              </a:rPr>
              <a:t> chute</a:t>
            </a:r>
          </a:p>
          <a:p>
            <a:pPr marL="409575" marR="5080" indent="-337185">
              <a:spcBef>
                <a:spcPts val="7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Déduire</a:t>
            </a:r>
            <a:r>
              <a:rPr lang="en-CA" sz="1500" spc="-5" dirty="0">
                <a:solidFill>
                  <a:srgbClr val="000000"/>
                </a:solidFill>
                <a:latin typeface="Trebuchet MS" panose="020B0603020202020204" pitchFamily="34" charset="0"/>
                <a:cs typeface="MS PGothic"/>
              </a:rPr>
              <a:t> </a:t>
            </a:r>
            <a:r>
              <a:rPr lang="en-CA" sz="1500" u="sng" spc="-5" dirty="0">
                <a:solidFill>
                  <a:srgbClr val="000000"/>
                </a:solidFill>
                <a:latin typeface="Trebuchet MS" panose="020B0603020202020204" pitchFamily="34" charset="0"/>
                <a:cs typeface="MS PGothic"/>
              </a:rPr>
              <a:t>0.5</a:t>
            </a:r>
            <a:r>
              <a:rPr lang="en-CA" sz="1500" spc="-5" dirty="0">
                <a:solidFill>
                  <a:srgbClr val="000000"/>
                </a:solidFill>
                <a:latin typeface="Trebuchet MS" panose="020B0603020202020204" pitchFamily="34" charset="0"/>
                <a:cs typeface="MS PGothic"/>
              </a:rPr>
              <a:t> pour la chute</a:t>
            </a:r>
          </a:p>
          <a:p>
            <a:pPr marL="409575" marR="5080" indent="-337185">
              <a:spcBef>
                <a:spcPts val="7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Aucune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déduction</a:t>
            </a:r>
            <a:r>
              <a:rPr lang="en-CA" sz="1500" spc="-5" dirty="0">
                <a:solidFill>
                  <a:srgbClr val="000000"/>
                </a:solidFill>
                <a:latin typeface="Trebuchet MS" panose="020B0603020202020204" pitchFamily="34" charset="0"/>
                <a:cs typeface="MS PGothic"/>
              </a:rPr>
              <a:t> pour </a:t>
            </a:r>
            <a:r>
              <a:rPr lang="en-CA" sz="1500" spc="-5" dirty="0" err="1">
                <a:solidFill>
                  <a:srgbClr val="000000"/>
                </a:solidFill>
                <a:latin typeface="Trebuchet MS" panose="020B0603020202020204" pitchFamily="34" charset="0"/>
                <a:cs typeface="MS PGothic"/>
              </a:rPr>
              <a:t>l’aide</a:t>
            </a:r>
            <a:endParaRPr lang="en-CA" sz="1500" spc="-5" dirty="0">
              <a:solidFill>
                <a:srgbClr val="000000"/>
              </a:solidFill>
              <a:latin typeface="Trebuchet MS" panose="020B0603020202020204" pitchFamily="34" charset="0"/>
              <a:cs typeface="MS PGothic"/>
            </a:endParaRPr>
          </a:p>
        </p:txBody>
      </p:sp>
      <p:sp>
        <p:nvSpPr>
          <p:cNvPr id="6" name="TextBox 5"/>
          <p:cNvSpPr txBox="1"/>
          <p:nvPr>
            <p:custDataLst>
              <p:tags r:id="rId4"/>
            </p:custDataLst>
          </p:nvPr>
        </p:nvSpPr>
        <p:spPr>
          <a:xfrm>
            <a:off x="6400800" y="753657"/>
            <a:ext cx="2438400" cy="784830"/>
          </a:xfrm>
          <a:prstGeom prst="rect">
            <a:avLst/>
          </a:prstGeom>
          <a:noFill/>
        </p:spPr>
        <p:txBody>
          <a:bodyPr wrap="square" rtlCol="0">
            <a:spAutoFit/>
          </a:bodyPr>
          <a:lstStyle/>
          <a:p>
            <a:pPr algn="ctr"/>
            <a:r>
              <a:rPr lang="en-CA" sz="1500" i="1" dirty="0" err="1">
                <a:solidFill>
                  <a:srgbClr val="000000"/>
                </a:solidFill>
                <a:latin typeface="Trebuchet MS" panose="020B0603020202020204" pitchFamily="34" charset="0"/>
              </a:rPr>
              <a:t>Déduire</a:t>
            </a:r>
            <a:r>
              <a:rPr lang="en-CA" sz="1500" i="1" dirty="0">
                <a:solidFill>
                  <a:srgbClr val="000000"/>
                </a:solidFill>
                <a:latin typeface="Trebuchet MS" panose="020B0603020202020204" pitchFamily="34" charset="0"/>
              </a:rPr>
              <a:t> </a:t>
            </a:r>
            <a:r>
              <a:rPr lang="en-CA" sz="1500" i="1" u="sng" dirty="0">
                <a:solidFill>
                  <a:srgbClr val="000000"/>
                </a:solidFill>
                <a:latin typeface="Trebuchet MS" panose="020B0603020202020204" pitchFamily="34" charset="0"/>
              </a:rPr>
              <a:t>0.5</a:t>
            </a:r>
            <a:r>
              <a:rPr lang="en-CA" sz="1500" i="1" dirty="0">
                <a:solidFill>
                  <a:srgbClr val="000000"/>
                </a:solidFill>
                <a:latin typeface="Trebuchet MS" panose="020B0603020202020204" pitchFamily="34" charset="0"/>
              </a:rPr>
              <a:t> pour </a:t>
            </a:r>
            <a:r>
              <a:rPr lang="en-CA" sz="1500" i="1" dirty="0" err="1">
                <a:solidFill>
                  <a:srgbClr val="000000"/>
                </a:solidFill>
                <a:latin typeface="Trebuchet MS" panose="020B0603020202020204" pitchFamily="34" charset="0"/>
              </a:rPr>
              <a:t>toute</a:t>
            </a:r>
            <a:r>
              <a:rPr lang="en-CA" sz="1500" i="1" dirty="0">
                <a:solidFill>
                  <a:srgbClr val="000000"/>
                </a:solidFill>
                <a:latin typeface="Trebuchet MS" panose="020B0603020202020204" pitchFamily="34" charset="0"/>
              </a:rPr>
              <a:t> chute qui </a:t>
            </a:r>
            <a:r>
              <a:rPr lang="en-CA" sz="1500" i="1" dirty="0" err="1">
                <a:solidFill>
                  <a:srgbClr val="000000"/>
                </a:solidFill>
                <a:latin typeface="Trebuchet MS" panose="020B0603020202020204" pitchFamily="34" charset="0"/>
              </a:rPr>
              <a:t>occure</a:t>
            </a:r>
            <a:r>
              <a:rPr lang="en-CA" sz="1500" i="1" dirty="0">
                <a:solidFill>
                  <a:srgbClr val="000000"/>
                </a:solidFill>
                <a:latin typeface="Trebuchet MS" panose="020B0603020202020204" pitchFamily="34" charset="0"/>
              </a:rPr>
              <a:t> après </a:t>
            </a:r>
            <a:r>
              <a:rPr lang="en-CA" sz="1500" i="1" dirty="0" err="1">
                <a:solidFill>
                  <a:srgbClr val="000000"/>
                </a:solidFill>
                <a:latin typeface="Trebuchet MS" panose="020B0603020202020204" pitchFamily="34" charset="0"/>
              </a:rPr>
              <a:t>l’aide</a:t>
            </a:r>
            <a:r>
              <a:rPr lang="en-CA" sz="1500" i="1" dirty="0">
                <a:solidFill>
                  <a:srgbClr val="000000"/>
                </a:solidFill>
                <a:latin typeface="Trebuchet MS" panose="020B0603020202020204" pitchFamily="34" charset="0"/>
              </a:rPr>
              <a:t> de </a:t>
            </a:r>
            <a:r>
              <a:rPr lang="en-CA" sz="1500" i="1" dirty="0" err="1">
                <a:solidFill>
                  <a:srgbClr val="000000"/>
                </a:solidFill>
                <a:latin typeface="Trebuchet MS" panose="020B0603020202020204" pitchFamily="34" charset="0"/>
              </a:rPr>
              <a:t>l’entraineur</a:t>
            </a:r>
            <a:endParaRPr lang="en-CA" sz="1500" i="1"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740979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28600" y="917805"/>
            <a:ext cx="8549725" cy="3980577"/>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Règlements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les entrées</a:t>
            </a: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Tentative </a:t>
            </a:r>
            <a:r>
              <a:rPr lang="en-CA" sz="1700" spc="-5" dirty="0" err="1">
                <a:solidFill>
                  <a:srgbClr val="000000"/>
                </a:solidFill>
                <a:latin typeface="Trebuchet MS" panose="020B0603020202020204" pitchFamily="34" charset="0"/>
                <a:cs typeface="MS PGothic"/>
              </a:rPr>
              <a:t>d’entrées</a:t>
            </a:r>
            <a:endParaRPr lang="en-CA" sz="17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600" spc="20"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fr-CA" sz="1500" spc="-5" dirty="0">
                <a:solidFill>
                  <a:srgbClr val="000000"/>
                </a:solidFill>
                <a:latin typeface="Trebuchet MS" panose="020B0603020202020204" pitchFamily="34" charset="0"/>
                <a:cs typeface="MS PGothic"/>
              </a:rPr>
              <a:t>La gymnaste peut tenter d’effectuer son entrée deux fois sans pénalité (pourvu qu’elle n’ait pas touché le tremplin ou les barres ou couru sous les barres à chaque essai, c.-à-d. course à vide).</a:t>
            </a: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fr-CA" sz="1500" spc="-5" dirty="0">
                <a:solidFill>
                  <a:srgbClr val="000000"/>
                </a:solidFill>
                <a:latin typeface="Trebuchet MS" panose="020B0603020202020204" pitchFamily="34" charset="0"/>
                <a:cs typeface="MS PGothic"/>
              </a:rPr>
              <a:t>Si la gymnaste s’arrête deux fois, elle peut réessayer une troisième fois; cependant, à la 	troisième tentative, chaque juge déduit 0.50.</a:t>
            </a: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en-CA" sz="1500" spc="-5" dirty="0">
                <a:solidFill>
                  <a:srgbClr val="000000"/>
                </a:solidFill>
                <a:latin typeface="Trebuchet MS" panose="020B0603020202020204" pitchFamily="34" charset="0"/>
                <a:cs typeface="MS PGothic"/>
              </a:rPr>
              <a:t>Si la </a:t>
            </a:r>
            <a:r>
              <a:rPr lang="en-CA" sz="1500" spc="-5" dirty="0" err="1">
                <a:solidFill>
                  <a:srgbClr val="000000"/>
                </a:solidFill>
                <a:latin typeface="Trebuchet MS" panose="020B0603020202020204" pitchFamily="34" charset="0"/>
                <a:cs typeface="MS PGothic"/>
              </a:rPr>
              <a:t>gymnaste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manque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une</a:t>
            </a:r>
            <a:r>
              <a:rPr lang="en-CA" sz="1500" spc="-5" dirty="0">
                <a:solidFill>
                  <a:srgbClr val="000000"/>
                </a:solidFill>
                <a:latin typeface="Trebuchet MS" panose="020B0603020202020204" pitchFamily="34" charset="0"/>
                <a:cs typeface="MS PGothic"/>
              </a:rPr>
              <a:t> 3e </a:t>
            </a:r>
            <a:r>
              <a:rPr lang="en-CA" sz="1500" spc="-5" dirty="0" err="1">
                <a:solidFill>
                  <a:srgbClr val="000000"/>
                </a:solidFill>
                <a:latin typeface="Trebuchet MS" panose="020B0603020202020204" pitchFamily="34" charset="0"/>
                <a:cs typeface="MS PGothic"/>
              </a:rPr>
              <a:t>fois</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elle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recevra</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une</a:t>
            </a: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déduction</a:t>
            </a:r>
            <a:r>
              <a:rPr lang="en-CA" sz="1500" spc="-5" dirty="0">
                <a:solidFill>
                  <a:srgbClr val="000000"/>
                </a:solidFill>
                <a:latin typeface="Trebuchet MS" panose="020B0603020202020204" pitchFamily="34" charset="0"/>
                <a:cs typeface="MS PGothic"/>
              </a:rPr>
              <a:t> de 0.5 pour la 3e </a:t>
            </a:r>
            <a:r>
              <a:rPr lang="en-CA" sz="1500" spc="-5" dirty="0" err="1">
                <a:solidFill>
                  <a:srgbClr val="000000"/>
                </a:solidFill>
                <a:latin typeface="Trebuchet MS" panose="020B0603020202020204" pitchFamily="34" charset="0"/>
                <a:cs typeface="MS PGothic"/>
              </a:rPr>
              <a:t>approche</a:t>
            </a:r>
            <a:r>
              <a:rPr lang="en-CA" sz="1500" spc="-5" dirty="0">
                <a:solidFill>
                  <a:srgbClr val="000000"/>
                </a:solidFill>
                <a:latin typeface="Trebuchet MS" panose="020B0603020202020204" pitchFamily="34" charset="0"/>
                <a:cs typeface="MS PGothic"/>
              </a:rPr>
              <a:t> 	et </a:t>
            </a:r>
            <a:r>
              <a:rPr lang="en-CA" sz="1500" spc="-5" dirty="0" err="1">
                <a:solidFill>
                  <a:srgbClr val="000000"/>
                </a:solidFill>
                <a:latin typeface="Trebuchet MS" panose="020B0603020202020204" pitchFamily="34" charset="0"/>
                <a:cs typeface="MS PGothic"/>
              </a:rPr>
              <a:t>devra</a:t>
            </a:r>
            <a:r>
              <a:rPr lang="en-CA" sz="1500" spc="-5" dirty="0">
                <a:solidFill>
                  <a:srgbClr val="000000"/>
                </a:solidFill>
                <a:latin typeface="Trebuchet MS" panose="020B0603020202020204" pitchFamily="34" charset="0"/>
                <a:cs typeface="MS PGothic"/>
              </a:rPr>
              <a:t> commencer son </a:t>
            </a:r>
            <a:r>
              <a:rPr lang="en-CA" sz="1500" spc="-5" dirty="0" err="1">
                <a:solidFill>
                  <a:srgbClr val="000000"/>
                </a:solidFill>
                <a:latin typeface="Trebuchet MS" panose="020B0603020202020204" pitchFamily="34" charset="0"/>
                <a:cs typeface="MS PGothic"/>
              </a:rPr>
              <a:t>exercice</a:t>
            </a:r>
            <a:r>
              <a:rPr lang="en-CA" sz="1500" spc="-5" dirty="0">
                <a:solidFill>
                  <a:srgbClr val="000000"/>
                </a:solidFill>
                <a:latin typeface="Trebuchet MS" panose="020B0603020202020204" pitchFamily="34" charset="0"/>
                <a:cs typeface="MS PGothic"/>
              </a:rPr>
              <a:t>.</a:t>
            </a:r>
          </a:p>
          <a:p>
            <a:pPr marL="72390">
              <a:spcBef>
                <a:spcPts val="35"/>
              </a:spcBef>
              <a:tabLst>
                <a:tab pos="409575" algn="l"/>
              </a:tabLst>
            </a:pPr>
            <a:r>
              <a:rPr lang="en-CA" sz="15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fr-CA" sz="1500" spc="-5" dirty="0">
                <a:solidFill>
                  <a:srgbClr val="000000"/>
                </a:solidFill>
                <a:latin typeface="Trebuchet MS" panose="020B0603020202020204" pitchFamily="34" charset="0"/>
                <a:cs typeface="MS PGothic"/>
              </a:rPr>
              <a:t>Si la gymnaste court et touche le tremplin ou les barres ou court sous les barres sans faire 	d’entrée, une déduction de 0.50 est appliquée (cette tentative sera considérée comme une 	chute). </a:t>
            </a:r>
            <a:endParaRPr lang="en-CA" sz="15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700" spc="20" dirty="0">
                <a:solidFill>
                  <a:srgbClr val="000000"/>
                </a:solidFill>
                <a:latin typeface="Trebuchet MS" panose="020B0603020202020204" pitchFamily="34" charset="0"/>
                <a:cs typeface="MS PGothic"/>
              </a:rPr>
              <a:t>▶	</a:t>
            </a:r>
            <a:r>
              <a:rPr lang="fr-CA" sz="1700" spc="-5" dirty="0">
                <a:solidFill>
                  <a:srgbClr val="000000"/>
                </a:solidFill>
                <a:latin typeface="Trebuchet MS" panose="020B0603020202020204" pitchFamily="34" charset="0"/>
                <a:cs typeface="MS PGothic"/>
              </a:rPr>
              <a:t>Les entrées précédées d’un élément avant l’appel au tremplin sont permises. Seuls les mouvements exécutés après que les pieds ont quitté le tremplin seront évalués.</a:t>
            </a:r>
          </a:p>
          <a:p>
            <a:pPr marL="409575" marR="5080" indent="-337185">
              <a:spcBef>
                <a:spcPts val="75"/>
              </a:spcBef>
              <a:tabLst>
                <a:tab pos="409575" algn="l"/>
              </a:tabLst>
            </a:pPr>
            <a:endParaRPr lang="en-CA" sz="1700" spc="-5" dirty="0">
              <a:solidFill>
                <a:srgbClr val="3F3F3F"/>
              </a:solidFill>
              <a:latin typeface="Trebuchet MS" panose="020B0603020202020204" pitchFamily="34" charset="0"/>
              <a:cs typeface="MS PGothic"/>
            </a:endParaRPr>
          </a:p>
        </p:txBody>
      </p:sp>
    </p:spTree>
    <p:extLst>
      <p:ext uri="{BB962C8B-B14F-4D97-AF65-F5344CB8AC3E}">
        <p14:creationId xmlns:p14="http://schemas.microsoft.com/office/powerpoint/2010/main" val="1628062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fr-CA" b="1" spc="-5" dirty="0"/>
              <a:t>Apprendre à connaitre son Manuel JO</a:t>
            </a:r>
            <a:endParaRPr b="1" spc="-5" dirty="0"/>
          </a:p>
        </p:txBody>
      </p:sp>
      <p:sp>
        <p:nvSpPr>
          <p:cNvPr id="4" name="object 4"/>
          <p:cNvSpPr txBox="1"/>
          <p:nvPr>
            <p:custDataLst>
              <p:tags r:id="rId3"/>
            </p:custDataLst>
          </p:nvPr>
        </p:nvSpPr>
        <p:spPr>
          <a:xfrm>
            <a:off x="228600" y="917805"/>
            <a:ext cx="8549725" cy="3852337"/>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Section 1 — Information </a:t>
            </a:r>
            <a:r>
              <a:rPr lang="en-CA" sz="2300" b="1" spc="-10" dirty="0" err="1">
                <a:solidFill>
                  <a:srgbClr val="90C126"/>
                </a:solidFill>
                <a:latin typeface="Trebuchet MS" panose="020B0603020202020204" pitchFamily="34" charset="0"/>
                <a:cs typeface="MS PGothic"/>
              </a:rPr>
              <a:t>générale</a:t>
            </a:r>
            <a:endParaRPr lang="en-CA" sz="2300" b="1" spc="-10" dirty="0">
              <a:solidFill>
                <a:srgbClr val="90C126"/>
              </a:solidFill>
              <a:latin typeface="Trebuchet MS" panose="020B0603020202020204" pitchFamily="34" charset="0"/>
              <a:cs typeface="MS PGothic"/>
            </a:endParaRPr>
          </a:p>
          <a:p>
            <a:pPr marL="12700">
              <a:lnSpc>
                <a:spcPct val="100000"/>
              </a:lnSpc>
              <a:tabLst>
                <a:tab pos="409575" algn="l"/>
              </a:tabLst>
            </a:pPr>
            <a:endParaRPr lang="en-CA" sz="1500" b="1" spc="-10" dirty="0">
              <a:solidFill>
                <a:srgbClr val="90C126"/>
              </a:solidFill>
              <a:latin typeface="Trebuchet MS" panose="020B0603020202020204" pitchFamily="34" charset="0"/>
              <a:cs typeface="MS PGothic"/>
            </a:endParaRPr>
          </a:p>
          <a:p>
            <a:pPr marL="12700">
              <a:lnSpc>
                <a:spcPct val="100000"/>
              </a:lnSpc>
              <a:tabLst>
                <a:tab pos="409575" algn="l"/>
              </a:tabLst>
            </a:pPr>
            <a:r>
              <a:rPr lang="en-CA" sz="2100" b="1" spc="-10" dirty="0">
                <a:latin typeface="Trebuchet MS" panose="020B0603020202020204" pitchFamily="34" charset="0"/>
                <a:cs typeface="MS PGothic"/>
              </a:rPr>
              <a:t>▶	</a:t>
            </a:r>
            <a:r>
              <a:rPr lang="en-CA" sz="2100" b="1" spc="-5" dirty="0" err="1">
                <a:latin typeface="Trebuchet MS" panose="020B0603020202020204" pitchFamily="34" charset="0"/>
                <a:cs typeface="Trebuchet MS"/>
              </a:rPr>
              <a:t>Chapitre</a:t>
            </a:r>
            <a:r>
              <a:rPr lang="en-CA" sz="2100" b="1" spc="-5" dirty="0">
                <a:latin typeface="Trebuchet MS" panose="020B0603020202020204" pitchFamily="34" charset="0"/>
                <a:cs typeface="Trebuchet MS"/>
              </a:rPr>
              <a:t> 4 — Situation de </a:t>
            </a:r>
            <a:r>
              <a:rPr lang="en-CA" sz="2100" b="1" spc="-5" dirty="0" err="1">
                <a:latin typeface="Trebuchet MS" panose="020B0603020202020204" pitchFamily="34" charset="0"/>
                <a:cs typeface="Trebuchet MS"/>
              </a:rPr>
              <a:t>jugement</a:t>
            </a:r>
            <a:r>
              <a:rPr lang="en-CA" sz="2100" b="1" spc="-5" dirty="0">
                <a:latin typeface="Trebuchet MS" panose="020B0603020202020204" pitchFamily="34" charset="0"/>
                <a:cs typeface="Trebuchet MS"/>
              </a:rPr>
              <a:t> </a:t>
            </a:r>
            <a:r>
              <a:rPr lang="en-CA" sz="2100" b="1" spc="-5" dirty="0" err="1">
                <a:latin typeface="Trebuchet MS" panose="020B0603020202020204" pitchFamily="34" charset="0"/>
                <a:cs typeface="Trebuchet MS"/>
              </a:rPr>
              <a:t>inhabituelle</a:t>
            </a:r>
            <a:endParaRPr lang="en-CA" sz="2100" dirty="0">
              <a:latin typeface="Trebuchet MS" panose="020B0603020202020204" pitchFamily="34" charset="0"/>
              <a:cs typeface="Trebuchet MS"/>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Routine </a:t>
            </a:r>
            <a:r>
              <a:rPr lang="en-CA" sz="1700" spc="-5" dirty="0" err="1">
                <a:latin typeface="Trebuchet MS" panose="020B0603020202020204" pitchFamily="34" charset="0"/>
                <a:cs typeface="MS PGothic"/>
              </a:rPr>
              <a:t>incomplète</a:t>
            </a:r>
            <a:endParaRPr lang="en-CA"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Problème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d’équipement</a:t>
            </a:r>
            <a:endParaRPr lang="en-CA" sz="1700" spc="-5" dirty="0">
              <a:latin typeface="Trebuchet MS" panose="020B0603020202020204" pitchFamily="34" charset="0"/>
              <a:cs typeface="MS PGothic"/>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Le </a:t>
            </a:r>
            <a:r>
              <a:rPr lang="en-CA" sz="1700" spc="-5" dirty="0" err="1">
                <a:latin typeface="Trebuchet MS" panose="020B0603020202020204" pitchFamily="34" charset="0"/>
                <a:cs typeface="MS PGothic"/>
              </a:rPr>
              <a:t>juge</a:t>
            </a:r>
            <a:r>
              <a:rPr lang="en-CA" sz="1700" spc="-5" dirty="0">
                <a:latin typeface="Trebuchet MS" panose="020B0603020202020204" pitchFamily="34" charset="0"/>
                <a:cs typeface="MS PGothic"/>
              </a:rPr>
              <a:t> a manqué la routine par accident</a:t>
            </a: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Chute </a:t>
            </a:r>
            <a:r>
              <a:rPr lang="en-CA" sz="1700" spc="-5" dirty="0" err="1">
                <a:latin typeface="Trebuchet MS" panose="020B0603020202020204" pitchFamily="34" charset="0"/>
                <a:cs typeface="MS PGothic"/>
              </a:rPr>
              <a:t>ou</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blessure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où</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il</a:t>
            </a:r>
            <a:r>
              <a:rPr lang="en-CA" sz="1700" spc="-5" dirty="0">
                <a:latin typeface="Trebuchet MS" panose="020B0603020202020204" pitchFamily="34" charset="0"/>
                <a:cs typeface="MS PGothic"/>
              </a:rPr>
              <a:t> y a </a:t>
            </a:r>
            <a:r>
              <a:rPr lang="en-CA" sz="1700" spc="-5" dirty="0" err="1">
                <a:latin typeface="Trebuchet MS" panose="020B0603020202020204" pitchFamily="34" charset="0"/>
                <a:cs typeface="MS PGothic"/>
              </a:rPr>
              <a:t>saignement</a:t>
            </a:r>
            <a:endParaRPr lang="en-CA" sz="1700" dirty="0">
              <a:latin typeface="Trebuchet MS" panose="020B0603020202020204" pitchFamily="34" charset="0"/>
              <a:cs typeface="Trebuchet MS"/>
            </a:endParaRPr>
          </a:p>
          <a:p>
            <a:pPr marL="12700">
              <a:lnSpc>
                <a:spcPct val="100000"/>
              </a:lnSpc>
              <a:tabLst>
                <a:tab pos="409575" algn="l"/>
              </a:tabLst>
            </a:pPr>
            <a:endParaRPr lang="en-CA" sz="1500" b="1" spc="-10" dirty="0">
              <a:solidFill>
                <a:srgbClr val="90C126"/>
              </a:solidFill>
              <a:latin typeface="Trebuchet MS" panose="020B0603020202020204" pitchFamily="34" charset="0"/>
              <a:cs typeface="MS PGothic"/>
            </a:endParaRPr>
          </a:p>
          <a:p>
            <a:pPr marL="12700">
              <a:lnSpc>
                <a:spcPct val="100000"/>
              </a:lnSpc>
              <a:tabLst>
                <a:tab pos="409575" algn="l"/>
              </a:tabLst>
            </a:pPr>
            <a:r>
              <a:rPr lang="en-CA" sz="2300" b="1" spc="-10" dirty="0">
                <a:solidFill>
                  <a:srgbClr val="90C126"/>
                </a:solidFill>
                <a:latin typeface="Trebuchet MS" panose="020B0603020202020204" pitchFamily="34" charset="0"/>
                <a:cs typeface="MS PGothic"/>
              </a:rPr>
              <a:t>Section 2 — </a:t>
            </a:r>
            <a:r>
              <a:rPr lang="en-CA" sz="2300" b="1" spc="-10" dirty="0" err="1">
                <a:solidFill>
                  <a:srgbClr val="90C126"/>
                </a:solidFill>
                <a:latin typeface="Trebuchet MS" panose="020B0603020202020204" pitchFamily="34" charset="0"/>
                <a:cs typeface="MS PGothic"/>
              </a:rPr>
              <a:t>Saut</a:t>
            </a:r>
            <a:endParaRPr lang="en-CA" sz="2300" b="1" spc="-10" dirty="0">
              <a:solidFill>
                <a:srgbClr val="90C126"/>
              </a:solidFill>
              <a:latin typeface="Trebuchet MS" panose="020B0603020202020204" pitchFamily="34" charset="0"/>
              <a:cs typeface="MS PGothic"/>
            </a:endParaRPr>
          </a:p>
          <a:p>
            <a:pPr marL="12700">
              <a:lnSpc>
                <a:spcPct val="100000"/>
              </a:lnSpc>
              <a:tabLst>
                <a:tab pos="409575" algn="l"/>
              </a:tabLst>
            </a:pPr>
            <a:endParaRPr lang="en-CA" sz="1500" b="1" spc="-10" dirty="0">
              <a:latin typeface="Trebuchet MS" panose="020B0603020202020204" pitchFamily="34" charset="0"/>
              <a:cs typeface="MS PGothic"/>
            </a:endParaRPr>
          </a:p>
          <a:p>
            <a:pPr marL="72390">
              <a:lnSpc>
                <a:spcPts val="2035"/>
              </a:lnSpc>
              <a:spcBef>
                <a:spcPts val="35"/>
              </a:spcBef>
              <a:tabLst>
                <a:tab pos="409575" algn="l"/>
              </a:tabLst>
            </a:pPr>
            <a:r>
              <a:rPr sz="1700" spc="20" dirty="0">
                <a:latin typeface="Trebuchet MS" panose="020B0603020202020204" pitchFamily="34" charset="0"/>
                <a:cs typeface="MS PGothic"/>
              </a:rPr>
              <a:t>▶</a:t>
            </a: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Spécification de l’appareil</a:t>
            </a:r>
            <a:endParaRPr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Information </a:t>
            </a:r>
            <a:r>
              <a:rPr lang="en-CA" sz="1700" spc="-5" dirty="0" err="1">
                <a:latin typeface="Trebuchet MS" panose="020B0603020202020204" pitchFamily="34" charset="0"/>
                <a:cs typeface="MS PGothic"/>
              </a:rPr>
              <a:t>générale</a:t>
            </a:r>
            <a:endParaRPr lang="en-CA" sz="1700" dirty="0">
              <a:latin typeface="Trebuchet MS" panose="020B0603020202020204" pitchFamily="34" charset="0"/>
              <a:cs typeface="Trebuchet MS"/>
            </a:endParaRPr>
          </a:p>
          <a:p>
            <a:pPr marL="409575" marR="5080" indent="-337185">
              <a:lnSpc>
                <a:spcPts val="2020"/>
              </a:lnSpc>
              <a:spcBef>
                <a:spcPts val="75"/>
              </a:spcBef>
              <a:tabLst>
                <a:tab pos="409575" algn="l"/>
              </a:tabLst>
            </a:pPr>
            <a:r>
              <a:rPr sz="1700" spc="-5" dirty="0">
                <a:latin typeface="Trebuchet MS" panose="020B0603020202020204" pitchFamily="34" charset="0"/>
                <a:cs typeface="MS PGothic"/>
              </a:rPr>
              <a:t>▶</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Déductions</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spécifiques</a:t>
            </a:r>
            <a:r>
              <a:rPr lang="en-CA" sz="1700" spc="-5" dirty="0">
                <a:latin typeface="Trebuchet MS" panose="020B0603020202020204" pitchFamily="34" charset="0"/>
                <a:cs typeface="MS PGothic"/>
              </a:rPr>
              <a:t> à </a:t>
            </a:r>
            <a:r>
              <a:rPr lang="en-CA" sz="1700" spc="-5" dirty="0" err="1">
                <a:latin typeface="Trebuchet MS" panose="020B0603020202020204" pitchFamily="34" charset="0"/>
                <a:cs typeface="MS PGothic"/>
              </a:rPr>
              <a:t>l’appareil</a:t>
            </a:r>
            <a:endParaRPr lang="en-CA" sz="1700" spc="-5" dirty="0">
              <a:latin typeface="Trebuchet MS" panose="020B0603020202020204" pitchFamily="34" charset="0"/>
              <a:cs typeface="MS PGothic"/>
            </a:endParaRPr>
          </a:p>
          <a:p>
            <a:pPr marL="409575" marR="5080" indent="-337185">
              <a:lnSpc>
                <a:spcPts val="2020"/>
              </a:lnSpc>
              <a:spcBef>
                <a:spcPts val="7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Tableau des </a:t>
            </a:r>
            <a:r>
              <a:rPr lang="en-CA" sz="1700" spc="-5" dirty="0" err="1">
                <a:latin typeface="Trebuchet MS" panose="020B0603020202020204" pitchFamily="34" charset="0"/>
                <a:cs typeface="MS PGothic"/>
              </a:rPr>
              <a:t>éléments</a:t>
            </a:r>
            <a:endParaRPr lang="en-CA" sz="1700" spc="-5" dirty="0">
              <a:latin typeface="Trebuchet MS" panose="020B0603020202020204" pitchFamily="34" charset="0"/>
              <a:cs typeface="MS PGothic"/>
            </a:endParaRPr>
          </a:p>
        </p:txBody>
      </p:sp>
    </p:spTree>
    <p:extLst>
      <p:ext uri="{BB962C8B-B14F-4D97-AF65-F5344CB8AC3E}">
        <p14:creationId xmlns:p14="http://schemas.microsoft.com/office/powerpoint/2010/main" val="420953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28600" y="701248"/>
            <a:ext cx="8549725" cy="4024179"/>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Règlements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les </a:t>
            </a:r>
            <a:r>
              <a:rPr lang="en-CA" sz="2300" b="1" spc="-10" dirty="0" smtClean="0">
                <a:solidFill>
                  <a:srgbClr val="90C126"/>
                </a:solidFill>
                <a:latin typeface="Trebuchet MS" panose="020B0603020202020204" pitchFamily="34" charset="0"/>
                <a:cs typeface="MS PGothic"/>
              </a:rPr>
              <a:t>sorties</a:t>
            </a:r>
          </a:p>
          <a:p>
            <a:pPr marL="12700">
              <a:tabLst>
                <a:tab pos="409575" algn="l"/>
              </a:tabLst>
            </a:pPr>
            <a:endParaRPr lang="en-CA" sz="23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Toutes</a:t>
            </a:r>
            <a:r>
              <a:rPr lang="en-CA" sz="1400" spc="-5" dirty="0">
                <a:solidFill>
                  <a:srgbClr val="000000"/>
                </a:solidFill>
                <a:latin typeface="Trebuchet MS" panose="020B0603020202020204" pitchFamily="34" charset="0"/>
                <a:cs typeface="MS PGothic"/>
              </a:rPr>
              <a:t> sorties avec </a:t>
            </a:r>
            <a:r>
              <a:rPr lang="en-CA" sz="1400" spc="-5" dirty="0" err="1">
                <a:solidFill>
                  <a:srgbClr val="000000"/>
                </a:solidFill>
                <a:latin typeface="Trebuchet MS" panose="020B0603020202020204" pitchFamily="34" charset="0"/>
                <a:cs typeface="MS PGothic"/>
              </a:rPr>
              <a:t>envol</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conservent</a:t>
            </a:r>
            <a:r>
              <a:rPr lang="en-CA" sz="1400" spc="-5" dirty="0">
                <a:solidFill>
                  <a:srgbClr val="000000"/>
                </a:solidFill>
                <a:latin typeface="Trebuchet MS" panose="020B0603020202020204" pitchFamily="34" charset="0"/>
                <a:cs typeface="MS PGothic"/>
              </a:rPr>
              <a:t> </a:t>
            </a:r>
            <a:r>
              <a:rPr lang="en-CA" sz="1400" spc="-5" dirty="0" err="1" smtClean="0">
                <a:solidFill>
                  <a:srgbClr val="000000"/>
                </a:solidFill>
                <a:latin typeface="Trebuchet MS" panose="020B0603020202020204" pitchFamily="34" charset="0"/>
                <a:cs typeface="MS PGothic"/>
              </a:rPr>
              <a:t>leur</a:t>
            </a:r>
            <a:r>
              <a:rPr lang="en-CA" sz="1400" spc="-5" dirty="0" smtClean="0">
                <a:solidFill>
                  <a:srgbClr val="000000"/>
                </a:solidFill>
                <a:latin typeface="Trebuchet MS" panose="020B0603020202020204" pitchFamily="34" charset="0"/>
                <a:cs typeface="MS PGothic"/>
              </a:rPr>
              <a:t> </a:t>
            </a:r>
            <a:r>
              <a:rPr lang="en-CA" sz="1400" spc="-5" dirty="0" err="1" smtClean="0">
                <a:solidFill>
                  <a:srgbClr val="000000"/>
                </a:solidFill>
                <a:latin typeface="Trebuchet MS" panose="020B0603020202020204" pitchFamily="34" charset="0"/>
                <a:cs typeface="MS PGothic"/>
              </a:rPr>
              <a:t>partie</a:t>
            </a:r>
            <a:r>
              <a:rPr lang="en-CA" sz="1400" spc="-5" dirty="0" smtClean="0">
                <a:solidFill>
                  <a:srgbClr val="000000"/>
                </a:solidFill>
                <a:latin typeface="Trebuchet MS" panose="020B0603020202020204" pitchFamily="34" charset="0"/>
                <a:cs typeface="MS PGothic"/>
              </a:rPr>
              <a:t> de </a:t>
            </a:r>
            <a:r>
              <a:rPr lang="en-CA" sz="1400" spc="-5" dirty="0" err="1" smtClean="0">
                <a:solidFill>
                  <a:srgbClr val="000000"/>
                </a:solidFill>
                <a:latin typeface="Trebuchet MS" panose="020B0603020202020204" pitchFamily="34" charset="0"/>
                <a:cs typeface="MS PGothic"/>
              </a:rPr>
              <a:t>valeur</a:t>
            </a:r>
            <a:r>
              <a:rPr lang="en-CA" sz="1400" spc="-5" dirty="0" smtClean="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peu</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importe</a:t>
            </a:r>
            <a:r>
              <a:rPr lang="en-CA" sz="1400" spc="-5" dirty="0">
                <a:solidFill>
                  <a:srgbClr val="000000"/>
                </a:solidFill>
                <a:latin typeface="Trebuchet MS" panose="020B0603020202020204" pitchFamily="34" charset="0"/>
                <a:cs typeface="MS PGothic"/>
              </a:rPr>
              <a:t> la position de </a:t>
            </a:r>
            <a:r>
              <a:rPr lang="en-CA" sz="1400" spc="-5" dirty="0" err="1">
                <a:solidFill>
                  <a:srgbClr val="000000"/>
                </a:solidFill>
                <a:latin typeface="Trebuchet MS" panose="020B0603020202020204" pitchFamily="34" charset="0"/>
                <a:cs typeface="MS PGothic"/>
              </a:rPr>
              <a:t>départ</a:t>
            </a:r>
            <a:r>
              <a:rPr lang="en-CA" sz="1400" spc="-5" dirty="0">
                <a:solidFill>
                  <a:srgbClr val="000000"/>
                </a:solidFill>
                <a:latin typeface="Trebuchet MS" panose="020B0603020202020204" pitchFamily="34" charset="0"/>
                <a:cs typeface="MS PGothic"/>
              </a:rPr>
              <a:t>.</a:t>
            </a: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Toutes les sorties doivent être exécutées à partir de la barre indiquée dans le Code de pointage JO </a:t>
            </a:r>
            <a:r>
              <a:rPr lang="fr-CA" sz="1400" spc="-5" dirty="0" smtClean="0">
                <a:solidFill>
                  <a:srgbClr val="000000"/>
                </a:solidFill>
                <a:latin typeface="Trebuchet MS" panose="020B0603020202020204" pitchFamily="34" charset="0"/>
                <a:cs typeface="MS PGothic"/>
              </a:rPr>
              <a:t>	pour </a:t>
            </a:r>
            <a:r>
              <a:rPr lang="fr-CA" sz="1400" spc="-5" dirty="0">
                <a:solidFill>
                  <a:srgbClr val="000000"/>
                </a:solidFill>
                <a:latin typeface="Trebuchet MS" panose="020B0603020202020204" pitchFamily="34" charset="0"/>
                <a:cs typeface="MS PGothic"/>
              </a:rPr>
              <a:t>recevoir une valeur </a:t>
            </a:r>
            <a:r>
              <a:rPr lang="fr-CA" sz="1400" spc="-5" dirty="0" smtClean="0">
                <a:solidFill>
                  <a:srgbClr val="000000"/>
                </a:solidFill>
                <a:latin typeface="Trebuchet MS" panose="020B0603020202020204" pitchFamily="34" charset="0"/>
                <a:cs typeface="MS PGothic"/>
              </a:rPr>
              <a:t>d’élément</a:t>
            </a:r>
            <a:endParaRPr lang="fr-CA" sz="14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a:t>
            </a:r>
            <a:r>
              <a:rPr lang="en-CA" sz="1400" spc="-5" dirty="0">
                <a:solidFill>
                  <a:srgbClr val="000000"/>
                </a:solidFill>
                <a:latin typeface="Trebuchet MS" panose="020B0603020202020204" pitchFamily="34" charset="0"/>
                <a:cs typeface="MS PGothic"/>
              </a:rPr>
              <a:t>Une sortie sans </a:t>
            </a:r>
            <a:r>
              <a:rPr lang="en-CA" sz="1400" spc="-5" dirty="0" err="1">
                <a:solidFill>
                  <a:srgbClr val="000000"/>
                </a:solidFill>
                <a:latin typeface="Trebuchet MS" panose="020B0603020202020204" pitchFamily="34" charset="0"/>
                <a:cs typeface="MS PGothic"/>
              </a:rPr>
              <a:t>salto</a:t>
            </a:r>
            <a:r>
              <a:rPr lang="en-CA" sz="1400" spc="-5" dirty="0">
                <a:solidFill>
                  <a:srgbClr val="000000"/>
                </a:solidFill>
                <a:latin typeface="Trebuchet MS" panose="020B0603020202020204" pitchFamily="34" charset="0"/>
                <a:cs typeface="MS PGothic"/>
              </a:rPr>
              <a:t> ne </a:t>
            </a:r>
            <a:r>
              <a:rPr lang="en-CA" sz="1400" spc="-5" dirty="0" err="1">
                <a:solidFill>
                  <a:srgbClr val="000000"/>
                </a:solidFill>
                <a:latin typeface="Trebuchet MS" panose="020B0603020202020204" pitchFamily="34" charset="0"/>
                <a:cs typeface="MS PGothic"/>
              </a:rPr>
              <a:t>peut</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remplir</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l’exigence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spécifique</a:t>
            </a:r>
            <a:r>
              <a:rPr lang="en-CA" sz="1400" spc="-5" dirty="0">
                <a:solidFill>
                  <a:srgbClr val="000000"/>
                </a:solidFill>
                <a:latin typeface="Trebuchet MS" panose="020B0603020202020204" pitchFamily="34" charset="0"/>
                <a:cs typeface="MS PGothic"/>
              </a:rPr>
              <a:t> de sortie, </a:t>
            </a:r>
            <a:r>
              <a:rPr lang="en-CA" sz="1400" spc="-5" dirty="0" err="1">
                <a:solidFill>
                  <a:srgbClr val="000000"/>
                </a:solidFill>
                <a:latin typeface="Trebuchet MS" panose="020B0603020202020204" pitchFamily="34" charset="0"/>
                <a:cs typeface="MS PGothic"/>
              </a:rPr>
              <a:t>mais</a:t>
            </a:r>
            <a:r>
              <a:rPr lang="en-CA" sz="1400" spc="-5" dirty="0">
                <a:solidFill>
                  <a:srgbClr val="000000"/>
                </a:solidFill>
                <a:latin typeface="Trebuchet MS" panose="020B0603020202020204" pitchFamily="34" charset="0"/>
                <a:cs typeface="MS PGothic"/>
              </a:rPr>
              <a:t> ne </a:t>
            </a:r>
            <a:r>
              <a:rPr lang="en-CA" sz="1400" spc="-5" dirty="0" err="1">
                <a:solidFill>
                  <a:srgbClr val="000000"/>
                </a:solidFill>
                <a:latin typeface="Trebuchet MS" panose="020B0603020202020204" pitchFamily="34" charset="0"/>
                <a:cs typeface="MS PGothic"/>
              </a:rPr>
              <a:t>recevra</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aucune</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	</a:t>
            </a:r>
            <a:r>
              <a:rPr lang="en-CA" sz="1400" spc="-5" dirty="0" err="1" smtClean="0">
                <a:solidFill>
                  <a:srgbClr val="000000"/>
                </a:solidFill>
                <a:latin typeface="Trebuchet MS" panose="020B0603020202020204" pitchFamily="34" charset="0"/>
                <a:cs typeface="MS PGothic"/>
              </a:rPr>
              <a:t>déduction</a:t>
            </a:r>
            <a:r>
              <a:rPr lang="en-CA" sz="1400" spc="-5" dirty="0" smtClean="0">
                <a:solidFill>
                  <a:srgbClr val="000000"/>
                </a:solidFill>
                <a:latin typeface="Trebuchet MS" panose="020B0603020202020204" pitchFamily="34" charset="0"/>
                <a:cs typeface="MS PGothic"/>
              </a:rPr>
              <a:t> </a:t>
            </a:r>
            <a:r>
              <a:rPr lang="en-CA" sz="1400" spc="-5" dirty="0">
                <a:solidFill>
                  <a:srgbClr val="000000"/>
                </a:solidFill>
                <a:latin typeface="Trebuchet MS" panose="020B0603020202020204" pitchFamily="34" charset="0"/>
                <a:cs typeface="MS PGothic"/>
              </a:rPr>
              <a:t>de </a:t>
            </a:r>
            <a:r>
              <a:rPr lang="en-CA" sz="1400" spc="-5" dirty="0" smtClean="0">
                <a:solidFill>
                  <a:srgbClr val="000000"/>
                </a:solidFill>
                <a:latin typeface="Trebuchet MS" panose="020B0603020202020204" pitchFamily="34" charset="0"/>
                <a:cs typeface="MS PGothic"/>
              </a:rPr>
              <a:t>«sortie </a:t>
            </a:r>
            <a:r>
              <a:rPr lang="en-CA" sz="1400" spc="-5" dirty="0">
                <a:solidFill>
                  <a:srgbClr val="000000"/>
                </a:solidFill>
                <a:latin typeface="Trebuchet MS" panose="020B0603020202020204" pitchFamily="34" charset="0"/>
                <a:cs typeface="MS PGothic"/>
              </a:rPr>
              <a:t>non </a:t>
            </a:r>
            <a:r>
              <a:rPr lang="en-CA" sz="1400" spc="-5" dirty="0" err="1">
                <a:solidFill>
                  <a:srgbClr val="000000"/>
                </a:solidFill>
                <a:latin typeface="Trebuchet MS" panose="020B0603020202020204" pitchFamily="34" charset="0"/>
                <a:cs typeface="MS PGothic"/>
              </a:rPr>
              <a:t>tentée</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a:t>
            </a:r>
            <a:endParaRPr lang="en-CA" sz="14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a:t>
            </a:r>
            <a:r>
              <a:rPr lang="en-CA" sz="1400" spc="-5" dirty="0">
                <a:solidFill>
                  <a:srgbClr val="000000"/>
                </a:solidFill>
                <a:latin typeface="Trebuchet MS" panose="020B0603020202020204" pitchFamily="34" charset="0"/>
                <a:cs typeface="MS PGothic"/>
              </a:rPr>
              <a:t>Une sortie avec assistance </a:t>
            </a:r>
            <a:r>
              <a:rPr lang="en-CA" sz="1400" spc="-5" dirty="0" err="1">
                <a:solidFill>
                  <a:srgbClr val="000000"/>
                </a:solidFill>
                <a:latin typeface="Trebuchet MS" panose="020B0603020202020204" pitchFamily="34" charset="0"/>
                <a:cs typeface="MS PGothic"/>
              </a:rPr>
              <a:t>manuelle</a:t>
            </a:r>
            <a:r>
              <a:rPr lang="en-CA" sz="1400" spc="-5" dirty="0">
                <a:solidFill>
                  <a:srgbClr val="000000"/>
                </a:solidFill>
                <a:latin typeface="Trebuchet MS" panose="020B0603020202020204" pitchFamily="34" charset="0"/>
                <a:cs typeface="MS PGothic"/>
              </a:rPr>
              <a:t> ne </a:t>
            </a:r>
            <a:r>
              <a:rPr lang="en-CA" sz="1400" spc="-5" dirty="0" err="1">
                <a:solidFill>
                  <a:srgbClr val="000000"/>
                </a:solidFill>
                <a:latin typeface="Trebuchet MS" panose="020B0603020202020204" pitchFamily="34" charset="0"/>
                <a:cs typeface="MS PGothic"/>
              </a:rPr>
              <a:t>peut</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remplir</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l’exigence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spécifique</a:t>
            </a:r>
            <a:r>
              <a:rPr lang="en-CA" sz="1400" spc="-5" dirty="0">
                <a:solidFill>
                  <a:srgbClr val="000000"/>
                </a:solidFill>
                <a:latin typeface="Trebuchet MS" panose="020B0603020202020204" pitchFamily="34" charset="0"/>
                <a:cs typeface="MS PGothic"/>
              </a:rPr>
              <a:t> de sortie, </a:t>
            </a:r>
            <a:r>
              <a:rPr lang="en-CA" sz="1400" spc="-5" dirty="0" err="1">
                <a:solidFill>
                  <a:srgbClr val="000000"/>
                </a:solidFill>
                <a:latin typeface="Trebuchet MS" panose="020B0603020202020204" pitchFamily="34" charset="0"/>
                <a:cs typeface="MS PGothic"/>
              </a:rPr>
              <a:t>mais</a:t>
            </a:r>
            <a:r>
              <a:rPr lang="en-CA" sz="1400" spc="-5" dirty="0">
                <a:solidFill>
                  <a:srgbClr val="000000"/>
                </a:solidFill>
                <a:latin typeface="Trebuchet MS" panose="020B0603020202020204" pitchFamily="34" charset="0"/>
                <a:cs typeface="MS PGothic"/>
              </a:rPr>
              <a:t> ne </a:t>
            </a:r>
            <a:r>
              <a:rPr lang="en-CA" sz="1400" spc="-5" dirty="0" err="1">
                <a:solidFill>
                  <a:srgbClr val="000000"/>
                </a:solidFill>
                <a:latin typeface="Trebuchet MS" panose="020B0603020202020204" pitchFamily="34" charset="0"/>
                <a:cs typeface="MS PGothic"/>
              </a:rPr>
              <a:t>recevra</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	</a:t>
            </a:r>
            <a:r>
              <a:rPr lang="en-CA" sz="1400" spc="-5" dirty="0" err="1" smtClean="0">
                <a:solidFill>
                  <a:srgbClr val="000000"/>
                </a:solidFill>
                <a:latin typeface="Trebuchet MS" panose="020B0603020202020204" pitchFamily="34" charset="0"/>
                <a:cs typeface="MS PGothic"/>
              </a:rPr>
              <a:t>aucune</a:t>
            </a:r>
            <a:r>
              <a:rPr lang="en-CA" sz="1400" spc="-5" dirty="0" smtClean="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déduction</a:t>
            </a:r>
            <a:r>
              <a:rPr lang="en-CA" sz="1400" spc="-5" dirty="0">
                <a:solidFill>
                  <a:srgbClr val="000000"/>
                </a:solidFill>
                <a:latin typeface="Trebuchet MS" panose="020B0603020202020204" pitchFamily="34" charset="0"/>
                <a:cs typeface="MS PGothic"/>
              </a:rPr>
              <a:t> de « </a:t>
            </a:r>
            <a:r>
              <a:rPr lang="en-CA" sz="1400" spc="-5" dirty="0" smtClean="0">
                <a:solidFill>
                  <a:srgbClr val="000000"/>
                </a:solidFill>
                <a:latin typeface="Trebuchet MS" panose="020B0603020202020204" pitchFamily="34" charset="0"/>
                <a:cs typeface="MS PGothic"/>
              </a:rPr>
              <a:t>sortie </a:t>
            </a:r>
            <a:r>
              <a:rPr lang="en-CA" sz="1400" spc="-5" dirty="0">
                <a:solidFill>
                  <a:srgbClr val="000000"/>
                </a:solidFill>
                <a:latin typeface="Trebuchet MS" panose="020B0603020202020204" pitchFamily="34" charset="0"/>
                <a:cs typeface="MS PGothic"/>
              </a:rPr>
              <a:t>non </a:t>
            </a:r>
            <a:r>
              <a:rPr lang="en-CA" sz="1400" spc="-5" dirty="0" err="1">
                <a:solidFill>
                  <a:srgbClr val="000000"/>
                </a:solidFill>
                <a:latin typeface="Trebuchet MS" panose="020B0603020202020204" pitchFamily="34" charset="0"/>
                <a:cs typeface="MS PGothic"/>
              </a:rPr>
              <a:t>tentée</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a:t>
            </a:r>
            <a:endParaRPr lang="en-CA" sz="14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a:t>
            </a:r>
            <a:r>
              <a:rPr lang="en-CA" sz="1400" spc="-5" dirty="0">
                <a:solidFill>
                  <a:srgbClr val="000000"/>
                </a:solidFill>
                <a:latin typeface="Trebuchet MS" panose="020B0603020202020204" pitchFamily="34" charset="0"/>
                <a:cs typeface="MS PGothic"/>
              </a:rPr>
              <a:t>Une sortie sans </a:t>
            </a:r>
            <a:r>
              <a:rPr lang="en-CA" sz="1400" spc="-5" dirty="0" err="1">
                <a:solidFill>
                  <a:srgbClr val="000000"/>
                </a:solidFill>
                <a:latin typeface="Trebuchet MS" panose="020B0603020202020204" pitchFamily="34" charset="0"/>
                <a:cs typeface="MS PGothic"/>
              </a:rPr>
              <a:t>valeur</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n’est</a:t>
            </a:r>
            <a:r>
              <a:rPr lang="en-CA" sz="1400" spc="-5" dirty="0">
                <a:solidFill>
                  <a:srgbClr val="000000"/>
                </a:solidFill>
                <a:latin typeface="Trebuchet MS" panose="020B0603020202020204" pitchFamily="34" charset="0"/>
                <a:cs typeface="MS PGothic"/>
              </a:rPr>
              <a:t> pas dans le Code de </a:t>
            </a:r>
            <a:r>
              <a:rPr lang="en-CA" sz="1400" spc="-5" dirty="0" err="1">
                <a:solidFill>
                  <a:srgbClr val="000000"/>
                </a:solidFill>
                <a:latin typeface="Trebuchet MS" panose="020B0603020202020204" pitchFamily="34" charset="0"/>
                <a:cs typeface="MS PGothic"/>
              </a:rPr>
              <a:t>pointage</a:t>
            </a:r>
            <a:r>
              <a:rPr lang="en-CA" sz="1400" spc="-5" dirty="0">
                <a:solidFill>
                  <a:srgbClr val="000000"/>
                </a:solidFill>
                <a:latin typeface="Trebuchet MS" panose="020B0603020202020204" pitchFamily="34" charset="0"/>
                <a:cs typeface="MS PGothic"/>
              </a:rPr>
              <a:t> JO </a:t>
            </a:r>
            <a:r>
              <a:rPr lang="en-CA" sz="1400" spc="-5" dirty="0" err="1">
                <a:solidFill>
                  <a:srgbClr val="000000"/>
                </a:solidFill>
                <a:latin typeface="Trebuchet MS" panose="020B0603020202020204" pitchFamily="34" charset="0"/>
                <a:cs typeface="MS PGothic"/>
              </a:rPr>
              <a:t>ou</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est</a:t>
            </a:r>
            <a:r>
              <a:rPr lang="en-CA" sz="1400" spc="-5" dirty="0">
                <a:solidFill>
                  <a:srgbClr val="000000"/>
                </a:solidFill>
                <a:latin typeface="Trebuchet MS" panose="020B0603020202020204" pitchFamily="34" charset="0"/>
                <a:cs typeface="MS PGothic"/>
              </a:rPr>
              <a:t> un </a:t>
            </a:r>
            <a:r>
              <a:rPr lang="en-CA" sz="1400" spc="-5" dirty="0" err="1">
                <a:solidFill>
                  <a:srgbClr val="000000"/>
                </a:solidFill>
                <a:latin typeface="Trebuchet MS" panose="020B0603020202020204" pitchFamily="34" charset="0"/>
                <a:cs typeface="MS PGothic"/>
              </a:rPr>
              <a:t>élément</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interdit</a:t>
            </a:r>
            <a:r>
              <a:rPr lang="en-CA" sz="1400" spc="-5" dirty="0">
                <a:solidFill>
                  <a:srgbClr val="000000"/>
                </a:solidFill>
                <a:latin typeface="Trebuchet MS" panose="020B0603020202020204" pitchFamily="34" charset="0"/>
                <a:cs typeface="MS PGothic"/>
              </a:rPr>
              <a:t>) ne </a:t>
            </a:r>
            <a:r>
              <a:rPr lang="en-CA" sz="1400" spc="-5" dirty="0" err="1">
                <a:solidFill>
                  <a:srgbClr val="000000"/>
                </a:solidFill>
                <a:latin typeface="Trebuchet MS" panose="020B0603020202020204" pitchFamily="34" charset="0"/>
                <a:cs typeface="MS PGothic"/>
              </a:rPr>
              <a:t>remplit</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	pas </a:t>
            </a:r>
            <a:r>
              <a:rPr lang="en-CA" sz="1400" spc="-5" dirty="0" err="1">
                <a:solidFill>
                  <a:srgbClr val="000000"/>
                </a:solidFill>
                <a:latin typeface="Trebuchet MS" panose="020B0603020202020204" pitchFamily="34" charset="0"/>
                <a:cs typeface="MS PGothic"/>
              </a:rPr>
              <a:t>l’exigence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spécifique</a:t>
            </a:r>
            <a:r>
              <a:rPr lang="en-CA" sz="1400" spc="-5" dirty="0">
                <a:solidFill>
                  <a:srgbClr val="000000"/>
                </a:solidFill>
                <a:latin typeface="Trebuchet MS" panose="020B0603020202020204" pitchFamily="34" charset="0"/>
                <a:cs typeface="MS PGothic"/>
              </a:rPr>
              <a:t> et </a:t>
            </a:r>
            <a:r>
              <a:rPr lang="en-CA" sz="1400" spc="-5" dirty="0" err="1">
                <a:solidFill>
                  <a:srgbClr val="000000"/>
                </a:solidFill>
                <a:latin typeface="Trebuchet MS" panose="020B0603020202020204" pitchFamily="34" charset="0"/>
                <a:cs typeface="MS PGothic"/>
              </a:rPr>
              <a:t>recevra</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une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déduction</a:t>
            </a:r>
            <a:r>
              <a:rPr lang="en-CA" sz="1400" spc="-5" dirty="0">
                <a:solidFill>
                  <a:srgbClr val="000000"/>
                </a:solidFill>
                <a:latin typeface="Trebuchet MS" panose="020B0603020202020204" pitchFamily="34" charset="0"/>
                <a:cs typeface="MS PGothic"/>
              </a:rPr>
              <a:t> de 0.3 sur la </a:t>
            </a:r>
            <a:r>
              <a:rPr lang="en-CA" sz="1400" spc="-5" dirty="0" smtClean="0">
                <a:solidFill>
                  <a:srgbClr val="000000"/>
                </a:solidFill>
                <a:latin typeface="Trebuchet MS" panose="020B0603020202020204" pitchFamily="34" charset="0"/>
                <a:cs typeface="MS PGothic"/>
              </a:rPr>
              <a:t>ND </a:t>
            </a:r>
            <a:r>
              <a:rPr lang="en-CA" sz="1400" spc="-5" dirty="0">
                <a:solidFill>
                  <a:srgbClr val="000000"/>
                </a:solidFill>
                <a:latin typeface="Trebuchet MS" panose="020B0603020202020204" pitchFamily="34" charset="0"/>
                <a:cs typeface="MS PGothic"/>
              </a:rPr>
              <a:t>pour </a:t>
            </a:r>
            <a:r>
              <a:rPr lang="en-CA" sz="1400" spc="-5" dirty="0" smtClean="0">
                <a:solidFill>
                  <a:srgbClr val="000000"/>
                </a:solidFill>
                <a:latin typeface="Trebuchet MS" panose="020B0603020202020204" pitchFamily="34" charset="0"/>
                <a:cs typeface="MS PGothic"/>
              </a:rPr>
              <a:t>«sortie </a:t>
            </a:r>
            <a:r>
              <a:rPr lang="en-CA" sz="1400" spc="-5" dirty="0">
                <a:solidFill>
                  <a:srgbClr val="000000"/>
                </a:solidFill>
                <a:latin typeface="Trebuchet MS" panose="020B0603020202020204" pitchFamily="34" charset="0"/>
                <a:cs typeface="MS PGothic"/>
              </a:rPr>
              <a:t>non </a:t>
            </a:r>
            <a:r>
              <a:rPr lang="en-CA" sz="1400" spc="-5" dirty="0" err="1">
                <a:solidFill>
                  <a:srgbClr val="000000"/>
                </a:solidFill>
                <a:latin typeface="Trebuchet MS" panose="020B0603020202020204" pitchFamily="34" charset="0"/>
                <a:cs typeface="MS PGothic"/>
              </a:rPr>
              <a:t>tentée</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a:t>
            </a:r>
            <a:endParaRPr lang="en-CA" sz="14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Si la gymnaste commence l’action du salto et chute sans réceptionner sur le dessous des pieds en premier </a:t>
            </a:r>
            <a:r>
              <a:rPr lang="en-CA" sz="1400" spc="-5" dirty="0">
                <a:solidFill>
                  <a:srgbClr val="000000"/>
                </a:solidFill>
                <a:latin typeface="Trebuchet MS" panose="020B0603020202020204" pitchFamily="34" charset="0"/>
                <a:cs typeface="MS PGothic"/>
              </a:rPr>
              <a:t>:</a:t>
            </a:r>
          </a:p>
          <a:p>
            <a:pPr marL="409575" marR="5080" indent="-337185">
              <a:spcBef>
                <a:spcPts val="75"/>
              </a:spcBef>
              <a:tabLst>
                <a:tab pos="409575" algn="l"/>
              </a:tabLst>
            </a:pPr>
            <a:r>
              <a:rPr lang="en-CA" sz="1400" spc="-5" dirty="0">
                <a:solidFill>
                  <a:srgbClr val="000000"/>
                </a:solidFill>
                <a:latin typeface="Trebuchet MS" panose="020B0603020202020204" pitchFamily="34" charset="0"/>
                <a:cs typeface="MS PGothic"/>
              </a:rPr>
              <a:t>	</a:t>
            </a:r>
            <a:r>
              <a:rPr lang="en-CA" sz="1400" spc="20" dirty="0">
                <a:solidFill>
                  <a:srgbClr val="000000"/>
                </a:solidFill>
                <a:latin typeface="Trebuchet MS" panose="020B0603020202020204" pitchFamily="34" charset="0"/>
                <a:cs typeface="MS PGothic"/>
              </a:rPr>
              <a:t>▶     </a:t>
            </a:r>
            <a:r>
              <a:rPr lang="fr-CA" sz="1400" spc="-5" dirty="0" smtClean="0">
                <a:solidFill>
                  <a:srgbClr val="000000"/>
                </a:solidFill>
                <a:latin typeface="Trebuchet MS" panose="020B0603020202020204" pitchFamily="34" charset="0"/>
                <a:cs typeface="MS PGothic"/>
              </a:rPr>
              <a:t>La partie de valeur de </a:t>
            </a:r>
            <a:r>
              <a:rPr lang="fr-CA" sz="1400" spc="-5" dirty="0">
                <a:solidFill>
                  <a:srgbClr val="000000"/>
                </a:solidFill>
                <a:latin typeface="Trebuchet MS" panose="020B0603020202020204" pitchFamily="34" charset="0"/>
                <a:cs typeface="MS PGothic"/>
              </a:rPr>
              <a:t>la sortie n’est pas accordée. Déduire de la note de départ toute 	exigence spécifique manquante, le cas échéant.</a:t>
            </a: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     </a:t>
            </a:r>
            <a:r>
              <a:rPr lang="en-CA" sz="1400" spc="-5" dirty="0">
                <a:solidFill>
                  <a:srgbClr val="000000"/>
                </a:solidFill>
                <a:latin typeface="Trebuchet MS" panose="020B0603020202020204" pitchFamily="34" charset="0"/>
                <a:cs typeface="MS PGothic"/>
              </a:rPr>
              <a:t>Si la </a:t>
            </a:r>
            <a:r>
              <a:rPr lang="en-CA" sz="1400" spc="-5" dirty="0" err="1">
                <a:solidFill>
                  <a:srgbClr val="000000"/>
                </a:solidFill>
                <a:latin typeface="Trebuchet MS" panose="020B0603020202020204" pitchFamily="34" charset="0"/>
                <a:cs typeface="MS PGothic"/>
              </a:rPr>
              <a:t>gymnaste</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n’initie</a:t>
            </a:r>
            <a:r>
              <a:rPr lang="en-CA" sz="1400" spc="-5" dirty="0">
                <a:solidFill>
                  <a:srgbClr val="000000"/>
                </a:solidFill>
                <a:latin typeface="Trebuchet MS" panose="020B0603020202020204" pitchFamily="34" charset="0"/>
                <a:cs typeface="MS PGothic"/>
              </a:rPr>
              <a:t> pas le </a:t>
            </a:r>
            <a:r>
              <a:rPr lang="en-CA" sz="1400" spc="-5" dirty="0" err="1">
                <a:solidFill>
                  <a:srgbClr val="000000"/>
                </a:solidFill>
                <a:latin typeface="Trebuchet MS" panose="020B0603020202020204" pitchFamily="34" charset="0"/>
                <a:cs typeface="MS PGothic"/>
              </a:rPr>
              <a:t>mouvement</a:t>
            </a:r>
            <a:r>
              <a:rPr lang="en-CA" sz="1400" spc="-5" dirty="0">
                <a:solidFill>
                  <a:srgbClr val="000000"/>
                </a:solidFill>
                <a:latin typeface="Trebuchet MS" panose="020B0603020202020204" pitchFamily="34" charset="0"/>
                <a:cs typeface="MS PGothic"/>
              </a:rPr>
              <a:t> du </a:t>
            </a:r>
            <a:r>
              <a:rPr lang="en-CA" sz="1400" spc="-5" dirty="0" err="1">
                <a:solidFill>
                  <a:srgbClr val="000000"/>
                </a:solidFill>
                <a:latin typeface="Trebuchet MS" panose="020B0603020202020204" pitchFamily="34" charset="0"/>
                <a:cs typeface="MS PGothic"/>
              </a:rPr>
              <a:t>salto</a:t>
            </a:r>
            <a:r>
              <a:rPr lang="en-CA" sz="1400" spc="-5" dirty="0">
                <a:solidFill>
                  <a:srgbClr val="000000"/>
                </a:solidFill>
                <a:latin typeface="Trebuchet MS" panose="020B0603020202020204" pitchFamily="34" charset="0"/>
                <a:cs typeface="MS PGothic"/>
              </a:rPr>
              <a:t>, </a:t>
            </a:r>
            <a:r>
              <a:rPr lang="en-CA" sz="1400" spc="-5" dirty="0" err="1">
                <a:solidFill>
                  <a:srgbClr val="000000"/>
                </a:solidFill>
                <a:latin typeface="Trebuchet MS" panose="020B0603020202020204" pitchFamily="34" charset="0"/>
                <a:cs typeface="MS PGothic"/>
              </a:rPr>
              <a:t>déduire</a:t>
            </a:r>
            <a:r>
              <a:rPr lang="en-CA" sz="1400" spc="-5" dirty="0">
                <a:solidFill>
                  <a:srgbClr val="000000"/>
                </a:solidFill>
                <a:latin typeface="Trebuchet MS" panose="020B0603020202020204" pitchFamily="34" charset="0"/>
                <a:cs typeface="MS PGothic"/>
              </a:rPr>
              <a:t> pour </a:t>
            </a:r>
            <a:r>
              <a:rPr lang="en-CA" sz="1400" spc="-5" dirty="0" smtClean="0">
                <a:solidFill>
                  <a:srgbClr val="000000"/>
                </a:solidFill>
                <a:latin typeface="Trebuchet MS" panose="020B0603020202020204" pitchFamily="34" charset="0"/>
                <a:cs typeface="MS PGothic"/>
              </a:rPr>
              <a:t>«sortie </a:t>
            </a:r>
            <a:r>
              <a:rPr lang="en-CA" sz="1400" spc="-5" dirty="0">
                <a:solidFill>
                  <a:srgbClr val="000000"/>
                </a:solidFill>
                <a:latin typeface="Trebuchet MS" panose="020B0603020202020204" pitchFamily="34" charset="0"/>
                <a:cs typeface="MS PGothic"/>
              </a:rPr>
              <a:t>non </a:t>
            </a:r>
            <a:r>
              <a:rPr lang="en-CA" sz="1400" spc="-5" dirty="0" err="1">
                <a:solidFill>
                  <a:srgbClr val="000000"/>
                </a:solidFill>
                <a:latin typeface="Trebuchet MS" panose="020B0603020202020204" pitchFamily="34" charset="0"/>
                <a:cs typeface="MS PGothic"/>
              </a:rPr>
              <a:t>tentée</a:t>
            </a:r>
            <a:r>
              <a:rPr lang="en-CA" sz="1400" spc="-5" dirty="0">
                <a:solidFill>
                  <a:srgbClr val="000000"/>
                </a:solidFill>
                <a:latin typeface="Trebuchet MS" panose="020B0603020202020204" pitchFamily="34" charset="0"/>
                <a:cs typeface="MS PGothic"/>
              </a:rPr>
              <a:t> </a:t>
            </a:r>
            <a:r>
              <a:rPr lang="en-CA" sz="1400" spc="-5" dirty="0" smtClean="0">
                <a:solidFill>
                  <a:srgbClr val="000000"/>
                </a:solidFill>
                <a:latin typeface="Trebuchet MS" panose="020B0603020202020204" pitchFamily="34" charset="0"/>
                <a:cs typeface="MS PGothic"/>
              </a:rPr>
              <a:t>»</a:t>
            </a:r>
            <a:endParaRPr lang="en-CA" sz="14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endParaRPr lang="en-CA" sz="1700" spc="-5" dirty="0">
              <a:solidFill>
                <a:srgbClr val="3F3F3F"/>
              </a:solidFill>
              <a:latin typeface="Trebuchet MS" panose="020B0603020202020204" pitchFamily="34" charset="0"/>
              <a:cs typeface="MS PGothic"/>
            </a:endParaRPr>
          </a:p>
        </p:txBody>
      </p:sp>
    </p:spTree>
    <p:extLst>
      <p:ext uri="{BB962C8B-B14F-4D97-AF65-F5344CB8AC3E}">
        <p14:creationId xmlns:p14="http://schemas.microsoft.com/office/powerpoint/2010/main" val="1049234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asymétriquess</a:t>
            </a:r>
            <a:endParaRPr b="1" spc="-5" dirty="0"/>
          </a:p>
        </p:txBody>
      </p:sp>
      <p:sp>
        <p:nvSpPr>
          <p:cNvPr id="4" name="object 4"/>
          <p:cNvSpPr txBox="1"/>
          <p:nvPr>
            <p:custDataLst>
              <p:tags r:id="rId3"/>
            </p:custDataLst>
          </p:nvPr>
        </p:nvSpPr>
        <p:spPr>
          <a:xfrm>
            <a:off x="228601" y="739730"/>
            <a:ext cx="8549724" cy="3695884"/>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Reconnaissance des </a:t>
            </a:r>
            <a:r>
              <a:rPr lang="en-CA" sz="2300" b="1" spc="-10" dirty="0" err="1">
                <a:solidFill>
                  <a:srgbClr val="90C126"/>
                </a:solidFill>
                <a:latin typeface="Trebuchet MS" panose="020B0603020202020204" pitchFamily="34" charset="0"/>
                <a:cs typeface="MS PGothic"/>
              </a:rPr>
              <a:t>valeurs</a:t>
            </a:r>
            <a:r>
              <a:rPr lang="en-CA" sz="2300" b="1" spc="-10" dirty="0">
                <a:solidFill>
                  <a:srgbClr val="90C126"/>
                </a:solidFill>
                <a:latin typeface="Trebuchet MS" panose="020B0603020202020204" pitchFamily="34" charset="0"/>
                <a:cs typeface="MS PGothic"/>
              </a:rPr>
              <a:t> de </a:t>
            </a:r>
            <a:r>
              <a:rPr lang="en-CA" sz="2300" b="1" spc="-10" dirty="0" err="1">
                <a:solidFill>
                  <a:srgbClr val="90C126"/>
                </a:solidFill>
                <a:latin typeface="Trebuchet MS" panose="020B0603020202020204" pitchFamily="34" charset="0"/>
                <a:cs typeface="MS PGothic"/>
              </a:rPr>
              <a:t>difficulté</a:t>
            </a: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S</a:t>
            </a:r>
            <a:r>
              <a:rPr lang="fr-CA" sz="1400" spc="-5" dirty="0" smtClean="0">
                <a:solidFill>
                  <a:srgbClr val="000000"/>
                </a:solidFill>
                <a:latin typeface="Trebuchet MS" panose="020B0603020202020204" pitchFamily="34" charset="0"/>
                <a:cs typeface="MS PGothic"/>
              </a:rPr>
              <a:t>i </a:t>
            </a:r>
            <a:r>
              <a:rPr lang="fr-CA" sz="1400" spc="-5" dirty="0">
                <a:solidFill>
                  <a:srgbClr val="000000"/>
                </a:solidFill>
                <a:latin typeface="Trebuchet MS" panose="020B0603020202020204" pitchFamily="34" charset="0"/>
                <a:cs typeface="MS PGothic"/>
              </a:rPr>
              <a:t>un balancer en avant ou en arrière se termine dans les 20° de la verticale (ATR), 	il sera </a:t>
            </a:r>
            <a:r>
              <a:rPr lang="fr-CA" sz="1400" spc="-5" dirty="0" smtClean="0">
                <a:solidFill>
                  <a:srgbClr val="000000"/>
                </a:solidFill>
                <a:latin typeface="Trebuchet MS" panose="020B0603020202020204" pitchFamily="34" charset="0"/>
                <a:cs typeface="MS PGothic"/>
              </a:rPr>
              <a:t>	considéré </a:t>
            </a:r>
            <a:r>
              <a:rPr lang="fr-CA" sz="1400" spc="-5" dirty="0">
                <a:solidFill>
                  <a:srgbClr val="000000"/>
                </a:solidFill>
                <a:latin typeface="Trebuchet MS" panose="020B0603020202020204" pitchFamily="34" charset="0"/>
                <a:cs typeface="MS PGothic"/>
              </a:rPr>
              <a:t>comme un élément différent (c.-à-d. un soleil ou une lune). </a:t>
            </a:r>
          </a:p>
          <a:p>
            <a:pPr marL="72390">
              <a:spcBef>
                <a:spcPts val="3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D</a:t>
            </a:r>
            <a:r>
              <a:rPr lang="fr-CA" sz="1400" spc="-5" dirty="0" smtClean="0">
                <a:solidFill>
                  <a:srgbClr val="000000"/>
                </a:solidFill>
                <a:latin typeface="Trebuchet MS" panose="020B0603020202020204" pitchFamily="34" charset="0"/>
                <a:cs typeface="MS PGothic"/>
              </a:rPr>
              <a:t>eux </a:t>
            </a:r>
            <a:r>
              <a:rPr lang="fr-CA" sz="1400" spc="-5" dirty="0">
                <a:solidFill>
                  <a:srgbClr val="000000"/>
                </a:solidFill>
                <a:latin typeface="Trebuchet MS" panose="020B0603020202020204" pitchFamily="34" charset="0"/>
                <a:cs typeface="MS PGothic"/>
              </a:rPr>
              <a:t>(2) éléments a sont accordés lorsqu’une gymnaste exécute un petit bonhomme à 	une position </a:t>
            </a:r>
            <a:r>
              <a:rPr lang="fr-CA" sz="1400" spc="-5" dirty="0" smtClean="0">
                <a:solidFill>
                  <a:srgbClr val="000000"/>
                </a:solidFill>
                <a:latin typeface="Trebuchet MS" panose="020B0603020202020204" pitchFamily="34" charset="0"/>
                <a:cs typeface="MS PGothic"/>
              </a:rPr>
              <a:t>	accroupie </a:t>
            </a:r>
            <a:r>
              <a:rPr lang="fr-CA" sz="1400" spc="-5" dirty="0">
                <a:solidFill>
                  <a:srgbClr val="000000"/>
                </a:solidFill>
                <a:latin typeface="Trebuchet MS" panose="020B0603020202020204" pitchFamily="34" charset="0"/>
                <a:cs typeface="MS PGothic"/>
              </a:rPr>
              <a:t>sur la BI suivie d’un tour pieds-mains pour terminer debout sur la </a:t>
            </a:r>
            <a:r>
              <a:rPr lang="fr-CA" sz="1400" spc="-5" dirty="0" smtClean="0">
                <a:solidFill>
                  <a:srgbClr val="000000"/>
                </a:solidFill>
                <a:latin typeface="Trebuchet MS" panose="020B0603020202020204" pitchFamily="34" charset="0"/>
                <a:cs typeface="MS PGothic"/>
              </a:rPr>
              <a:t>BI </a:t>
            </a:r>
            <a:r>
              <a:rPr lang="en-CA" sz="1400" spc="-5" dirty="0">
                <a:solidFill>
                  <a:srgbClr val="000000"/>
                </a:solidFill>
                <a:latin typeface="Trebuchet MS" panose="020B0603020202020204" pitchFamily="34" charset="0"/>
                <a:cs typeface="MS PGothic"/>
              </a:rPr>
              <a:t>(# 2.102 et #7.103)</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Dans le lâcher de barre, la gymnaste saisit ou touche la barre avec une ou deux mains, puis chute </a:t>
            </a:r>
            <a:r>
              <a:rPr lang="en-CA" sz="1400" spc="-5" dirty="0">
                <a:solidFill>
                  <a:srgbClr val="000000"/>
                </a:solidFill>
                <a:latin typeface="Trebuchet MS" panose="020B0603020202020204" pitchFamily="34" charset="0"/>
                <a:cs typeface="MS PGothic"/>
              </a:rPr>
              <a:t>:</a:t>
            </a:r>
          </a:p>
          <a:p>
            <a:pPr marL="409575" marR="5080" indent="-337185">
              <a:spcBef>
                <a:spcPts val="75"/>
              </a:spcBef>
              <a:tabLst>
                <a:tab pos="409575" algn="l"/>
              </a:tabLst>
            </a:pPr>
            <a:r>
              <a:rPr lang="en-CA" sz="1400" spc="-5" dirty="0">
                <a:solidFill>
                  <a:srgbClr val="000000"/>
                </a:solidFill>
                <a:latin typeface="Trebuchet MS" panose="020B0603020202020204" pitchFamily="34" charset="0"/>
                <a:cs typeface="MS PGothic"/>
              </a:rPr>
              <a:t>	</a:t>
            </a: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La valeur de difficulté est accordée.	</a:t>
            </a:r>
            <a:endParaRPr lang="en-CA" sz="1400" spc="-5" dirty="0">
              <a:solidFill>
                <a:srgbClr val="000000"/>
              </a:solidFill>
              <a:latin typeface="Trebuchet MS" panose="020B0603020202020204" pitchFamily="34" charset="0"/>
              <a:cs typeface="MS PGothic"/>
            </a:endParaRPr>
          </a:p>
          <a:p>
            <a:pPr marL="409575" marR="5080" indent="-337185">
              <a:spcBef>
                <a:spcPts val="75"/>
              </a:spcBef>
              <a:tabLst>
                <a:tab pos="409575" algn="l"/>
              </a:tabLst>
            </a:pPr>
            <a:r>
              <a:rPr lang="en-CA" sz="1400" spc="-5" dirty="0">
                <a:solidFill>
                  <a:srgbClr val="000000"/>
                </a:solidFill>
                <a:latin typeface="Trebuchet MS" panose="020B0603020202020204" pitchFamily="34" charset="0"/>
                <a:cs typeface="MS PGothic"/>
              </a:rPr>
              <a:t>	</a:t>
            </a: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Si les mains de la gymnaste ne saisissent ou ne touchent jamais la barre, L’élément est considéré comme incomplet; la valeur de difficulté n’est pas accordée.  </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u="sng" spc="-5" dirty="0">
                <a:solidFill>
                  <a:srgbClr val="000000"/>
                </a:solidFill>
                <a:latin typeface="Trebuchet MS" panose="020B0603020202020204" pitchFamily="34" charset="0"/>
                <a:cs typeface="MS PGothic"/>
              </a:rPr>
              <a:t>Lorsqu’il y a un angle à l’épaule : tracer une ligne à partir des épaules qui passe par le milieu de la partie du corps la plus basse. Lorsqu’il n’y a pas d’angle à l’épaule (par exemple à la fin d’un tour libre qui s’approche de l’ATR), tracer une ligne à partir des mains qui passant par le milieu de la partie du corps la plus basse. L’angle à la fin de l’élément est déterminé lorsque les hanches sont en extension ou les jambes sont ensemble. </a:t>
            </a:r>
            <a:r>
              <a:rPr lang="en-CA" sz="1400" spc="-5" dirty="0">
                <a:solidFill>
                  <a:srgbClr val="000000"/>
                </a:solidFill>
                <a:latin typeface="Trebuchet MS" panose="020B0603020202020204" pitchFamily="34" charset="0"/>
                <a:cs typeface="MS PGothic"/>
              </a:rPr>
              <a:t>	</a:t>
            </a:r>
          </a:p>
          <a:p>
            <a:pPr marL="409575" marR="5080" indent="-337185">
              <a:spcBef>
                <a:spcPts val="75"/>
              </a:spcBef>
              <a:tabLst>
                <a:tab pos="409575" algn="l"/>
              </a:tabLst>
            </a:pPr>
            <a:r>
              <a:rPr lang="en-CA" sz="1400" spc="20" dirty="0">
                <a:solidFill>
                  <a:srgbClr val="000000"/>
                </a:solidFill>
                <a:latin typeface="Trebuchet MS" panose="020B0603020202020204" pitchFamily="34" charset="0"/>
                <a:cs typeface="MS PGothic"/>
              </a:rPr>
              <a:t>▶     </a:t>
            </a:r>
            <a:r>
              <a:rPr lang="fr-CA" sz="1400" spc="-5" dirty="0">
                <a:solidFill>
                  <a:srgbClr val="000000"/>
                </a:solidFill>
                <a:latin typeface="Trebuchet MS" panose="020B0603020202020204" pitchFamily="34" charset="0"/>
                <a:cs typeface="MS PGothic"/>
              </a:rPr>
              <a:t>Si les hanches sont en extension, mais que les jambes ne sont pas collées lorsque la prise d’élan ou l’établissement atteint sa hauteur maximale, une déduction pour jambes écartées sera appliquée.</a:t>
            </a:r>
            <a:endParaRPr lang="en-CA" sz="1400" spc="-5" dirty="0">
              <a:solidFill>
                <a:srgbClr val="000000"/>
              </a:solidFill>
              <a:latin typeface="Trebuchet MS" panose="020B0603020202020204" pitchFamily="34" charset="0"/>
              <a:cs typeface="MS PGothic"/>
            </a:endParaRPr>
          </a:p>
        </p:txBody>
      </p:sp>
    </p:spTree>
    <p:extLst>
      <p:ext uri="{BB962C8B-B14F-4D97-AF65-F5344CB8AC3E}">
        <p14:creationId xmlns:p14="http://schemas.microsoft.com/office/powerpoint/2010/main" val="4281703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28601" y="917805"/>
            <a:ext cx="8549724" cy="2677656"/>
          </a:xfrm>
          <a:prstGeom prst="rect">
            <a:avLst/>
          </a:prstGeom>
        </p:spPr>
        <p:txBody>
          <a:bodyPr vert="horz" wrap="square" lIns="0" tIns="0" rIns="0" bIns="0" rtlCol="0">
            <a:spAutoFit/>
          </a:bodyPr>
          <a:lstStyle/>
          <a:p>
            <a:pPr marL="12700">
              <a:tabLst>
                <a:tab pos="409575" algn="l"/>
              </a:tabLst>
            </a:pPr>
            <a:endParaRPr lang="en-CA" sz="2300" b="1" spc="-10" dirty="0">
              <a:solidFill>
                <a:srgbClr val="90C126"/>
              </a:solidFill>
              <a:latin typeface="Trebuchet MS" panose="020B0603020202020204" pitchFamily="34" charset="0"/>
              <a:cs typeface="MS PGothic"/>
            </a:endParaRPr>
          </a:p>
          <a:p>
            <a:pPr marL="12700">
              <a:tabLst>
                <a:tab pos="409575" algn="l"/>
              </a:tabLst>
            </a:pPr>
            <a:r>
              <a:rPr lang="fr-CA" sz="2000" b="1" spc="-10" dirty="0">
                <a:solidFill>
                  <a:srgbClr val="90C126"/>
                </a:solidFill>
                <a:latin typeface="Trebuchet MS" panose="020B0603020202020204" pitchFamily="34" charset="0"/>
                <a:cs typeface="MS PGothic"/>
              </a:rPr>
              <a:t>TECHNIQUE REQUISE POUR LA RECONNAISSANCE DES VALEURS </a:t>
            </a:r>
            <a:r>
              <a:rPr lang="fr-CA" sz="2000" b="1" spc="-10" dirty="0" smtClean="0">
                <a:solidFill>
                  <a:srgbClr val="90C126"/>
                </a:solidFill>
                <a:latin typeface="Trebuchet MS" panose="020B0603020202020204" pitchFamily="34" charset="0"/>
                <a:cs typeface="MS PGothic"/>
              </a:rPr>
              <a:t>D’ÉLÉMENTS</a:t>
            </a:r>
            <a:endParaRPr lang="en-CA" sz="14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Voir</a:t>
            </a:r>
            <a:r>
              <a:rPr lang="en-CA" sz="1700" spc="-5" dirty="0">
                <a:solidFill>
                  <a:srgbClr val="000000"/>
                </a:solidFill>
                <a:latin typeface="Trebuchet MS" panose="020B0603020202020204" pitchFamily="34" charset="0"/>
                <a:cs typeface="MS PGothic"/>
              </a:rPr>
              <a:t> p. 9-14</a:t>
            </a: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a:p>
            <a:pPr marL="12700">
              <a:tabLst>
                <a:tab pos="409575" algn="l"/>
              </a:tabLst>
            </a:pPr>
            <a:endParaRPr lang="en-CA" sz="2300" b="1" spc="-10" dirty="0">
              <a:solidFill>
                <a:srgbClr val="90C126"/>
              </a:solidFill>
              <a:latin typeface="Trebuchet MS" panose="020B0603020202020204" pitchFamily="34" charset="0"/>
              <a:cs typeface="MS PGothic"/>
            </a:endParaRPr>
          </a:p>
          <a:p>
            <a:pPr marL="12700">
              <a:tabLst>
                <a:tab pos="409575" algn="l"/>
              </a:tabLst>
            </a:pPr>
            <a:r>
              <a:rPr lang="fr-CA" sz="2000" b="1" spc="-10" dirty="0">
                <a:solidFill>
                  <a:srgbClr val="90C126"/>
                </a:solidFill>
                <a:latin typeface="Trebuchet MS" panose="020B0603020202020204" pitchFamily="34" charset="0"/>
                <a:cs typeface="MS PGothic"/>
              </a:rPr>
              <a:t>EXIGENCES POUR CERTAINS ÉLÉMENTS</a:t>
            </a:r>
            <a:endParaRPr lang="en-CA" sz="14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Voir</a:t>
            </a:r>
            <a:r>
              <a:rPr lang="en-CA" sz="1700" spc="-5" dirty="0">
                <a:solidFill>
                  <a:srgbClr val="000000"/>
                </a:solidFill>
                <a:latin typeface="Trebuchet MS" panose="020B0603020202020204" pitchFamily="34" charset="0"/>
                <a:cs typeface="MS PGothic"/>
              </a:rPr>
              <a:t> p. 15-17</a:t>
            </a: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p:txBody>
      </p:sp>
    </p:spTree>
    <p:extLst>
      <p:ext uri="{BB962C8B-B14F-4D97-AF65-F5344CB8AC3E}">
        <p14:creationId xmlns:p14="http://schemas.microsoft.com/office/powerpoint/2010/main" val="884605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429173" y="1180363"/>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6 (p. 27-28)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739215285"/>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a:latin typeface="Trebuchet MS" panose="020B0603020202020204" pitchFamily="34" charset="0"/>
                        </a:rPr>
                        <a:t>Exigence de </a:t>
                      </a:r>
                      <a:r>
                        <a:rPr lang="en-CA" sz="1500" b="1" baseline="0" dirty="0" smtClean="0">
                          <a:latin typeface="Trebuchet MS" panose="020B0603020202020204" pitchFamily="34" charset="0"/>
                        </a:rPr>
                        <a:t>parties de </a:t>
                      </a:r>
                      <a:r>
                        <a:rPr lang="en-CA" sz="1500" b="1" baseline="0" dirty="0" err="1" smtClean="0">
                          <a:latin typeface="Trebuchet MS" panose="020B0603020202020204" pitchFamily="34" charset="0"/>
                        </a:rPr>
                        <a:t>valeur</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5 A</a:t>
                      </a:r>
                    </a:p>
                    <a:p>
                      <a:pPr marL="0" indent="0" algn="ctr">
                        <a:buNone/>
                      </a:pPr>
                      <a:r>
                        <a:rPr lang="en-CA" sz="1300" b="0" baseline="0" dirty="0">
                          <a:latin typeface="Trebuchet MS" panose="020B0603020202020204" pitchFamily="34" charset="0"/>
                        </a:rPr>
                        <a:t>1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467663691"/>
              </p:ext>
            </p:extLst>
          </p:nvPr>
        </p:nvGraphicFramePr>
        <p:xfrm>
          <a:off x="3124200" y="1733551"/>
          <a:ext cx="2743200" cy="224028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baseline="0" dirty="0">
                          <a:latin typeface="Trebuchet MS" panose="020B0603020202020204" pitchFamily="34" charset="0"/>
                        </a:rPr>
                        <a:t>Une prise d’élan à minimum 45° de la verticale </a:t>
                      </a:r>
                      <a:r>
                        <a:rPr lang="fr-CA" sz="1100" b="0" baseline="0" dirty="0">
                          <a:latin typeface="Trebuchet MS" panose="020B0603020202020204" pitchFamily="34" charset="0"/>
                        </a:rPr>
                        <a:t>(l’exigence est remplie si la prise d’élan atteint au-dessus de l’horizontale)</a:t>
                      </a:r>
                    </a:p>
                    <a:p>
                      <a:pPr marL="342900" indent="-342900" algn="l">
                        <a:buAutoNum type="arabicPeriod"/>
                      </a:pPr>
                      <a:r>
                        <a:rPr lang="en-CA" sz="1300" b="0" baseline="0" dirty="0">
                          <a:latin typeface="Trebuchet MS" panose="020B0603020202020204" pitchFamily="34" charset="0"/>
                        </a:rPr>
                        <a:t>Un </a:t>
                      </a:r>
                      <a:r>
                        <a:rPr lang="en-CA" sz="1300" b="0" baseline="0" dirty="0" err="1">
                          <a:latin typeface="Trebuchet MS" panose="020B0603020202020204" pitchFamily="34" charset="0"/>
                        </a:rPr>
                        <a:t>changement</a:t>
                      </a:r>
                      <a:r>
                        <a:rPr lang="en-CA" sz="1300" b="0" baseline="0" dirty="0">
                          <a:latin typeface="Trebuchet MS" panose="020B0603020202020204" pitchFamily="34" charset="0"/>
                        </a:rPr>
                        <a:t> de barre*</a:t>
                      </a:r>
                    </a:p>
                    <a:p>
                      <a:pPr marL="342900" indent="-342900" algn="l">
                        <a:buAutoNum type="arabicPeriod"/>
                      </a:pPr>
                      <a:r>
                        <a:rPr lang="fr-CA" sz="1300" b="0" baseline="0" dirty="0">
                          <a:latin typeface="Trebuchet MS" panose="020B0603020202020204" pitchFamily="34" charset="0"/>
                        </a:rPr>
                        <a:t>Un élément circulaire libre de 360° des groupes 3, 6 ou 7</a:t>
                      </a:r>
                    </a:p>
                    <a:p>
                      <a:pPr marL="342900" indent="-342900" algn="l">
                        <a:buAutoNum type="arabicPeriod"/>
                      </a:pPr>
                      <a:r>
                        <a:rPr lang="en-CA" sz="1300" b="0" baseline="0" dirty="0">
                          <a:latin typeface="Trebuchet MS" panose="020B0603020202020204" pitchFamily="34" charset="0"/>
                        </a:rPr>
                        <a:t>Sortie </a:t>
                      </a:r>
                      <a:r>
                        <a:rPr lang="en-CA" sz="1300" b="0" baseline="0" dirty="0" err="1">
                          <a:latin typeface="Trebuchet MS" panose="020B0603020202020204" pitchFamily="34" charset="0"/>
                        </a:rPr>
                        <a:t>salto</a:t>
                      </a:r>
                      <a:r>
                        <a:rPr lang="en-CA" sz="1300" b="0" baseline="0" dirty="0">
                          <a:latin typeface="Trebuchet MS" panose="020B0603020202020204" pitchFamily="34" charset="0"/>
                        </a:rPr>
                        <a:t>, minimum A</a:t>
                      </a:r>
                    </a:p>
                    <a:p>
                      <a:pPr marL="342900" indent="-342900" algn="l">
                        <a:buAutoNum type="arabicPeriod"/>
                      </a:pP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3910166014"/>
              </p:ext>
            </p:extLst>
          </p:nvPr>
        </p:nvGraphicFramePr>
        <p:xfrm>
          <a:off x="6172200" y="1733550"/>
          <a:ext cx="2743200" cy="323088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2057401">
                <a:tc>
                  <a:txBody>
                    <a:bodyPr/>
                    <a:lstStyle/>
                    <a:p>
                      <a:pPr algn="ctr"/>
                      <a:r>
                        <a:rPr lang="en-CA" sz="1500" b="1" baseline="0" dirty="0">
                          <a:solidFill>
                            <a:srgbClr val="000000"/>
                          </a:solidFill>
                          <a:latin typeface="Trebuchet MS" panose="020B0603020202020204" pitchFamily="34" charset="0"/>
                        </a:rPr>
                        <a:t>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en-CA" sz="1300" b="0" u="sng" dirty="0">
                          <a:solidFill>
                            <a:srgbClr val="000000"/>
                          </a:solidFill>
                          <a:latin typeface="Trebuchet MS" panose="020B0603020202020204" pitchFamily="34" charset="0"/>
                        </a:rPr>
                        <a:t>Un des </a:t>
                      </a:r>
                      <a:r>
                        <a:rPr lang="en-CA" sz="1300" b="0" u="sng" dirty="0" err="1" smtClean="0">
                          <a:solidFill>
                            <a:srgbClr val="000000"/>
                          </a:solidFill>
                          <a:latin typeface="Trebuchet MS" panose="020B0603020202020204" pitchFamily="34" charset="0"/>
                        </a:rPr>
                        <a:t>suivants</a:t>
                      </a:r>
                      <a:r>
                        <a:rPr lang="en-CA" sz="1300" b="0" u="sng" dirty="0" smtClean="0">
                          <a:solidFill>
                            <a:srgbClr val="000000"/>
                          </a:solidFill>
                          <a:latin typeface="Trebuchet MS" panose="020B0603020202020204" pitchFamily="34" charset="0"/>
                        </a:rPr>
                        <a:t> </a:t>
                      </a:r>
                      <a:r>
                        <a:rPr lang="en-CA" sz="1300" baseline="0" dirty="0" smtClean="0">
                          <a:solidFill>
                            <a:srgbClr val="000000"/>
                          </a:solidFill>
                          <a:latin typeface="Trebuchet MS" panose="020B0603020202020204" pitchFamily="34" charset="0"/>
                        </a:rPr>
                        <a:t>:</a:t>
                      </a:r>
                      <a:endParaRPr lang="en-CA" sz="1300" baseline="0" dirty="0">
                        <a:solidFill>
                          <a:srgbClr val="000000"/>
                        </a:solidFill>
                        <a:latin typeface="Trebuchet MS" panose="020B0603020202020204" pitchFamily="34" charset="0"/>
                      </a:endParaRPr>
                    </a:p>
                    <a:p>
                      <a:pPr algn="ctr"/>
                      <a:r>
                        <a:rPr lang="en-CA" sz="1100" baseline="0" dirty="0">
                          <a:solidFill>
                            <a:srgbClr val="000000"/>
                          </a:solidFill>
                          <a:latin typeface="Trebuchet MS" panose="020B0603020202020204" pitchFamily="34" charset="0"/>
                        </a:rPr>
                        <a:t>- </a:t>
                      </a:r>
                      <a:r>
                        <a:rPr lang="en-CA" sz="1100" baseline="0" dirty="0" err="1">
                          <a:solidFill>
                            <a:srgbClr val="000000"/>
                          </a:solidFill>
                          <a:latin typeface="Trebuchet MS" panose="020B0603020202020204" pitchFamily="34" charset="0"/>
                        </a:rPr>
                        <a:t>Streuli</a:t>
                      </a:r>
                      <a:r>
                        <a:rPr lang="en-CA" sz="1100" baseline="0" dirty="0">
                          <a:solidFill>
                            <a:srgbClr val="000000"/>
                          </a:solidFill>
                          <a:latin typeface="Trebuchet MS" panose="020B0603020202020204" pitchFamily="34" charset="0"/>
                        </a:rPr>
                        <a:t> </a:t>
                      </a:r>
                      <a:r>
                        <a:rPr lang="en-CA" sz="1100" baseline="0" dirty="0" smtClean="0">
                          <a:solidFill>
                            <a:srgbClr val="000000"/>
                          </a:solidFill>
                          <a:latin typeface="Trebuchet MS" panose="020B0603020202020204" pitchFamily="34" charset="0"/>
                        </a:rPr>
                        <a:t>à </a:t>
                      </a:r>
                      <a:r>
                        <a:rPr lang="en-CA" sz="1100" baseline="0" dirty="0" err="1">
                          <a:solidFill>
                            <a:srgbClr val="000000"/>
                          </a:solidFill>
                          <a:latin typeface="Trebuchet MS" panose="020B0603020202020204" pitchFamily="34" charset="0"/>
                        </a:rPr>
                        <a:t>l’équilibre</a:t>
                      </a:r>
                      <a:endParaRPr lang="en-CA" sz="1100" baseline="0" dirty="0">
                        <a:solidFill>
                          <a:srgbClr val="000000"/>
                        </a:solidFill>
                        <a:latin typeface="Trebuchet MS" panose="020B0603020202020204" pitchFamily="34" charset="0"/>
                      </a:endParaRPr>
                    </a:p>
                    <a:p>
                      <a:pPr algn="ctr"/>
                      <a:r>
                        <a:rPr lang="en-CA" sz="1100" dirty="0">
                          <a:solidFill>
                            <a:srgbClr val="000000"/>
                          </a:solidFill>
                          <a:latin typeface="Trebuchet MS" panose="020B0603020202020204" pitchFamily="34" charset="0"/>
                        </a:rPr>
                        <a:t>- </a:t>
                      </a:r>
                      <a:r>
                        <a:rPr lang="en-CA" sz="1100" dirty="0" err="1">
                          <a:solidFill>
                            <a:srgbClr val="000000"/>
                          </a:solidFill>
                          <a:latin typeface="Trebuchet MS" panose="020B0603020202020204" pitchFamily="34" charset="0"/>
                        </a:rPr>
                        <a:t>Stalder</a:t>
                      </a:r>
                      <a:r>
                        <a:rPr lang="en-CA" sz="1100" dirty="0">
                          <a:solidFill>
                            <a:srgbClr val="000000"/>
                          </a:solidFill>
                          <a:latin typeface="Trebuchet MS" panose="020B0603020202020204" pitchFamily="34" charset="0"/>
                        </a:rPr>
                        <a:t> </a:t>
                      </a:r>
                      <a:r>
                        <a:rPr lang="en-CA" sz="1100" dirty="0" smtClean="0">
                          <a:solidFill>
                            <a:srgbClr val="000000"/>
                          </a:solidFill>
                          <a:latin typeface="Trebuchet MS" panose="020B0603020202020204" pitchFamily="34" charset="0"/>
                        </a:rPr>
                        <a:t>à</a:t>
                      </a:r>
                      <a:r>
                        <a:rPr lang="en-CA" sz="1100" baseline="0" dirty="0" smtClean="0">
                          <a:solidFill>
                            <a:srgbClr val="000000"/>
                          </a:solidFill>
                          <a:latin typeface="Trebuchet MS" panose="020B0603020202020204" pitchFamily="34" charset="0"/>
                        </a:rPr>
                        <a:t> </a:t>
                      </a:r>
                      <a:r>
                        <a:rPr lang="en-CA" sz="1100" dirty="0" err="1" smtClean="0">
                          <a:solidFill>
                            <a:srgbClr val="000000"/>
                          </a:solidFill>
                          <a:latin typeface="Trebuchet MS" panose="020B0603020202020204" pitchFamily="34" charset="0"/>
                        </a:rPr>
                        <a:t>l’équilibre</a:t>
                      </a:r>
                      <a:endParaRPr lang="en-CA" sz="1100" dirty="0">
                        <a:solidFill>
                          <a:srgbClr val="000000"/>
                        </a:solidFill>
                        <a:latin typeface="Trebuchet MS" panose="020B0603020202020204" pitchFamily="34" charset="0"/>
                      </a:endParaRPr>
                    </a:p>
                    <a:p>
                      <a:pPr marL="171450" indent="-171450" algn="ctr">
                        <a:buFontTx/>
                        <a:buChar char="-"/>
                      </a:pPr>
                      <a:r>
                        <a:rPr lang="en-CA" sz="1100" dirty="0" smtClean="0">
                          <a:solidFill>
                            <a:srgbClr val="000000"/>
                          </a:solidFill>
                          <a:latin typeface="Trebuchet MS" panose="020B0603020202020204" pitchFamily="34" charset="0"/>
                        </a:rPr>
                        <a:t>Pied-mains</a:t>
                      </a:r>
                      <a:r>
                        <a:rPr lang="en-CA" sz="1100" baseline="0" dirty="0" smtClean="0">
                          <a:solidFill>
                            <a:srgbClr val="000000"/>
                          </a:solidFill>
                          <a:latin typeface="Trebuchet MS" panose="020B0603020202020204" pitchFamily="34" charset="0"/>
                        </a:rPr>
                        <a:t> </a:t>
                      </a:r>
                      <a:r>
                        <a:rPr lang="en-CA" sz="1100" dirty="0" smtClean="0">
                          <a:solidFill>
                            <a:srgbClr val="000000"/>
                          </a:solidFill>
                          <a:latin typeface="Trebuchet MS" panose="020B0603020202020204" pitchFamily="34" charset="0"/>
                        </a:rPr>
                        <a:t>à </a:t>
                      </a:r>
                      <a:r>
                        <a:rPr lang="en-CA" sz="1100" dirty="0" err="1">
                          <a:solidFill>
                            <a:srgbClr val="000000"/>
                          </a:solidFill>
                          <a:latin typeface="Trebuchet MS" panose="020B0603020202020204" pitchFamily="34" charset="0"/>
                        </a:rPr>
                        <a:t>l’équilibre</a:t>
                      </a:r>
                      <a:endParaRPr lang="en-CA" sz="1100" baseline="0" dirty="0">
                        <a:solidFill>
                          <a:srgbClr val="000000"/>
                        </a:solidFill>
                        <a:latin typeface="Trebuchet MS" panose="020B0603020202020204" pitchFamily="34" charset="0"/>
                      </a:endParaRPr>
                    </a:p>
                    <a:p>
                      <a:pPr marL="0" indent="0" algn="ctr">
                        <a:buFontTx/>
                        <a:buNone/>
                      </a:pPr>
                      <a:r>
                        <a:rPr lang="en-CA" sz="1300" i="1" baseline="0" dirty="0" err="1">
                          <a:solidFill>
                            <a:srgbClr val="000000"/>
                          </a:solidFill>
                          <a:latin typeface="Trebuchet MS" panose="020B0603020202020204" pitchFamily="34" charset="0"/>
                        </a:rPr>
                        <a:t>Crédité</a:t>
                      </a:r>
                      <a:r>
                        <a:rPr lang="en-CA" sz="1300" i="1" baseline="0" dirty="0">
                          <a:solidFill>
                            <a:srgbClr val="000000"/>
                          </a:solidFill>
                          <a:latin typeface="Trebuchet MS" panose="020B0603020202020204" pitchFamily="34" charset="0"/>
                        </a:rPr>
                        <a:t> </a:t>
                      </a:r>
                      <a:r>
                        <a:rPr lang="en-CA" sz="1300" i="1" baseline="0" dirty="0" err="1">
                          <a:solidFill>
                            <a:srgbClr val="000000"/>
                          </a:solidFill>
                          <a:latin typeface="Trebuchet MS" panose="020B0603020202020204" pitchFamily="34" charset="0"/>
                        </a:rPr>
                        <a:t>comme</a:t>
                      </a:r>
                      <a:r>
                        <a:rPr lang="en-CA" sz="1300" i="1" baseline="0" dirty="0">
                          <a:solidFill>
                            <a:srgbClr val="000000"/>
                          </a:solidFill>
                          <a:latin typeface="Trebuchet MS" panose="020B0603020202020204" pitchFamily="34" charset="0"/>
                        </a:rPr>
                        <a:t> un B pour la </a:t>
                      </a:r>
                      <a:r>
                        <a:rPr lang="en-CA" sz="1300" i="1" baseline="0" dirty="0" err="1" smtClean="0">
                          <a:solidFill>
                            <a:srgbClr val="000000"/>
                          </a:solidFill>
                          <a:latin typeface="Trebuchet MS" panose="020B0603020202020204" pitchFamily="34" charset="0"/>
                        </a:rPr>
                        <a:t>partie</a:t>
                      </a:r>
                      <a:r>
                        <a:rPr lang="en-CA" sz="1300" i="1" baseline="0" dirty="0" smtClean="0">
                          <a:solidFill>
                            <a:srgbClr val="000000"/>
                          </a:solidFill>
                          <a:latin typeface="Trebuchet MS" panose="020B0603020202020204" pitchFamily="34" charset="0"/>
                        </a:rPr>
                        <a:t> de </a:t>
                      </a:r>
                      <a:r>
                        <a:rPr lang="en-CA" sz="1300" i="1" baseline="0" dirty="0" err="1" smtClean="0">
                          <a:solidFill>
                            <a:srgbClr val="000000"/>
                          </a:solidFill>
                          <a:latin typeface="Trebuchet MS" panose="020B0603020202020204" pitchFamily="34" charset="0"/>
                        </a:rPr>
                        <a:t>valeur</a:t>
                      </a:r>
                      <a:r>
                        <a:rPr lang="en-CA" sz="1300" i="1" baseline="0" dirty="0" smtClean="0">
                          <a:solidFill>
                            <a:srgbClr val="000000"/>
                          </a:solidFill>
                          <a:latin typeface="Trebuchet MS" panose="020B0603020202020204" pitchFamily="34" charset="0"/>
                        </a:rPr>
                        <a:t> et </a:t>
                      </a:r>
                      <a:r>
                        <a:rPr lang="en-CA" sz="1300" i="1" baseline="0" dirty="0" err="1">
                          <a:solidFill>
                            <a:srgbClr val="000000"/>
                          </a:solidFill>
                          <a:latin typeface="Trebuchet MS" panose="020B0603020202020204" pitchFamily="34" charset="0"/>
                        </a:rPr>
                        <a:t>l’exigence</a:t>
                      </a:r>
                      <a:r>
                        <a:rPr lang="en-CA" sz="1300" i="1" baseline="0" dirty="0">
                          <a:solidFill>
                            <a:srgbClr val="000000"/>
                          </a:solidFill>
                          <a:latin typeface="Trebuchet MS" panose="020B0603020202020204" pitchFamily="34" charset="0"/>
                        </a:rPr>
                        <a:t> </a:t>
                      </a:r>
                      <a:r>
                        <a:rPr lang="en-CA" sz="1300" i="1" baseline="0" dirty="0" err="1">
                          <a:solidFill>
                            <a:srgbClr val="000000"/>
                          </a:solidFill>
                          <a:latin typeface="Trebuchet MS" panose="020B0603020202020204" pitchFamily="34" charset="0"/>
                        </a:rPr>
                        <a:t>spécifique</a:t>
                      </a:r>
                      <a:endParaRPr lang="en-CA" sz="1300" i="1" baseline="0" dirty="0">
                        <a:solidFill>
                          <a:srgbClr val="000000"/>
                        </a:solidFill>
                        <a:latin typeface="Trebuchet MS" panose="020B0603020202020204" pitchFamily="34" charset="0"/>
                      </a:endParaRPr>
                    </a:p>
                    <a:p>
                      <a:pPr marL="0" indent="0" algn="ctr">
                        <a:buFontTx/>
                        <a:buNone/>
                      </a:pPr>
                      <a:endParaRPr lang="en-CA" sz="1300" baseline="0" dirty="0">
                        <a:solidFill>
                          <a:srgbClr val="000000"/>
                        </a:solidFill>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285750" marR="0" lvl="0" indent="-285750" algn="ctr" defTabSz="914400" eaLnBrk="1" fontAlgn="auto" latinLnBrk="0" hangingPunct="1">
                        <a:lnSpc>
                          <a:spcPct val="100000"/>
                        </a:lnSpc>
                        <a:spcBef>
                          <a:spcPts val="0"/>
                        </a:spcBef>
                        <a:spcAft>
                          <a:spcPts val="0"/>
                        </a:spcAft>
                        <a:buClrTx/>
                        <a:buSzTx/>
                        <a:buFontTx/>
                        <a:buChar char="-"/>
                        <a:tabLst/>
                        <a:defRPr/>
                      </a:pPr>
                      <a:r>
                        <a:rPr lang="fr-CA" sz="1300" baseline="0" dirty="0">
                          <a:latin typeface="Trebuchet MS" panose="020B0603020202020204" pitchFamily="34" charset="0"/>
                        </a:rPr>
                        <a:t>É</a:t>
                      </a:r>
                      <a:r>
                        <a:rPr lang="fr-CA" sz="1300" baseline="0" dirty="0" smtClean="0">
                          <a:latin typeface="Trebuchet MS" panose="020B0603020202020204" pitchFamily="34" charset="0"/>
                        </a:rPr>
                        <a:t>léments </a:t>
                      </a:r>
                      <a:r>
                        <a:rPr lang="fr-CA" sz="1300" baseline="0" dirty="0">
                          <a:latin typeface="Trebuchet MS" panose="020B0603020202020204" pitchFamily="34" charset="0"/>
                        </a:rPr>
                        <a:t>avec envol avec changement de BI à BS ou inversement </a:t>
                      </a: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Tout </a:t>
                      </a:r>
                      <a:r>
                        <a:rPr lang="en-CA" sz="1300" i="0" spc="-5" dirty="0" err="1">
                          <a:solidFill>
                            <a:srgbClr val="000000"/>
                          </a:solidFill>
                          <a:latin typeface="Trebuchet MS" panose="020B0603020202020204" pitchFamily="34" charset="0"/>
                          <a:cs typeface="MS PGothic"/>
                        </a:rPr>
                        <a:t>autre</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élément</a:t>
                      </a:r>
                      <a:r>
                        <a:rPr lang="en-CA" sz="1300" i="0" spc="-5"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fr-CA" sz="1300" i="0" spc="-5" dirty="0">
                          <a:solidFill>
                            <a:srgbClr val="000000"/>
                          </a:solidFill>
                          <a:latin typeface="Trebuchet MS" panose="020B0603020202020204" pitchFamily="34" charset="0"/>
                          <a:cs typeface="MS PGothic"/>
                        </a:rPr>
                        <a:t>exécuté ou tenté (même s’il n’est pas réussi) </a:t>
                      </a: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6" name="TextBox 5"/>
          <p:cNvSpPr txBox="1"/>
          <p:nvPr>
            <p:custDataLst>
              <p:tags r:id="rId7"/>
            </p:custDataLst>
          </p:nvPr>
        </p:nvSpPr>
        <p:spPr>
          <a:xfrm>
            <a:off x="3305282" y="4076381"/>
            <a:ext cx="2381035" cy="507831"/>
          </a:xfrm>
          <a:prstGeom prst="rect">
            <a:avLst/>
          </a:prstGeom>
          <a:noFill/>
        </p:spPr>
        <p:txBody>
          <a:bodyPr wrap="square" rtlCol="0">
            <a:spAutoFit/>
          </a:bodyPr>
          <a:lstStyle/>
          <a:p>
            <a:r>
              <a:rPr lang="en-CA" sz="900" i="1" dirty="0">
                <a:latin typeface="Trebuchet MS" panose="020B0603020202020204" pitchFamily="34" charset="0"/>
              </a:rPr>
              <a:t>*</a:t>
            </a:r>
            <a:r>
              <a:rPr lang="fr-CA" sz="900" i="1" dirty="0">
                <a:latin typeface="Trebuchet MS" panose="020B0603020202020204" pitchFamily="34" charset="0"/>
              </a:rPr>
              <a:t>La gymnaste doit exécuter des éléments avec </a:t>
            </a:r>
            <a:r>
              <a:rPr lang="fr-CA" sz="900" i="1" dirty="0" smtClean="0">
                <a:latin typeface="Trebuchet MS" panose="020B0603020202020204" pitchFamily="34" charset="0"/>
              </a:rPr>
              <a:t>valeur de difficulté sur </a:t>
            </a:r>
            <a:r>
              <a:rPr lang="fr-CA" sz="900" i="1" dirty="0">
                <a:latin typeface="Trebuchet MS" panose="020B0603020202020204" pitchFamily="34" charset="0"/>
              </a:rPr>
              <a:t>BI et BS pour remplir l’exigence. </a:t>
            </a:r>
            <a:endParaRPr lang="en-CA" sz="900" i="1" dirty="0">
              <a:latin typeface="Trebuchet MS" panose="020B0603020202020204" pitchFamily="34" charset="0"/>
            </a:endParaRPr>
          </a:p>
        </p:txBody>
      </p:sp>
    </p:spTree>
    <p:extLst>
      <p:ext uri="{BB962C8B-B14F-4D97-AF65-F5344CB8AC3E}">
        <p14:creationId xmlns:p14="http://schemas.microsoft.com/office/powerpoint/2010/main" val="3800163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asymétriquess</a:t>
            </a:r>
            <a:endParaRPr b="1" spc="-5" dirty="0"/>
          </a:p>
        </p:txBody>
      </p:sp>
      <p:sp>
        <p:nvSpPr>
          <p:cNvPr id="4" name="object 4"/>
          <p:cNvSpPr txBox="1"/>
          <p:nvPr>
            <p:custDataLst>
              <p:tags r:id="rId3"/>
            </p:custDataLst>
          </p:nvPr>
        </p:nvSpPr>
        <p:spPr>
          <a:xfrm>
            <a:off x="429173" y="1180363"/>
            <a:ext cx="8486227" cy="353943"/>
          </a:xfrm>
          <a:prstGeom prst="rect">
            <a:avLst/>
          </a:prstGeom>
        </p:spPr>
        <p:txBody>
          <a:bodyPr vert="horz" wrap="square" lIns="0" tIns="0" rIns="0" bIns="0" rtlCol="0">
            <a:spAutoFit/>
          </a:bodyPr>
          <a:lstStyle/>
          <a:p>
            <a:pPr marL="12700">
              <a:tabLst>
                <a:tab pos="409575" algn="l"/>
              </a:tabLst>
            </a:pPr>
            <a:r>
              <a:rPr lang="en-CA" sz="2300" b="1" spc="-10" dirty="0" err="1" smtClean="0">
                <a:solidFill>
                  <a:srgbClr val="90C126"/>
                </a:solidFill>
                <a:latin typeface="Trebuchet MS" panose="020B0603020202020204" pitchFamily="34" charset="0"/>
                <a:cs typeface="MS PGothic"/>
              </a:rPr>
              <a:t>Niveau</a:t>
            </a:r>
            <a:r>
              <a:rPr lang="en-CA" sz="2300" b="1" spc="-10" dirty="0" smtClean="0">
                <a:solidFill>
                  <a:srgbClr val="90C126"/>
                </a:solidFill>
                <a:latin typeface="Trebuchet MS" panose="020B0603020202020204" pitchFamily="34" charset="0"/>
                <a:cs typeface="MS PGothic"/>
              </a:rPr>
              <a:t> 7 </a:t>
            </a:r>
            <a:r>
              <a:rPr lang="en-CA" sz="2300" b="1" spc="-10" dirty="0">
                <a:solidFill>
                  <a:srgbClr val="90C126"/>
                </a:solidFill>
                <a:latin typeface="Trebuchet MS" panose="020B0603020202020204" pitchFamily="34" charset="0"/>
                <a:cs typeface="MS PGothic"/>
              </a:rPr>
              <a:t>(p. 25-26)</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2737429714"/>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a:latin typeface="Trebuchet MS" panose="020B0603020202020204" pitchFamily="34" charset="0"/>
                        </a:rPr>
                        <a:t>Exigences de </a:t>
                      </a:r>
                      <a:r>
                        <a:rPr lang="en-CA" sz="1500" b="1" baseline="0" dirty="0" smtClean="0">
                          <a:latin typeface="Trebuchet MS" panose="020B0603020202020204" pitchFamily="34" charset="0"/>
                        </a:rPr>
                        <a:t>parties de </a:t>
                      </a:r>
                      <a:r>
                        <a:rPr lang="en-CA" sz="1500" b="1" baseline="0" dirty="0" err="1" smtClean="0">
                          <a:latin typeface="Trebuchet MS" panose="020B0603020202020204" pitchFamily="34" charset="0"/>
                        </a:rPr>
                        <a:t>valeur</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5 A</a:t>
                      </a:r>
                    </a:p>
                    <a:p>
                      <a:pPr marL="0" indent="0" algn="ctr">
                        <a:buNone/>
                      </a:pPr>
                      <a:r>
                        <a:rPr lang="en-CA" sz="1300" b="0" baseline="0" dirty="0">
                          <a:latin typeface="Trebuchet MS" panose="020B0603020202020204" pitchFamily="34" charset="0"/>
                        </a:rPr>
                        <a:t>2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2002839225"/>
              </p:ext>
            </p:extLst>
          </p:nvPr>
        </p:nvGraphicFramePr>
        <p:xfrm>
          <a:off x="3124200" y="1733551"/>
          <a:ext cx="2743200" cy="23012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en-CA" sz="1300" b="0" baseline="0" dirty="0">
                          <a:latin typeface="Trebuchet MS" panose="020B0603020202020204" pitchFamily="34" charset="0"/>
                        </a:rPr>
                        <a:t> </a:t>
                      </a:r>
                      <a:r>
                        <a:rPr lang="fr-CA" sz="1300" b="0" baseline="0" dirty="0">
                          <a:latin typeface="Trebuchet MS" panose="020B0603020202020204" pitchFamily="34" charset="0"/>
                        </a:rPr>
                        <a:t>Une prise d’élan à l’ATR </a:t>
                      </a:r>
                      <a:r>
                        <a:rPr lang="en-CA" sz="1300" b="0" baseline="0" dirty="0">
                          <a:latin typeface="Trebuchet MS" panose="020B0603020202020204" pitchFamily="34" charset="0"/>
                        </a:rPr>
                        <a:t>/ 45° </a:t>
                      </a:r>
                      <a:r>
                        <a:rPr lang="en-CA" sz="1100" b="0" i="1" baseline="0" dirty="0">
                          <a:latin typeface="Trebuchet MS" panose="020B0603020202020204" pitchFamily="34" charset="0"/>
                        </a:rPr>
                        <a:t>(</a:t>
                      </a:r>
                      <a:r>
                        <a:rPr lang="en-CA" sz="1100" b="0" i="1" baseline="0" dirty="0" err="1">
                          <a:latin typeface="Trebuchet MS" panose="020B0603020202020204" pitchFamily="34" charset="0"/>
                        </a:rPr>
                        <a:t>accordé</a:t>
                      </a:r>
                      <a:r>
                        <a:rPr lang="en-CA" sz="1100" b="0" i="1" baseline="0" dirty="0">
                          <a:latin typeface="Trebuchet MS" panose="020B0603020202020204" pitchFamily="34" charset="0"/>
                        </a:rPr>
                        <a:t> </a:t>
                      </a:r>
                      <a:r>
                        <a:rPr lang="en-CA" sz="1100" b="0" i="1" baseline="0" dirty="0" err="1">
                          <a:latin typeface="Trebuchet MS" panose="020B0603020202020204" pitchFamily="34" charset="0"/>
                        </a:rPr>
                        <a:t>si</a:t>
                      </a:r>
                      <a:r>
                        <a:rPr lang="en-CA" sz="1100" b="0" i="1" baseline="0" dirty="0">
                          <a:latin typeface="Trebuchet MS" panose="020B0603020202020204" pitchFamily="34" charset="0"/>
                        </a:rPr>
                        <a:t> plus de 45º)</a:t>
                      </a:r>
                    </a:p>
                    <a:p>
                      <a:pPr marL="0" indent="0" algn="l">
                        <a:buNone/>
                      </a:pPr>
                      <a:r>
                        <a:rPr lang="en-CA" sz="1300" b="0" baseline="0" dirty="0">
                          <a:latin typeface="Trebuchet MS" panose="020B0603020202020204" pitchFamily="34" charset="0"/>
                        </a:rPr>
                        <a:t>2/3. </a:t>
                      </a:r>
                      <a:r>
                        <a:rPr lang="fr-CA" sz="1300" b="0" baseline="0" dirty="0">
                          <a:latin typeface="Trebuchet MS" panose="020B0603020202020204" pitchFamily="34" charset="0"/>
                        </a:rPr>
                        <a:t>Deux éléments circulaires de </a:t>
                      </a:r>
                      <a:r>
                        <a:rPr lang="fr-CA" sz="1300" b="0" baseline="0" dirty="0" smtClean="0">
                          <a:latin typeface="Trebuchet MS" panose="020B0603020202020204" pitchFamily="34" charset="0"/>
                        </a:rPr>
                        <a:t>    360</a:t>
                      </a:r>
                      <a:r>
                        <a:rPr lang="fr-CA" sz="1300" b="0" baseline="0" dirty="0">
                          <a:latin typeface="Trebuchet MS" panose="020B0603020202020204" pitchFamily="34" charset="0"/>
                        </a:rPr>
                        <a:t>° libres, identiques ou différents, </a:t>
                      </a:r>
                    </a:p>
                    <a:p>
                      <a:pPr marL="269875" indent="-87313" algn="l">
                        <a:buAutoNum type="alphaLcPeriod"/>
                      </a:pPr>
                      <a:r>
                        <a:rPr lang="fr-CA" sz="1300" b="0" baseline="0" dirty="0" smtClean="0">
                          <a:latin typeface="Trebuchet MS" panose="020B0603020202020204" pitchFamily="34" charset="0"/>
                        </a:rPr>
                        <a:t> Dont </a:t>
                      </a:r>
                      <a:r>
                        <a:rPr lang="fr-CA" sz="1300" b="0" baseline="0" dirty="0">
                          <a:latin typeface="Trebuchet MS" panose="020B0603020202020204" pitchFamily="34" charset="0"/>
                        </a:rPr>
                        <a:t>un élément minimum B</a:t>
                      </a:r>
                    </a:p>
                    <a:p>
                      <a:pPr marL="342900" indent="-160338" algn="l">
                        <a:buAutoNum type="alphaLcPeriod"/>
                      </a:pPr>
                      <a:r>
                        <a:rPr lang="fr-CA" sz="1300" b="0" baseline="0" dirty="0">
                          <a:latin typeface="Trebuchet MS" panose="020B0603020202020204" pitchFamily="34" charset="0"/>
                        </a:rPr>
                        <a:t> </a:t>
                      </a:r>
                      <a:r>
                        <a:rPr lang="fr-CA" sz="1300" b="0" baseline="0" dirty="0" smtClean="0">
                          <a:latin typeface="Trebuchet MS" panose="020B0603020202020204" pitchFamily="34" charset="0"/>
                        </a:rPr>
                        <a:t>Dont </a:t>
                      </a:r>
                      <a:r>
                        <a:rPr lang="fr-CA" sz="1300" b="0" baseline="0" dirty="0">
                          <a:latin typeface="Trebuchet MS" panose="020B0603020202020204" pitchFamily="34" charset="0"/>
                        </a:rPr>
                        <a:t>un est issu des groupes 3, 6 ou 7</a:t>
                      </a:r>
                    </a:p>
                    <a:p>
                      <a:pPr marL="0" indent="0" algn="l">
                        <a:buNone/>
                      </a:pPr>
                      <a:r>
                        <a:rPr lang="en-CA" sz="1300" b="0" baseline="0" dirty="0">
                          <a:latin typeface="Trebuchet MS" panose="020B0603020202020204" pitchFamily="34" charset="0"/>
                        </a:rPr>
                        <a:t>4. Sortie </a:t>
                      </a:r>
                      <a:r>
                        <a:rPr lang="en-CA" sz="1300" b="0" baseline="0" dirty="0" err="1">
                          <a:latin typeface="Trebuchet MS" panose="020B0603020202020204" pitchFamily="34" charset="0"/>
                        </a:rPr>
                        <a:t>salto</a:t>
                      </a:r>
                      <a:r>
                        <a:rPr lang="en-CA" sz="1300" b="0" baseline="0" dirty="0">
                          <a:latin typeface="Trebuchet MS" panose="020B0603020202020204" pitchFamily="34" charset="0"/>
                        </a:rPr>
                        <a:t>, minimum A</a:t>
                      </a: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1167558098"/>
              </p:ext>
            </p:extLst>
          </p:nvPr>
        </p:nvGraphicFramePr>
        <p:xfrm>
          <a:off x="6172200" y="1733550"/>
          <a:ext cx="2743200" cy="300228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2057401">
                <a:tc>
                  <a:txBody>
                    <a:bodyPr/>
                    <a:lstStyle/>
                    <a:p>
                      <a:pPr algn="ctr"/>
                      <a:r>
                        <a:rPr lang="en-CA" sz="1500" b="1" baseline="0" dirty="0">
                          <a:solidFill>
                            <a:srgbClr val="000000"/>
                          </a:solidFill>
                          <a:latin typeface="Trebuchet MS" panose="020B0603020202020204" pitchFamily="34" charset="0"/>
                        </a:rPr>
                        <a:t>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en-CA" sz="1300" b="0" u="sng" baseline="0" dirty="0" err="1">
                          <a:latin typeface="Trebuchet MS" panose="020B0603020202020204" pitchFamily="34" charset="0"/>
                        </a:rPr>
                        <a:t>N’importe</a:t>
                      </a:r>
                      <a:r>
                        <a:rPr lang="en-CA" sz="1300" b="0" u="sng" baseline="0" dirty="0">
                          <a:latin typeface="Trebuchet MS" panose="020B0603020202020204" pitchFamily="34" charset="0"/>
                        </a:rPr>
                        <a:t> </a:t>
                      </a:r>
                      <a:r>
                        <a:rPr lang="en-CA" sz="1300" b="0" u="sng" baseline="0" dirty="0" err="1">
                          <a:latin typeface="Trebuchet MS" panose="020B0603020202020204" pitchFamily="34" charset="0"/>
                        </a:rPr>
                        <a:t>quel</a:t>
                      </a:r>
                      <a:r>
                        <a:rPr lang="en-CA" sz="1300" b="0" u="sng" baseline="0" dirty="0">
                          <a:latin typeface="Trebuchet MS" panose="020B0603020202020204" pitchFamily="34" charset="0"/>
                        </a:rPr>
                        <a:t> des </a:t>
                      </a:r>
                      <a:r>
                        <a:rPr lang="en-CA" sz="1300" b="0" u="sng" baseline="0" dirty="0" err="1">
                          <a:latin typeface="Trebuchet MS" panose="020B0603020202020204" pitchFamily="34" charset="0"/>
                        </a:rPr>
                        <a:t>éléments</a:t>
                      </a:r>
                      <a:r>
                        <a:rPr lang="en-CA" sz="1300" b="0" u="sng" baseline="0" dirty="0">
                          <a:latin typeface="Trebuchet MS" panose="020B0603020202020204" pitchFamily="34" charset="0"/>
                        </a:rPr>
                        <a:t> </a:t>
                      </a:r>
                      <a:r>
                        <a:rPr lang="en-CA" sz="1300" b="0" u="sng" baseline="0" dirty="0" err="1" smtClean="0">
                          <a:latin typeface="Trebuchet MS" panose="020B0603020202020204" pitchFamily="34" charset="0"/>
                        </a:rPr>
                        <a:t>suivants</a:t>
                      </a:r>
                      <a:r>
                        <a:rPr lang="en-CA" sz="1300" b="0" u="sng" baseline="0" dirty="0" smtClean="0">
                          <a:latin typeface="Trebuchet MS" panose="020B0603020202020204" pitchFamily="34" charset="0"/>
                        </a:rPr>
                        <a:t> </a:t>
                      </a:r>
                      <a:r>
                        <a:rPr lang="en-CA" sz="1300" baseline="0" dirty="0" smtClean="0">
                          <a:latin typeface="Trebuchet MS" panose="020B0603020202020204" pitchFamily="34" charset="0"/>
                        </a:rPr>
                        <a:t>:</a:t>
                      </a:r>
                      <a:endParaRPr lang="en-CA" sz="1300" baseline="0" dirty="0">
                        <a:latin typeface="Trebuchet MS" panose="020B0603020202020204" pitchFamily="34" charset="0"/>
                      </a:endParaRPr>
                    </a:p>
                    <a:p>
                      <a:pPr algn="ctr"/>
                      <a:r>
                        <a:rPr lang="en-CA" sz="1100" baseline="0" dirty="0">
                          <a:latin typeface="Trebuchet MS" panose="020B0603020202020204" pitchFamily="34" charset="0"/>
                        </a:rPr>
                        <a:t>- </a:t>
                      </a:r>
                      <a:r>
                        <a:rPr lang="en-CA" sz="1100" baseline="0" dirty="0" err="1">
                          <a:latin typeface="Trebuchet MS" panose="020B0603020202020204" pitchFamily="34" charset="0"/>
                        </a:rPr>
                        <a:t>Streuli</a:t>
                      </a:r>
                      <a:r>
                        <a:rPr lang="en-CA" sz="1100" baseline="0" dirty="0">
                          <a:latin typeface="Trebuchet MS" panose="020B0603020202020204" pitchFamily="34" charset="0"/>
                        </a:rPr>
                        <a:t> avec  ½ tour</a:t>
                      </a:r>
                    </a:p>
                    <a:p>
                      <a:pPr algn="ctr"/>
                      <a:r>
                        <a:rPr lang="en-CA" sz="1100" baseline="0" dirty="0">
                          <a:latin typeface="Trebuchet MS" panose="020B0603020202020204" pitchFamily="34" charset="0"/>
                        </a:rPr>
                        <a:t>- </a:t>
                      </a:r>
                      <a:r>
                        <a:rPr lang="en-CA" sz="1100" baseline="0" dirty="0" err="1">
                          <a:latin typeface="Trebuchet MS" panose="020B0603020202020204" pitchFamily="34" charset="0"/>
                        </a:rPr>
                        <a:t>Équilibre</a:t>
                      </a:r>
                      <a:r>
                        <a:rPr lang="en-CA" sz="1100" baseline="0" dirty="0">
                          <a:latin typeface="Trebuchet MS" panose="020B0603020202020204" pitchFamily="34" charset="0"/>
                        </a:rPr>
                        <a:t> avec ½ tour</a:t>
                      </a:r>
                    </a:p>
                    <a:p>
                      <a:pPr algn="ctr"/>
                      <a:r>
                        <a:rPr lang="en-CA" sz="1100" dirty="0">
                          <a:latin typeface="Trebuchet MS" panose="020B0603020202020204" pitchFamily="34" charset="0"/>
                        </a:rPr>
                        <a:t>- </a:t>
                      </a:r>
                      <a:r>
                        <a:rPr lang="en-CA" sz="1100" dirty="0" err="1">
                          <a:latin typeface="Trebuchet MS" panose="020B0603020202020204" pitchFamily="34" charset="0"/>
                        </a:rPr>
                        <a:t>Stalder</a:t>
                      </a:r>
                      <a:r>
                        <a:rPr lang="en-CA" sz="1100" dirty="0">
                          <a:latin typeface="Trebuchet MS" panose="020B0603020202020204" pitchFamily="34" charset="0"/>
                        </a:rPr>
                        <a:t> </a:t>
                      </a:r>
                      <a:r>
                        <a:rPr lang="en-CA" sz="1100" dirty="0" err="1">
                          <a:latin typeface="Trebuchet MS" panose="020B0603020202020204" pitchFamily="34" charset="0"/>
                        </a:rPr>
                        <a:t>arrière</a:t>
                      </a:r>
                      <a:r>
                        <a:rPr lang="en-CA" sz="1100" dirty="0">
                          <a:latin typeface="Trebuchet MS" panose="020B0603020202020204" pitchFamily="34" charset="0"/>
                        </a:rPr>
                        <a:t> </a:t>
                      </a:r>
                      <a:r>
                        <a:rPr lang="en-CA" sz="1100" dirty="0" smtClean="0">
                          <a:latin typeface="Trebuchet MS" panose="020B0603020202020204" pitchFamily="34" charset="0"/>
                        </a:rPr>
                        <a:t>à </a:t>
                      </a:r>
                      <a:r>
                        <a:rPr lang="en-CA" sz="1100" dirty="0" err="1">
                          <a:latin typeface="Trebuchet MS" panose="020B0603020202020204" pitchFamily="34" charset="0"/>
                        </a:rPr>
                        <a:t>l’ATR</a:t>
                      </a:r>
                      <a:r>
                        <a:rPr lang="en-CA" sz="1100" dirty="0">
                          <a:latin typeface="Trebuchet MS" panose="020B0603020202020204" pitchFamily="34" charset="0"/>
                        </a:rPr>
                        <a:t>,</a:t>
                      </a:r>
                      <a:r>
                        <a:rPr lang="en-CA" sz="1100" baseline="0" dirty="0">
                          <a:latin typeface="Trebuchet MS" panose="020B0603020202020204" pitchFamily="34" charset="0"/>
                        </a:rPr>
                        <a:t> avec ½ tour</a:t>
                      </a:r>
                      <a:endParaRPr lang="en-CA" sz="1100" dirty="0">
                        <a:latin typeface="Trebuchet MS" panose="020B0603020202020204" pitchFamily="34" charset="0"/>
                      </a:endParaRPr>
                    </a:p>
                    <a:p>
                      <a:pPr algn="ctr"/>
                      <a:r>
                        <a:rPr lang="en-CA" sz="1100" dirty="0">
                          <a:latin typeface="Trebuchet MS" panose="020B0603020202020204" pitchFamily="34" charset="0"/>
                        </a:rPr>
                        <a:t>- </a:t>
                      </a:r>
                      <a:r>
                        <a:rPr lang="en-CA" sz="1100" dirty="0" smtClean="0">
                          <a:latin typeface="Trebuchet MS" panose="020B0603020202020204" pitchFamily="34" charset="0"/>
                        </a:rPr>
                        <a:t>Pied-mains </a:t>
                      </a:r>
                      <a:r>
                        <a:rPr lang="en-CA" sz="1100" dirty="0">
                          <a:latin typeface="Trebuchet MS" panose="020B0603020202020204" pitchFamily="34" charset="0"/>
                        </a:rPr>
                        <a:t>à</a:t>
                      </a:r>
                      <a:r>
                        <a:rPr lang="en-CA" sz="1100" dirty="0" smtClean="0">
                          <a:latin typeface="Trebuchet MS" panose="020B0603020202020204" pitchFamily="34" charset="0"/>
                        </a:rPr>
                        <a:t> </a:t>
                      </a:r>
                      <a:r>
                        <a:rPr lang="en-CA" sz="1100" dirty="0" err="1">
                          <a:latin typeface="Trebuchet MS" panose="020B0603020202020204" pitchFamily="34" charset="0"/>
                        </a:rPr>
                        <a:t>l’ATR</a:t>
                      </a:r>
                      <a:r>
                        <a:rPr lang="en-CA" sz="1100" dirty="0">
                          <a:latin typeface="Trebuchet MS" panose="020B0603020202020204" pitchFamily="34" charset="0"/>
                        </a:rPr>
                        <a:t> avec</a:t>
                      </a:r>
                      <a:r>
                        <a:rPr lang="en-CA" sz="1100" baseline="0" dirty="0">
                          <a:latin typeface="Trebuchet MS" panose="020B0603020202020204" pitchFamily="34" charset="0"/>
                        </a:rPr>
                        <a:t> ½ tour</a:t>
                      </a:r>
                    </a:p>
                    <a:p>
                      <a:pPr marL="0" indent="0" algn="ctr">
                        <a:buFontTx/>
                        <a:buNone/>
                      </a:pPr>
                      <a:r>
                        <a:rPr lang="en-CA" sz="1300" i="1" baseline="0" dirty="0" err="1" smtClean="0">
                          <a:solidFill>
                            <a:srgbClr val="000000"/>
                          </a:solidFill>
                          <a:latin typeface="Trebuchet MS" panose="020B0603020202020204" pitchFamily="34" charset="0"/>
                        </a:rPr>
                        <a:t>Crédité</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comme</a:t>
                      </a:r>
                      <a:r>
                        <a:rPr lang="en-CA" sz="1300" i="1" baseline="0" dirty="0" smtClean="0">
                          <a:solidFill>
                            <a:srgbClr val="000000"/>
                          </a:solidFill>
                          <a:latin typeface="Trebuchet MS" panose="020B0603020202020204" pitchFamily="34" charset="0"/>
                        </a:rPr>
                        <a:t> un B pour la </a:t>
                      </a:r>
                      <a:r>
                        <a:rPr lang="en-CA" sz="1300" i="1" baseline="0" dirty="0" err="1" smtClean="0">
                          <a:solidFill>
                            <a:srgbClr val="000000"/>
                          </a:solidFill>
                          <a:latin typeface="Trebuchet MS" panose="020B0603020202020204" pitchFamily="34" charset="0"/>
                        </a:rPr>
                        <a:t>partie</a:t>
                      </a:r>
                      <a:r>
                        <a:rPr lang="en-CA" sz="1300" i="1" baseline="0" dirty="0" smtClean="0">
                          <a:solidFill>
                            <a:srgbClr val="000000"/>
                          </a:solidFill>
                          <a:latin typeface="Trebuchet MS" panose="020B0603020202020204" pitchFamily="34" charset="0"/>
                        </a:rPr>
                        <a:t> de </a:t>
                      </a:r>
                      <a:r>
                        <a:rPr lang="en-CA" sz="1300" i="1" baseline="0" dirty="0" err="1" smtClean="0">
                          <a:solidFill>
                            <a:srgbClr val="000000"/>
                          </a:solidFill>
                          <a:latin typeface="Trebuchet MS" panose="020B0603020202020204" pitchFamily="34" charset="0"/>
                        </a:rPr>
                        <a:t>valeur</a:t>
                      </a:r>
                      <a:r>
                        <a:rPr lang="en-CA" sz="1300" i="1" baseline="0" dirty="0" smtClean="0">
                          <a:solidFill>
                            <a:srgbClr val="000000"/>
                          </a:solidFill>
                          <a:latin typeface="Trebuchet MS" panose="020B0603020202020204" pitchFamily="34" charset="0"/>
                        </a:rPr>
                        <a:t> et </a:t>
                      </a:r>
                      <a:r>
                        <a:rPr lang="en-CA" sz="1300" i="1" baseline="0" dirty="0" err="1" smtClean="0">
                          <a:solidFill>
                            <a:srgbClr val="000000"/>
                          </a:solidFill>
                          <a:latin typeface="Trebuchet MS" panose="020B0603020202020204" pitchFamily="34" charset="0"/>
                        </a:rPr>
                        <a:t>l’exigence</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spécifique</a:t>
                      </a:r>
                      <a:endParaRPr lang="en-CA" sz="1300" i="1" baseline="0" dirty="0" smtClean="0">
                        <a:solidFill>
                          <a:srgbClr val="000000"/>
                        </a:solidFill>
                        <a:latin typeface="Trebuchet MS" panose="020B0603020202020204" pitchFamily="34" charset="0"/>
                      </a:endParaRPr>
                    </a:p>
                    <a:p>
                      <a:pPr algn="ctr"/>
                      <a:endParaRPr lang="en-CA" sz="1300" baseline="0" dirty="0">
                        <a:solidFill>
                          <a:srgbClr val="000000"/>
                        </a:solidFill>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Tout </a:t>
                      </a:r>
                      <a:r>
                        <a:rPr lang="en-CA" sz="1300" i="0" spc="-5" dirty="0" err="1">
                          <a:solidFill>
                            <a:srgbClr val="000000"/>
                          </a:solidFill>
                          <a:latin typeface="Trebuchet MS" panose="020B0603020202020204" pitchFamily="34" charset="0"/>
                          <a:cs typeface="MS PGothic"/>
                        </a:rPr>
                        <a:t>autre</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élément</a:t>
                      </a:r>
                      <a:r>
                        <a:rPr lang="en-CA" sz="1300" i="0" spc="-5"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fr-CA" sz="1300" i="0" spc="-5" dirty="0">
                          <a:solidFill>
                            <a:srgbClr val="000000"/>
                          </a:solidFill>
                          <a:latin typeface="Trebuchet MS" panose="020B0603020202020204" pitchFamily="34" charset="0"/>
                          <a:cs typeface="MS PGothic"/>
                        </a:rPr>
                        <a:t>exécuté ou tenté (même s’il n’est pas réussi) </a:t>
                      </a:r>
                      <a:endParaRPr lang="en-CA" sz="1300" i="0" spc="-5" baseline="0" dirty="0">
                        <a:solidFill>
                          <a:srgbClr val="000000"/>
                        </a:solidFill>
                        <a:latin typeface="Trebuchet MS" panose="020B0603020202020204" pitchFamily="34" charset="0"/>
                        <a:cs typeface="MS PGothic"/>
                      </a:endParaRP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564080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429173" y="1180363"/>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8 (p. 23-24)</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2958600078"/>
              </p:ext>
            </p:extLst>
          </p:nvPr>
        </p:nvGraphicFramePr>
        <p:xfrm>
          <a:off x="152400" y="1733550"/>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a:latin typeface="Trebuchet MS" panose="020B0603020202020204" pitchFamily="34" charset="0"/>
                        </a:rPr>
                        <a:t>Exigences de </a:t>
                      </a:r>
                      <a:r>
                        <a:rPr lang="en-CA" sz="1500" b="1" baseline="0" dirty="0" smtClean="0">
                          <a:latin typeface="Trebuchet MS" panose="020B0603020202020204" pitchFamily="34" charset="0"/>
                        </a:rPr>
                        <a:t>parties de </a:t>
                      </a:r>
                      <a:r>
                        <a:rPr lang="en-CA" sz="1500" b="1" baseline="0" dirty="0" err="1" smtClean="0">
                          <a:latin typeface="Trebuchet MS" panose="020B0603020202020204" pitchFamily="34" charset="0"/>
                        </a:rPr>
                        <a:t>valeur</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4 A</a:t>
                      </a:r>
                    </a:p>
                    <a:p>
                      <a:pPr marL="0" indent="0" algn="ctr">
                        <a:buNone/>
                      </a:pPr>
                      <a:r>
                        <a:rPr lang="en-CA" sz="1300" b="0" baseline="0" dirty="0">
                          <a:latin typeface="Trebuchet MS" panose="020B0603020202020204" pitchFamily="34" charset="0"/>
                        </a:rPr>
                        <a:t>4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534801589"/>
              </p:ext>
            </p:extLst>
          </p:nvPr>
        </p:nvGraphicFramePr>
        <p:xfrm>
          <a:off x="3200400" y="1244249"/>
          <a:ext cx="2743200" cy="32918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en-CA" sz="1300" b="0" baseline="0" dirty="0">
                          <a:latin typeface="Trebuchet MS" panose="020B0603020202020204" pitchFamily="34" charset="0"/>
                        </a:rPr>
                        <a:t>M</a:t>
                      </a:r>
                      <a:r>
                        <a:rPr lang="en-CA" sz="1300" b="0" baseline="0" dirty="0" smtClean="0">
                          <a:latin typeface="Trebuchet MS" panose="020B0603020202020204" pitchFamily="34" charset="0"/>
                        </a:rPr>
                        <a:t>inimum (1) </a:t>
                      </a:r>
                      <a:r>
                        <a:rPr lang="en-CA" sz="1300" b="0" baseline="0" dirty="0" err="1">
                          <a:latin typeface="Trebuchet MS" panose="020B0603020202020204" pitchFamily="34" charset="0"/>
                        </a:rPr>
                        <a:t>changement</a:t>
                      </a:r>
                      <a:r>
                        <a:rPr lang="en-CA" sz="1300" b="0" baseline="0" dirty="0">
                          <a:latin typeface="Trebuchet MS" panose="020B0603020202020204" pitchFamily="34" charset="0"/>
                        </a:rPr>
                        <a:t> de barres</a:t>
                      </a:r>
                      <a:r>
                        <a:rPr lang="en-CA" sz="1300" b="0" baseline="0" dirty="0">
                          <a:solidFill>
                            <a:srgbClr val="000000"/>
                          </a:solidFill>
                          <a:latin typeface="Trebuchet MS" panose="020B0603020202020204" pitchFamily="34" charset="0"/>
                        </a:rPr>
                        <a:t>*</a:t>
                      </a:r>
                      <a:endParaRPr lang="en-CA" sz="1300" b="0" i="1" baseline="0" dirty="0">
                        <a:latin typeface="Trebuchet MS" panose="020B0603020202020204" pitchFamily="34" charset="0"/>
                      </a:endParaRPr>
                    </a:p>
                    <a:p>
                      <a:pPr marL="0" indent="0" algn="l">
                        <a:buNone/>
                      </a:pPr>
                      <a:r>
                        <a:rPr lang="en-CA" sz="1300" b="0" baseline="0" dirty="0">
                          <a:latin typeface="Trebuchet MS" panose="020B0603020202020204" pitchFamily="34" charset="0"/>
                        </a:rPr>
                        <a:t>2/3. Deux </a:t>
                      </a:r>
                      <a:r>
                        <a:rPr lang="en-CA" sz="1300" b="0" baseline="0" dirty="0" err="1">
                          <a:latin typeface="Trebuchet MS" panose="020B0603020202020204" pitchFamily="34" charset="0"/>
                        </a:rPr>
                        <a:t>éléments</a:t>
                      </a:r>
                      <a:r>
                        <a:rPr lang="en-CA" sz="1300" b="0" baseline="0" dirty="0">
                          <a:latin typeface="Trebuchet MS" panose="020B0603020202020204" pitchFamily="34" charset="0"/>
                        </a:rPr>
                        <a:t> B </a:t>
                      </a:r>
                      <a:r>
                        <a:rPr lang="en-CA" sz="1300" b="0" baseline="0" dirty="0" err="1">
                          <a:latin typeface="Trebuchet MS" panose="020B0603020202020204" pitchFamily="34" charset="0"/>
                        </a:rPr>
                        <a:t>identiques</a:t>
                      </a:r>
                      <a:r>
                        <a:rPr lang="en-CA" sz="1300" b="0" baseline="0" dirty="0">
                          <a:latin typeface="Trebuchet MS" panose="020B0603020202020204" pitchFamily="34" charset="0"/>
                        </a:rPr>
                        <a:t> </a:t>
                      </a:r>
                      <a:r>
                        <a:rPr lang="en-CA" sz="1300" b="0" baseline="0" dirty="0" err="1">
                          <a:latin typeface="Trebuchet MS" panose="020B0603020202020204" pitchFamily="34" charset="0"/>
                        </a:rPr>
                        <a:t>ou</a:t>
                      </a:r>
                      <a:r>
                        <a:rPr lang="en-CA" sz="1300" b="0" baseline="0" dirty="0">
                          <a:latin typeface="Trebuchet MS" panose="020B0603020202020204" pitchFamily="34" charset="0"/>
                        </a:rPr>
                        <a:t> </a:t>
                      </a:r>
                      <a:r>
                        <a:rPr lang="en-CA" sz="1300" b="0" baseline="0" dirty="0" err="1" smtClean="0">
                          <a:latin typeface="Trebuchet MS" panose="020B0603020202020204" pitchFamily="34" charset="0"/>
                        </a:rPr>
                        <a:t>différents</a:t>
                      </a:r>
                      <a:endParaRPr lang="en-CA" sz="1300" b="0" baseline="0" dirty="0">
                        <a:latin typeface="Trebuchet MS" panose="020B0603020202020204" pitchFamily="34" charset="0"/>
                      </a:endParaRPr>
                    </a:p>
                    <a:p>
                      <a:pPr marL="0" indent="0" algn="l">
                        <a:buNone/>
                      </a:pPr>
                      <a:r>
                        <a:rPr lang="en-CA" sz="1300" b="0" baseline="0" dirty="0">
                          <a:latin typeface="Trebuchet MS" panose="020B0603020202020204" pitchFamily="34" charset="0"/>
                        </a:rPr>
                        <a:t>     -  </a:t>
                      </a:r>
                      <a:r>
                        <a:rPr lang="fr-CA" sz="1300" b="0" baseline="0" dirty="0">
                          <a:latin typeface="Trebuchet MS" panose="020B0603020202020204" pitchFamily="34" charset="0"/>
                        </a:rPr>
                        <a:t>un élément avec envol, excluant la sortie, ou un élément avec une rotation longitudinale minimum </a:t>
                      </a:r>
                      <a:r>
                        <a:rPr lang="fr-CA" sz="1300" b="0" baseline="0" dirty="0" smtClean="0">
                          <a:latin typeface="Trebuchet MS" panose="020B0603020202020204" pitchFamily="34" charset="0"/>
                        </a:rPr>
                        <a:t>180°, </a:t>
                      </a:r>
                      <a:r>
                        <a:rPr lang="fr-CA" sz="1300" b="0" baseline="0" dirty="0">
                          <a:latin typeface="Trebuchet MS" panose="020B0603020202020204" pitchFamily="34" charset="0"/>
                        </a:rPr>
                        <a:t>excluant l’entrée et la sortie</a:t>
                      </a:r>
                    </a:p>
                    <a:p>
                      <a:pPr marL="0" indent="0" algn="l">
                        <a:buNone/>
                      </a:pPr>
                      <a:r>
                        <a:rPr lang="fr-CA" sz="1300" b="0" baseline="0" dirty="0">
                          <a:latin typeface="Trebuchet MS" panose="020B0603020202020204" pitchFamily="34" charset="0"/>
                        </a:rPr>
                        <a:t>       - un élément circulaire libre de 360°, issu des groupes 3, 6 ou 7, excluant la sortie</a:t>
                      </a:r>
                    </a:p>
                    <a:p>
                      <a:pPr marL="0" indent="0" algn="l">
                        <a:buNone/>
                      </a:pPr>
                      <a:endParaRPr lang="fr-CA" sz="1300" b="0" baseline="0" dirty="0">
                        <a:latin typeface="Trebuchet MS" panose="020B0603020202020204" pitchFamily="34" charset="0"/>
                      </a:endParaRPr>
                    </a:p>
                    <a:p>
                      <a:pPr marL="0" indent="0" algn="l">
                        <a:buNone/>
                      </a:pPr>
                      <a:r>
                        <a:rPr lang="en-CA" sz="1300" b="0" baseline="0" dirty="0">
                          <a:latin typeface="Trebuchet MS" panose="020B0603020202020204" pitchFamily="34" charset="0"/>
                        </a:rPr>
                        <a:t>4.  Sortie </a:t>
                      </a:r>
                      <a:r>
                        <a:rPr lang="en-CA" sz="1300" b="0" baseline="0" dirty="0" err="1">
                          <a:latin typeface="Trebuchet MS" panose="020B0603020202020204" pitchFamily="34" charset="0"/>
                        </a:rPr>
                        <a:t>salto</a:t>
                      </a:r>
                      <a:r>
                        <a:rPr lang="en-CA" sz="1300" b="0" baseline="0" dirty="0">
                          <a:latin typeface="Trebuchet MS" panose="020B0603020202020204" pitchFamily="34" charset="0"/>
                        </a:rPr>
                        <a:t>, minimum A</a:t>
                      </a: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3983601484"/>
              </p:ext>
            </p:extLst>
          </p:nvPr>
        </p:nvGraphicFramePr>
        <p:xfrm>
          <a:off x="6172200" y="1180363"/>
          <a:ext cx="2743200" cy="33680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3200400">
                <a:tc>
                  <a:txBody>
                    <a:bodyPr/>
                    <a:lstStyle/>
                    <a:p>
                      <a:pPr algn="ctr"/>
                      <a:r>
                        <a:rPr lang="fr-CA" sz="1500" b="1" dirty="0">
                          <a:solidFill>
                            <a:srgbClr val="000000"/>
                          </a:solidFill>
                          <a:latin typeface="Trebuchet MS" panose="020B0603020202020204" pitchFamily="34" charset="0"/>
                        </a:rPr>
                        <a:t>C Permis</a:t>
                      </a:r>
                    </a:p>
                    <a:p>
                      <a:pPr algn="ctr"/>
                      <a:r>
                        <a:rPr lang="fr-CA" sz="1400" b="0" dirty="0">
                          <a:solidFill>
                            <a:srgbClr val="000000"/>
                          </a:solidFill>
                          <a:latin typeface="Trebuchet MS" panose="020B0603020202020204" pitchFamily="34" charset="0"/>
                        </a:rPr>
                        <a:t>N’importe quel des éléments </a:t>
                      </a:r>
                      <a:r>
                        <a:rPr lang="fr-CA" sz="1400" b="0" dirty="0" smtClean="0">
                          <a:solidFill>
                            <a:srgbClr val="000000"/>
                          </a:solidFill>
                          <a:latin typeface="Trebuchet MS" panose="020B0603020202020204" pitchFamily="34" charset="0"/>
                        </a:rPr>
                        <a:t>suivants </a:t>
                      </a:r>
                      <a:r>
                        <a:rPr lang="fr-CA" sz="1100" b="0" dirty="0" smtClean="0">
                          <a:solidFill>
                            <a:srgbClr val="000000"/>
                          </a:solidFill>
                          <a:latin typeface="Trebuchet MS" panose="020B0603020202020204" pitchFamily="34" charset="0"/>
                        </a:rPr>
                        <a:t>:</a:t>
                      </a:r>
                      <a:endParaRPr lang="fr-CA" sz="1100" b="0" dirty="0">
                        <a:solidFill>
                          <a:srgbClr val="000000"/>
                        </a:solidFill>
                        <a:latin typeface="Trebuchet MS" panose="020B0603020202020204" pitchFamily="34" charset="0"/>
                      </a:endParaRPr>
                    </a:p>
                    <a:p>
                      <a:pPr algn="ctr"/>
                      <a:r>
                        <a:rPr lang="fr-CA" sz="1100" b="0" dirty="0">
                          <a:solidFill>
                            <a:srgbClr val="000000"/>
                          </a:solidFill>
                          <a:latin typeface="Trebuchet MS" panose="020B0603020202020204" pitchFamily="34" charset="0"/>
                        </a:rPr>
                        <a:t>- </a:t>
                      </a:r>
                      <a:r>
                        <a:rPr lang="fr-CA" sz="1100" b="0" dirty="0" err="1">
                          <a:solidFill>
                            <a:srgbClr val="000000"/>
                          </a:solidFill>
                          <a:latin typeface="Trebuchet MS" panose="020B0603020202020204" pitchFamily="34" charset="0"/>
                        </a:rPr>
                        <a:t>Streuli</a:t>
                      </a:r>
                      <a:r>
                        <a:rPr lang="fr-CA" sz="1100" b="0" dirty="0">
                          <a:solidFill>
                            <a:srgbClr val="000000"/>
                          </a:solidFill>
                          <a:latin typeface="Trebuchet MS" panose="020B0603020202020204" pitchFamily="34" charset="0"/>
                        </a:rPr>
                        <a:t> avec  ½ tour</a:t>
                      </a:r>
                    </a:p>
                    <a:p>
                      <a:pPr algn="ctr"/>
                      <a:r>
                        <a:rPr lang="fr-CA" sz="1100" b="0" dirty="0">
                          <a:solidFill>
                            <a:srgbClr val="000000"/>
                          </a:solidFill>
                          <a:latin typeface="Trebuchet MS" panose="020B0603020202020204" pitchFamily="34" charset="0"/>
                        </a:rPr>
                        <a:t>- Équilibre avec ½ tour</a:t>
                      </a:r>
                    </a:p>
                    <a:p>
                      <a:pPr algn="ctr"/>
                      <a:r>
                        <a:rPr lang="fr-CA" sz="1100" b="0" dirty="0">
                          <a:solidFill>
                            <a:srgbClr val="000000"/>
                          </a:solidFill>
                          <a:latin typeface="Trebuchet MS" panose="020B0603020202020204" pitchFamily="34" charset="0"/>
                        </a:rPr>
                        <a:t>- </a:t>
                      </a:r>
                      <a:r>
                        <a:rPr lang="fr-CA" sz="1100" b="0" dirty="0" err="1">
                          <a:solidFill>
                            <a:srgbClr val="000000"/>
                          </a:solidFill>
                          <a:latin typeface="Trebuchet MS" panose="020B0603020202020204" pitchFamily="34" charset="0"/>
                        </a:rPr>
                        <a:t>Stalder</a:t>
                      </a:r>
                      <a:r>
                        <a:rPr lang="fr-CA" sz="1100" b="0" dirty="0">
                          <a:solidFill>
                            <a:srgbClr val="000000"/>
                          </a:solidFill>
                          <a:latin typeface="Trebuchet MS" panose="020B0603020202020204" pitchFamily="34" charset="0"/>
                        </a:rPr>
                        <a:t> arrière </a:t>
                      </a:r>
                      <a:r>
                        <a:rPr lang="fr-CA" sz="1100" b="0" dirty="0" smtClean="0">
                          <a:solidFill>
                            <a:srgbClr val="000000"/>
                          </a:solidFill>
                          <a:latin typeface="Trebuchet MS" panose="020B0603020202020204" pitchFamily="34" charset="0"/>
                        </a:rPr>
                        <a:t>à </a:t>
                      </a:r>
                      <a:r>
                        <a:rPr lang="fr-CA" sz="1100" b="0" dirty="0">
                          <a:solidFill>
                            <a:srgbClr val="000000"/>
                          </a:solidFill>
                          <a:latin typeface="Trebuchet MS" panose="020B0603020202020204" pitchFamily="34" charset="0"/>
                        </a:rPr>
                        <a:t>l’ATR, avec ½ tour</a:t>
                      </a:r>
                    </a:p>
                    <a:p>
                      <a:pPr algn="ctr"/>
                      <a:r>
                        <a:rPr lang="fr-CA" sz="1100" b="0" dirty="0">
                          <a:solidFill>
                            <a:srgbClr val="000000"/>
                          </a:solidFill>
                          <a:latin typeface="Trebuchet MS" panose="020B0603020202020204" pitchFamily="34" charset="0"/>
                        </a:rPr>
                        <a:t>- </a:t>
                      </a:r>
                      <a:r>
                        <a:rPr lang="fr-CA" sz="1100" b="0" dirty="0" smtClean="0">
                          <a:solidFill>
                            <a:srgbClr val="000000"/>
                          </a:solidFill>
                          <a:latin typeface="Trebuchet MS" panose="020B0603020202020204" pitchFamily="34" charset="0"/>
                        </a:rPr>
                        <a:t>Pieds-mains </a:t>
                      </a:r>
                      <a:r>
                        <a:rPr lang="fr-CA" sz="1100" b="0" dirty="0">
                          <a:solidFill>
                            <a:srgbClr val="000000"/>
                          </a:solidFill>
                          <a:latin typeface="Trebuchet MS" panose="020B0603020202020204" pitchFamily="34" charset="0"/>
                        </a:rPr>
                        <a:t>à</a:t>
                      </a:r>
                      <a:r>
                        <a:rPr lang="fr-CA" sz="1100" b="0" dirty="0" smtClean="0">
                          <a:solidFill>
                            <a:srgbClr val="000000"/>
                          </a:solidFill>
                          <a:latin typeface="Trebuchet MS" panose="020B0603020202020204" pitchFamily="34" charset="0"/>
                        </a:rPr>
                        <a:t> </a:t>
                      </a:r>
                      <a:r>
                        <a:rPr lang="fr-CA" sz="1100" b="0" dirty="0">
                          <a:solidFill>
                            <a:srgbClr val="000000"/>
                          </a:solidFill>
                          <a:latin typeface="Trebuchet MS" panose="020B0603020202020204" pitchFamily="34" charset="0"/>
                        </a:rPr>
                        <a:t>l’ATR avec ½ tour</a:t>
                      </a:r>
                    </a:p>
                    <a:p>
                      <a:pPr algn="ctr"/>
                      <a:r>
                        <a:rPr lang="fr-CA" sz="1200" u="none" dirty="0" smtClean="0">
                          <a:latin typeface="Trebuchet MS" panose="020B0603020202020204" pitchFamily="34" charset="0"/>
                        </a:rPr>
                        <a:t>Peut </a:t>
                      </a:r>
                      <a:r>
                        <a:rPr lang="fr-CA" sz="1200" u="none" dirty="0">
                          <a:latin typeface="Trebuchet MS" panose="020B0603020202020204" pitchFamily="34" charset="0"/>
                        </a:rPr>
                        <a:t>également exécuter un maximum d’</a:t>
                      </a:r>
                      <a:r>
                        <a:rPr lang="fr-CA" sz="1200" u="sng" dirty="0">
                          <a:latin typeface="Trebuchet MS" panose="020B0603020202020204" pitchFamily="34" charset="0"/>
                        </a:rPr>
                        <a:t>un</a:t>
                      </a:r>
                      <a:r>
                        <a:rPr lang="fr-CA" sz="1200" u="none" dirty="0">
                          <a:latin typeface="Trebuchet MS" panose="020B0603020202020204" pitchFamily="34" charset="0"/>
                        </a:rPr>
                        <a:t> élément interdit C.</a:t>
                      </a:r>
                    </a:p>
                    <a:p>
                      <a:pPr marL="0" indent="0" algn="ctr">
                        <a:buFontTx/>
                        <a:buNone/>
                      </a:pPr>
                      <a:r>
                        <a:rPr lang="en-CA" sz="1200" i="0" baseline="0" dirty="0" err="1" smtClean="0">
                          <a:solidFill>
                            <a:srgbClr val="000000"/>
                          </a:solidFill>
                          <a:latin typeface="Trebuchet MS" panose="020B0603020202020204" pitchFamily="34" charset="0"/>
                        </a:rPr>
                        <a:t>Crédité</a:t>
                      </a:r>
                      <a:r>
                        <a:rPr lang="en-CA" sz="1200" i="0" baseline="0" dirty="0" smtClean="0">
                          <a:solidFill>
                            <a:srgbClr val="000000"/>
                          </a:solidFill>
                          <a:latin typeface="Trebuchet MS" panose="020B0603020202020204" pitchFamily="34" charset="0"/>
                        </a:rPr>
                        <a:t> </a:t>
                      </a:r>
                      <a:r>
                        <a:rPr lang="en-CA" sz="1200" i="0" baseline="0" dirty="0" err="1" smtClean="0">
                          <a:solidFill>
                            <a:srgbClr val="000000"/>
                          </a:solidFill>
                          <a:latin typeface="Trebuchet MS" panose="020B0603020202020204" pitchFamily="34" charset="0"/>
                        </a:rPr>
                        <a:t>comme</a:t>
                      </a:r>
                      <a:r>
                        <a:rPr lang="en-CA" sz="1200" i="0" baseline="0" dirty="0" smtClean="0">
                          <a:solidFill>
                            <a:srgbClr val="000000"/>
                          </a:solidFill>
                          <a:latin typeface="Trebuchet MS" panose="020B0603020202020204" pitchFamily="34" charset="0"/>
                        </a:rPr>
                        <a:t> un B pour la </a:t>
                      </a:r>
                      <a:r>
                        <a:rPr lang="en-CA" sz="1200" i="0" baseline="0" dirty="0" err="1" smtClean="0">
                          <a:solidFill>
                            <a:srgbClr val="000000"/>
                          </a:solidFill>
                          <a:latin typeface="Trebuchet MS" panose="020B0603020202020204" pitchFamily="34" charset="0"/>
                        </a:rPr>
                        <a:t>partie</a:t>
                      </a:r>
                      <a:r>
                        <a:rPr lang="en-CA" sz="1200" i="0" baseline="0" dirty="0" smtClean="0">
                          <a:solidFill>
                            <a:srgbClr val="000000"/>
                          </a:solidFill>
                          <a:latin typeface="Trebuchet MS" panose="020B0603020202020204" pitchFamily="34" charset="0"/>
                        </a:rPr>
                        <a:t> de </a:t>
                      </a:r>
                      <a:r>
                        <a:rPr lang="en-CA" sz="1200" i="0" baseline="0" dirty="0" err="1" smtClean="0">
                          <a:solidFill>
                            <a:srgbClr val="000000"/>
                          </a:solidFill>
                          <a:latin typeface="Trebuchet MS" panose="020B0603020202020204" pitchFamily="34" charset="0"/>
                        </a:rPr>
                        <a:t>valeur</a:t>
                      </a:r>
                      <a:r>
                        <a:rPr lang="en-CA" sz="1200" i="0" baseline="0" dirty="0" smtClean="0">
                          <a:solidFill>
                            <a:srgbClr val="000000"/>
                          </a:solidFill>
                          <a:latin typeface="Trebuchet MS" panose="020B0603020202020204" pitchFamily="34" charset="0"/>
                        </a:rPr>
                        <a:t> et </a:t>
                      </a:r>
                      <a:r>
                        <a:rPr lang="en-CA" sz="1200" i="0" baseline="0" dirty="0" err="1" smtClean="0">
                          <a:solidFill>
                            <a:srgbClr val="000000"/>
                          </a:solidFill>
                          <a:latin typeface="Trebuchet MS" panose="020B0603020202020204" pitchFamily="34" charset="0"/>
                        </a:rPr>
                        <a:t>l’exigence</a:t>
                      </a:r>
                      <a:r>
                        <a:rPr lang="en-CA" sz="1200" i="0" baseline="0" dirty="0" smtClean="0">
                          <a:solidFill>
                            <a:srgbClr val="000000"/>
                          </a:solidFill>
                          <a:latin typeface="Trebuchet MS" panose="020B0603020202020204" pitchFamily="34" charset="0"/>
                        </a:rPr>
                        <a:t> </a:t>
                      </a:r>
                      <a:r>
                        <a:rPr lang="en-CA" sz="1200" i="0" baseline="0" dirty="0" err="1" smtClean="0">
                          <a:solidFill>
                            <a:srgbClr val="000000"/>
                          </a:solidFill>
                          <a:latin typeface="Trebuchet MS" panose="020B0603020202020204" pitchFamily="34" charset="0"/>
                        </a:rPr>
                        <a:t>spécifique</a:t>
                      </a:r>
                      <a:endParaRPr lang="en-CA" sz="1200" i="0" baseline="0" dirty="0" smtClean="0">
                        <a:solidFill>
                          <a:srgbClr val="000000"/>
                        </a:solidFill>
                        <a:latin typeface="Trebuchet MS" panose="020B0603020202020204" pitchFamily="34" charset="0"/>
                      </a:endParaRPr>
                    </a:p>
                    <a:p>
                      <a:pPr algn="ctr"/>
                      <a:endParaRPr lang="en-CA" sz="1300" baseline="0" dirty="0">
                        <a:solidFill>
                          <a:srgbClr val="000000"/>
                        </a:solidFill>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a:t>
                      </a:r>
                      <a:r>
                        <a:rPr lang="fr-CA" sz="1300" i="0" spc="-5" dirty="0">
                          <a:solidFill>
                            <a:srgbClr val="000000"/>
                          </a:solidFill>
                          <a:latin typeface="Trebuchet MS" panose="020B0603020202020204" pitchFamily="34" charset="0"/>
                          <a:cs typeface="MS PGothic"/>
                        </a:rPr>
                        <a:t>Chaque élément C supplémentaire interdit (ou D/E) exécuté (ou tenté, même si la tentative est incomplète)</a:t>
                      </a:r>
                      <a:endParaRPr lang="en-CA" sz="1300" i="0" spc="-5" baseline="0" dirty="0">
                        <a:solidFill>
                          <a:srgbClr val="000000"/>
                        </a:solidFill>
                        <a:latin typeface="Trebuchet MS" panose="020B0603020202020204" pitchFamily="34" charset="0"/>
                        <a:cs typeface="MS PGothic"/>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8" name="TextBox 7"/>
          <p:cNvSpPr txBox="1"/>
          <p:nvPr>
            <p:custDataLst>
              <p:tags r:id="rId7"/>
            </p:custDataLst>
          </p:nvPr>
        </p:nvSpPr>
        <p:spPr>
          <a:xfrm>
            <a:off x="3486365" y="4596402"/>
            <a:ext cx="2381035" cy="507831"/>
          </a:xfrm>
          <a:prstGeom prst="rect">
            <a:avLst/>
          </a:prstGeom>
          <a:noFill/>
        </p:spPr>
        <p:txBody>
          <a:bodyPr wrap="square" rtlCol="0">
            <a:spAutoFit/>
          </a:bodyPr>
          <a:lstStyle/>
          <a:p>
            <a:r>
              <a:rPr lang="en-CA" sz="900" i="1" dirty="0">
                <a:latin typeface="Trebuchet MS" panose="020B0603020202020204" pitchFamily="34" charset="0"/>
              </a:rPr>
              <a:t>*</a:t>
            </a:r>
            <a:r>
              <a:rPr lang="fr-CA" sz="900" i="1" dirty="0">
                <a:latin typeface="Trebuchet MS" panose="020B0603020202020204" pitchFamily="34" charset="0"/>
              </a:rPr>
              <a:t> La gymnaste doit exécuter des éléments avec valeur de difficulté sur BI et BS pour remplir l’exigence. </a:t>
            </a:r>
            <a:endParaRPr lang="en-CA" sz="900" i="1" dirty="0">
              <a:latin typeface="Trebuchet MS" panose="020B0603020202020204" pitchFamily="34" charset="0"/>
            </a:endParaRPr>
          </a:p>
        </p:txBody>
      </p:sp>
    </p:spTree>
    <p:extLst>
      <p:ext uri="{BB962C8B-B14F-4D97-AF65-F5344CB8AC3E}">
        <p14:creationId xmlns:p14="http://schemas.microsoft.com/office/powerpoint/2010/main" val="2122882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124794"/>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443687" y="540292"/>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9 (p. 22)</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2888684602"/>
              </p:ext>
            </p:extLst>
          </p:nvPr>
        </p:nvGraphicFramePr>
        <p:xfrm>
          <a:off x="228600" y="1015819"/>
          <a:ext cx="2438400" cy="1569720"/>
        </p:xfrm>
        <a:graphic>
          <a:graphicData uri="http://schemas.openxmlformats.org/drawingml/2006/table">
            <a:tbl>
              <a:tblPr>
                <a:tableStyleId>{69C7853C-536D-4A76-A0AE-DD22124D55A5}</a:tableStyleId>
              </a:tblPr>
              <a:tblGrid>
                <a:gridCol w="2438400">
                  <a:extLst>
                    <a:ext uri="{9D8B030D-6E8A-4147-A177-3AD203B41FA5}">
                      <a16:colId xmlns="" xmlns:a16="http://schemas.microsoft.com/office/drawing/2014/main" val="20000"/>
                    </a:ext>
                  </a:extLst>
                </a:gridCol>
              </a:tblGrid>
              <a:tr h="1055494">
                <a:tc>
                  <a:txBody>
                    <a:bodyPr/>
                    <a:lstStyle/>
                    <a:p>
                      <a:pPr algn="ctr"/>
                      <a:r>
                        <a:rPr lang="en-CA" sz="1500" b="1" baseline="0" dirty="0">
                          <a:latin typeface="Trebuchet MS" panose="020B0603020202020204" pitchFamily="34" charset="0"/>
                        </a:rPr>
                        <a:t>Exigence de </a:t>
                      </a:r>
                      <a:r>
                        <a:rPr lang="en-CA" sz="1500" b="1" baseline="0" dirty="0" err="1">
                          <a:latin typeface="Trebuchet MS" panose="020B0603020202020204" pitchFamily="34" charset="0"/>
                        </a:rPr>
                        <a:t>valeur</a:t>
                      </a:r>
                      <a:r>
                        <a:rPr lang="en-CA" sz="1500" b="1" baseline="0" dirty="0">
                          <a:latin typeface="Trebuchet MS" panose="020B0603020202020204" pitchFamily="34" charset="0"/>
                        </a:rPr>
                        <a:t> de </a:t>
                      </a:r>
                      <a:r>
                        <a:rPr lang="en-CA" sz="1500" b="1" baseline="0" dirty="0" err="1">
                          <a:latin typeface="Trebuchet MS" panose="020B0603020202020204" pitchFamily="34" charset="0"/>
                        </a:rPr>
                        <a:t>difficulté</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3 A</a:t>
                      </a:r>
                    </a:p>
                    <a:p>
                      <a:pPr marL="0" indent="0" algn="ctr">
                        <a:buNone/>
                      </a:pPr>
                      <a:r>
                        <a:rPr lang="en-CA" sz="1300" b="0" baseline="0" dirty="0">
                          <a:latin typeface="Trebuchet MS" panose="020B0603020202020204" pitchFamily="34" charset="0"/>
                        </a:rPr>
                        <a:t>4 B</a:t>
                      </a:r>
                    </a:p>
                    <a:p>
                      <a:pPr marL="0" indent="0" algn="ctr">
                        <a:buNone/>
                      </a:pPr>
                      <a:r>
                        <a:rPr lang="fr-CA" sz="1300" b="0" baseline="0" dirty="0">
                          <a:latin typeface="Trebuchet MS" panose="020B0603020202020204" pitchFamily="34" charset="0"/>
                        </a:rPr>
                        <a:t>1</a:t>
                      </a:r>
                      <a:r>
                        <a:rPr lang="en-CA" sz="1300" b="0" baseline="0" dirty="0">
                          <a:latin typeface="Trebuchet MS" panose="020B0603020202020204" pitchFamily="34" charset="0"/>
                        </a:rPr>
                        <a:t> C</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2466237106"/>
              </p:ext>
            </p:extLst>
          </p:nvPr>
        </p:nvGraphicFramePr>
        <p:xfrm>
          <a:off x="2833078" y="611487"/>
          <a:ext cx="3200400" cy="3093720"/>
        </p:xfrm>
        <a:graphic>
          <a:graphicData uri="http://schemas.openxmlformats.org/drawingml/2006/table">
            <a:tbl>
              <a:tblPr>
                <a:tableStyleId>{69C7853C-536D-4A76-A0AE-DD22124D55A5}</a:tableStyleId>
              </a:tblPr>
              <a:tblGrid>
                <a:gridCol w="3200400">
                  <a:extLst>
                    <a:ext uri="{9D8B030D-6E8A-4147-A177-3AD203B41FA5}">
                      <a16:colId xmlns="" xmlns:a16="http://schemas.microsoft.com/office/drawing/2014/main" val="20000"/>
                    </a:ext>
                  </a:extLst>
                </a:gridCol>
              </a:tblGrid>
              <a:tr h="2563404">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noProof="0" dirty="0">
                        <a:latin typeface="Trebuchet MS" panose="020B0603020202020204" pitchFamily="34" charset="0"/>
                      </a:endParaRPr>
                    </a:p>
                    <a:p>
                      <a:pPr marL="180975" indent="-180975" algn="l">
                        <a:buAutoNum type="arabicPeriod"/>
                      </a:pPr>
                      <a:r>
                        <a:rPr lang="en-CA" sz="1300" b="0" baseline="0" noProof="0" dirty="0">
                          <a:solidFill>
                            <a:schemeClr val="dk1"/>
                          </a:solidFill>
                          <a:latin typeface="Trebuchet MS" panose="020B0603020202020204" pitchFamily="34" charset="0"/>
                          <a:ea typeface="+mn-ea"/>
                          <a:cs typeface="+mn-cs"/>
                        </a:rPr>
                        <a:t>Deux </a:t>
                      </a:r>
                      <a:r>
                        <a:rPr lang="en-CA" sz="1300" b="0" baseline="0" noProof="0" dirty="0" err="1">
                          <a:solidFill>
                            <a:schemeClr val="dk1"/>
                          </a:solidFill>
                          <a:latin typeface="Trebuchet MS" panose="020B0603020202020204" pitchFamily="34" charset="0"/>
                          <a:ea typeface="+mn-ea"/>
                          <a:cs typeface="+mn-cs"/>
                        </a:rPr>
                        <a:t>changements</a:t>
                      </a:r>
                      <a:r>
                        <a:rPr lang="en-CA" sz="1300" b="0" baseline="0" noProof="0" dirty="0">
                          <a:solidFill>
                            <a:schemeClr val="dk1"/>
                          </a:solidFill>
                          <a:latin typeface="Trebuchet MS" panose="020B0603020202020204" pitchFamily="34" charset="0"/>
                          <a:ea typeface="+mn-ea"/>
                          <a:cs typeface="+mn-cs"/>
                        </a:rPr>
                        <a:t> de barres * </a:t>
                      </a:r>
                      <a:r>
                        <a:rPr lang="en-CA" sz="1300" b="1" baseline="0" noProof="0" dirty="0">
                          <a:solidFill>
                            <a:schemeClr val="dk1"/>
                          </a:solidFill>
                          <a:latin typeface="Trebuchet MS" panose="020B0603020202020204" pitchFamily="34" charset="0"/>
                          <a:ea typeface="+mn-ea"/>
                          <a:cs typeface="+mn-cs"/>
                        </a:rPr>
                        <a:t>OU</a:t>
                      </a:r>
                      <a:r>
                        <a:rPr lang="en-CA" sz="1300" b="0" baseline="0" noProof="0" dirty="0">
                          <a:solidFill>
                            <a:schemeClr val="dk1"/>
                          </a:solidFill>
                          <a:latin typeface="Trebuchet MS" panose="020B0603020202020204" pitchFamily="34" charset="0"/>
                          <a:ea typeface="+mn-ea"/>
                          <a:cs typeface="+mn-cs"/>
                        </a:rPr>
                        <a:t/>
                      </a:r>
                      <a:br>
                        <a:rPr lang="en-CA" sz="1300" b="0" baseline="0" noProof="0" dirty="0">
                          <a:solidFill>
                            <a:schemeClr val="dk1"/>
                          </a:solidFill>
                          <a:latin typeface="Trebuchet MS" panose="020B0603020202020204" pitchFamily="34" charset="0"/>
                          <a:ea typeface="+mn-ea"/>
                          <a:cs typeface="+mn-cs"/>
                        </a:rPr>
                      </a:br>
                      <a:r>
                        <a:rPr lang="en-CA" sz="1300" b="0" baseline="0" noProof="0" dirty="0">
                          <a:solidFill>
                            <a:srgbClr val="FF0000"/>
                          </a:solidFill>
                          <a:latin typeface="Trebuchet MS" panose="020B0603020202020204" pitchFamily="34" charset="0"/>
                          <a:ea typeface="+mn-ea"/>
                          <a:cs typeface="+mn-cs"/>
                        </a:rPr>
                        <a:t>Un </a:t>
                      </a:r>
                      <a:r>
                        <a:rPr lang="en-CA" sz="1300" b="0" baseline="0" noProof="0" dirty="0" err="1">
                          <a:solidFill>
                            <a:srgbClr val="FF0000"/>
                          </a:solidFill>
                          <a:latin typeface="Trebuchet MS" panose="020B0603020202020204" pitchFamily="34" charset="0"/>
                          <a:ea typeface="+mn-ea"/>
                          <a:cs typeface="+mn-cs"/>
                        </a:rPr>
                        <a:t>changement</a:t>
                      </a:r>
                      <a:r>
                        <a:rPr lang="en-CA" sz="1300" b="0" baseline="0" noProof="0" dirty="0">
                          <a:solidFill>
                            <a:srgbClr val="FF0000"/>
                          </a:solidFill>
                          <a:latin typeface="Trebuchet MS" panose="020B0603020202020204" pitchFamily="34" charset="0"/>
                          <a:ea typeface="+mn-ea"/>
                          <a:cs typeface="+mn-cs"/>
                        </a:rPr>
                        <a:t> de barre et un </a:t>
                      </a:r>
                      <a:r>
                        <a:rPr lang="en-CA" sz="1300" b="0" baseline="0" noProof="0" dirty="0" err="1">
                          <a:solidFill>
                            <a:srgbClr val="FF0000"/>
                          </a:solidFill>
                          <a:latin typeface="Trebuchet MS" panose="020B0603020202020204" pitchFamily="34" charset="0"/>
                          <a:ea typeface="+mn-ea"/>
                          <a:cs typeface="+mn-cs"/>
                        </a:rPr>
                        <a:t>élément</a:t>
                      </a:r>
                      <a:r>
                        <a:rPr lang="en-CA" sz="1300" b="0" baseline="0" noProof="0" dirty="0">
                          <a:solidFill>
                            <a:srgbClr val="FF0000"/>
                          </a:solidFill>
                          <a:latin typeface="Trebuchet MS" panose="020B0603020202020204" pitchFamily="34" charset="0"/>
                          <a:ea typeface="+mn-ea"/>
                          <a:cs typeface="+mn-cs"/>
                        </a:rPr>
                        <a:t> tour libre </a:t>
                      </a:r>
                      <a:r>
                        <a:rPr lang="en-CA" sz="1300" b="0" baseline="0" noProof="0" dirty="0" err="1">
                          <a:solidFill>
                            <a:srgbClr val="FF0000"/>
                          </a:solidFill>
                          <a:latin typeface="Trebuchet MS" panose="020B0603020202020204" pitchFamily="34" charset="0"/>
                          <a:ea typeface="+mn-ea"/>
                          <a:cs typeface="+mn-cs"/>
                        </a:rPr>
                        <a:t>d’une</a:t>
                      </a:r>
                      <a:r>
                        <a:rPr lang="en-CA" sz="1300" b="0" baseline="0" noProof="0" dirty="0">
                          <a:solidFill>
                            <a:srgbClr val="FF0000"/>
                          </a:solidFill>
                          <a:latin typeface="Trebuchet MS" panose="020B0603020202020204" pitchFamily="34" charset="0"/>
                          <a:ea typeface="+mn-ea"/>
                          <a:cs typeface="+mn-cs"/>
                        </a:rPr>
                        <a:t> </a:t>
                      </a:r>
                      <a:r>
                        <a:rPr lang="en-CA" sz="1300" b="0" baseline="0" noProof="0" dirty="0" err="1">
                          <a:solidFill>
                            <a:srgbClr val="FF0000"/>
                          </a:solidFill>
                          <a:latin typeface="Trebuchet MS" panose="020B0603020202020204" pitchFamily="34" charset="0"/>
                          <a:ea typeface="+mn-ea"/>
                          <a:cs typeface="+mn-cs"/>
                        </a:rPr>
                        <a:t>valeur</a:t>
                      </a:r>
                      <a:r>
                        <a:rPr lang="en-CA" sz="1300" b="0" baseline="0" noProof="0" dirty="0">
                          <a:solidFill>
                            <a:srgbClr val="FF0000"/>
                          </a:solidFill>
                          <a:latin typeface="Trebuchet MS" panose="020B0603020202020204" pitchFamily="34" charset="0"/>
                          <a:ea typeface="+mn-ea"/>
                          <a:cs typeface="+mn-cs"/>
                        </a:rPr>
                        <a:t> minimum de C du </a:t>
                      </a:r>
                      <a:r>
                        <a:rPr lang="en-CA" sz="1300" b="0" baseline="0" noProof="0" dirty="0">
                          <a:solidFill>
                            <a:srgbClr val="FF0000"/>
                          </a:solidFill>
                          <a:latin typeface="Trebuchet MS" panose="020B0603020202020204" pitchFamily="34" charset="0"/>
                        </a:rPr>
                        <a:t> Gr 3-6-7 </a:t>
                      </a:r>
                    </a:p>
                    <a:p>
                      <a:pPr marL="180975" indent="-180975" algn="l">
                        <a:buAutoNum type="arabicPeriod"/>
                      </a:pPr>
                      <a:r>
                        <a:rPr lang="fr-CA" sz="1300" b="0" baseline="0" noProof="0" dirty="0">
                          <a:solidFill>
                            <a:schemeClr val="dk1"/>
                          </a:solidFill>
                          <a:latin typeface="Trebuchet MS" panose="020B0603020202020204" pitchFamily="34" charset="0"/>
                          <a:ea typeface="+mn-ea"/>
                          <a:cs typeface="+mn-cs"/>
                        </a:rPr>
                        <a:t>Un (1) élément avec envol, minimum B, excluant la sortie </a:t>
                      </a:r>
                    </a:p>
                    <a:p>
                      <a:pPr marL="180975" indent="-180975" algn="l">
                        <a:buAutoNum type="arabicPeriod"/>
                      </a:pPr>
                      <a:r>
                        <a:rPr lang="fr-CA" sz="1300" b="0" i="0" baseline="0" noProof="0" dirty="0">
                          <a:latin typeface="Trebuchet MS" panose="020B0603020202020204" pitchFamily="34" charset="0"/>
                        </a:rPr>
                        <a:t>Un deuxième élément avec envol (différent) minimum C, excluant la sortie OU un élément avec rotation longitudinale de 180° ou plus (minimum C – excluant l’entrée et/ou la sortie)</a:t>
                      </a:r>
                    </a:p>
                    <a:p>
                      <a:pPr marL="180975" marR="0" lvl="0" indent="-180975" algn="l" defTabSz="914400" eaLnBrk="1" fontAlgn="auto" latinLnBrk="0" hangingPunct="1">
                        <a:lnSpc>
                          <a:spcPct val="100000"/>
                        </a:lnSpc>
                        <a:spcBef>
                          <a:spcPts val="0"/>
                        </a:spcBef>
                        <a:spcAft>
                          <a:spcPts val="0"/>
                        </a:spcAft>
                        <a:buClrTx/>
                        <a:buSzTx/>
                        <a:buFontTx/>
                        <a:buAutoNum type="arabicPeriod"/>
                        <a:tabLst/>
                        <a:defRPr/>
                      </a:pPr>
                      <a:r>
                        <a:rPr lang="en-CA" sz="1300" b="0" i="0" baseline="0" noProof="0" dirty="0">
                          <a:latin typeface="Trebuchet MS" panose="020B0603020202020204" pitchFamily="34" charset="0"/>
                        </a:rPr>
                        <a:t> </a:t>
                      </a:r>
                      <a:r>
                        <a:rPr lang="en-CA" sz="1300" b="0" baseline="0" noProof="0" dirty="0">
                          <a:latin typeface="Trebuchet MS" panose="020B0603020202020204" pitchFamily="34" charset="0"/>
                        </a:rPr>
                        <a:t>Sortie </a:t>
                      </a:r>
                      <a:r>
                        <a:rPr lang="en-CA" sz="1300" b="0" baseline="0" noProof="0" dirty="0" err="1">
                          <a:latin typeface="Trebuchet MS" panose="020B0603020202020204" pitchFamily="34" charset="0"/>
                        </a:rPr>
                        <a:t>salto</a:t>
                      </a:r>
                      <a:r>
                        <a:rPr lang="en-CA" sz="1300" b="0" baseline="0" noProof="0" dirty="0">
                          <a:latin typeface="Trebuchet MS" panose="020B0603020202020204" pitchFamily="34" charset="0"/>
                        </a:rPr>
                        <a:t>, minimum B</a:t>
                      </a: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443593964"/>
              </p:ext>
            </p:extLst>
          </p:nvPr>
        </p:nvGraphicFramePr>
        <p:xfrm>
          <a:off x="6200161" y="555798"/>
          <a:ext cx="2743200" cy="419100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3200400">
                <a:tc>
                  <a:txBody>
                    <a:bodyPr/>
                    <a:lstStyle/>
                    <a:p>
                      <a:pPr algn="ctr"/>
                      <a:r>
                        <a:rPr lang="en-CA" sz="1500" b="1" baseline="0" dirty="0">
                          <a:solidFill>
                            <a:srgbClr val="000000"/>
                          </a:solidFill>
                          <a:latin typeface="Trebuchet MS" panose="020B0603020202020204" pitchFamily="34" charset="0"/>
                        </a:rPr>
                        <a:t>D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fr-CA" sz="1300" u="none" baseline="0" dirty="0">
                          <a:latin typeface="Trebuchet MS" panose="020B0603020202020204" pitchFamily="34" charset="0"/>
                        </a:rPr>
                        <a:t>T</a:t>
                      </a:r>
                      <a:r>
                        <a:rPr lang="fr-CA" sz="1300" u="none" baseline="0" dirty="0" smtClean="0">
                          <a:latin typeface="Trebuchet MS" panose="020B0603020202020204" pitchFamily="34" charset="0"/>
                        </a:rPr>
                        <a:t>ous </a:t>
                      </a:r>
                      <a:r>
                        <a:rPr lang="fr-CA" sz="1300" u="none" baseline="0" dirty="0">
                          <a:latin typeface="Trebuchet MS" panose="020B0603020202020204" pitchFamily="34" charset="0"/>
                        </a:rPr>
                        <a:t>les éléments D avec 1/1 tour issus des familles d’éléments B ou C sont permis. </a:t>
                      </a:r>
                      <a:endParaRPr lang="en-CA" sz="1300" u="none" baseline="0" dirty="0">
                        <a:latin typeface="Trebuchet MS" panose="020B0603020202020204" pitchFamily="34" charset="0"/>
                      </a:endParaRPr>
                    </a:p>
                    <a:p>
                      <a:pPr algn="ctr"/>
                      <a:r>
                        <a:rPr lang="fr-CA" sz="1300" u="none" dirty="0">
                          <a:latin typeface="Trebuchet MS" panose="020B0603020202020204" pitchFamily="34" charset="0"/>
                        </a:rPr>
                        <a:t>O</a:t>
                      </a:r>
                      <a:r>
                        <a:rPr lang="fr-CA" sz="1300" u="none" dirty="0" smtClean="0">
                          <a:latin typeface="Trebuchet MS" panose="020B0603020202020204" pitchFamily="34" charset="0"/>
                        </a:rPr>
                        <a:t>nt </a:t>
                      </a:r>
                      <a:r>
                        <a:rPr lang="fr-CA" sz="1300" u="none" dirty="0">
                          <a:latin typeface="Trebuchet MS" panose="020B0603020202020204" pitchFamily="34" charset="0"/>
                        </a:rPr>
                        <a:t>également le droit d’exécuter un maximum d’</a:t>
                      </a:r>
                      <a:r>
                        <a:rPr lang="fr-CA" sz="1300" u="sng" dirty="0">
                          <a:latin typeface="Trebuchet MS" panose="020B0603020202020204" pitchFamily="34" charset="0"/>
                        </a:rPr>
                        <a:t>un</a:t>
                      </a:r>
                      <a:r>
                        <a:rPr lang="fr-CA" sz="1300" u="none" dirty="0">
                          <a:latin typeface="Trebuchet MS" panose="020B0603020202020204" pitchFamily="34" charset="0"/>
                        </a:rPr>
                        <a:t> élément interdit D ou E de n’importe quel groupe. </a:t>
                      </a:r>
                      <a:endParaRPr lang="fr-CA" sz="1300" u="none" dirty="0" smtClean="0">
                        <a:latin typeface="Trebuchet MS" panose="020B0603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400" i="0" baseline="0" dirty="0" err="1" smtClean="0">
                          <a:solidFill>
                            <a:srgbClr val="000000"/>
                          </a:solidFill>
                          <a:latin typeface="Trebuchet MS" panose="020B0603020202020204" pitchFamily="34" charset="0"/>
                        </a:rPr>
                        <a:t>Crédité</a:t>
                      </a:r>
                      <a:r>
                        <a:rPr lang="en-CA" sz="1400" i="0" baseline="0" dirty="0" smtClean="0">
                          <a:solidFill>
                            <a:srgbClr val="000000"/>
                          </a:solidFill>
                          <a:latin typeface="Trebuchet MS" panose="020B0603020202020204" pitchFamily="34" charset="0"/>
                        </a:rPr>
                        <a:t> </a:t>
                      </a:r>
                      <a:r>
                        <a:rPr lang="en-CA" sz="1400" i="0" baseline="0" dirty="0" err="1" smtClean="0">
                          <a:solidFill>
                            <a:srgbClr val="000000"/>
                          </a:solidFill>
                          <a:latin typeface="Trebuchet MS" panose="020B0603020202020204" pitchFamily="34" charset="0"/>
                        </a:rPr>
                        <a:t>comme</a:t>
                      </a:r>
                      <a:r>
                        <a:rPr lang="en-CA" sz="1400" i="0" baseline="0" dirty="0" smtClean="0">
                          <a:solidFill>
                            <a:srgbClr val="000000"/>
                          </a:solidFill>
                          <a:latin typeface="Trebuchet MS" panose="020B0603020202020204" pitchFamily="34" charset="0"/>
                        </a:rPr>
                        <a:t> un C pour la </a:t>
                      </a:r>
                      <a:r>
                        <a:rPr lang="en-CA" sz="1400" i="0" baseline="0" dirty="0" err="1" smtClean="0">
                          <a:solidFill>
                            <a:srgbClr val="000000"/>
                          </a:solidFill>
                          <a:latin typeface="Trebuchet MS" panose="020B0603020202020204" pitchFamily="34" charset="0"/>
                        </a:rPr>
                        <a:t>partie</a:t>
                      </a:r>
                      <a:r>
                        <a:rPr lang="en-CA" sz="1400" i="0" baseline="0" dirty="0" smtClean="0">
                          <a:solidFill>
                            <a:srgbClr val="000000"/>
                          </a:solidFill>
                          <a:latin typeface="Trebuchet MS" panose="020B0603020202020204" pitchFamily="34" charset="0"/>
                        </a:rPr>
                        <a:t> de </a:t>
                      </a:r>
                      <a:r>
                        <a:rPr lang="en-CA" sz="1400" i="0" baseline="0" dirty="0" err="1" smtClean="0">
                          <a:solidFill>
                            <a:srgbClr val="000000"/>
                          </a:solidFill>
                          <a:latin typeface="Trebuchet MS" panose="020B0603020202020204" pitchFamily="34" charset="0"/>
                        </a:rPr>
                        <a:t>valeur</a:t>
                      </a:r>
                      <a:r>
                        <a:rPr lang="en-CA" sz="1400" i="0" baseline="0" dirty="0" smtClean="0">
                          <a:solidFill>
                            <a:srgbClr val="000000"/>
                          </a:solidFill>
                          <a:latin typeface="Trebuchet MS" panose="020B0603020202020204" pitchFamily="34" charset="0"/>
                        </a:rPr>
                        <a:t>, les </a:t>
                      </a:r>
                      <a:r>
                        <a:rPr lang="en-CA" sz="1400" i="0" baseline="0" dirty="0" err="1" smtClean="0">
                          <a:solidFill>
                            <a:srgbClr val="000000"/>
                          </a:solidFill>
                          <a:latin typeface="Trebuchet MS" panose="020B0603020202020204" pitchFamily="34" charset="0"/>
                        </a:rPr>
                        <a:t>exigences</a:t>
                      </a:r>
                      <a:r>
                        <a:rPr lang="en-CA" sz="1400" i="0" baseline="0" dirty="0" smtClean="0">
                          <a:solidFill>
                            <a:srgbClr val="000000"/>
                          </a:solidFill>
                          <a:latin typeface="Trebuchet MS" panose="020B0603020202020204" pitchFamily="34" charset="0"/>
                        </a:rPr>
                        <a:t> </a:t>
                      </a:r>
                      <a:r>
                        <a:rPr lang="en-CA" sz="1400" i="0" baseline="0" dirty="0" err="1" smtClean="0">
                          <a:solidFill>
                            <a:srgbClr val="000000"/>
                          </a:solidFill>
                          <a:latin typeface="Trebuchet MS" panose="020B0603020202020204" pitchFamily="34" charset="0"/>
                        </a:rPr>
                        <a:t>spécifiques</a:t>
                      </a:r>
                      <a:r>
                        <a:rPr lang="en-CA" sz="1400" i="0" baseline="0" dirty="0" smtClean="0">
                          <a:solidFill>
                            <a:srgbClr val="000000"/>
                          </a:solidFill>
                          <a:latin typeface="Trebuchet MS" panose="020B0603020202020204" pitchFamily="34" charset="0"/>
                        </a:rPr>
                        <a:t> et </a:t>
                      </a:r>
                      <a:r>
                        <a:rPr lang="en-CA" sz="1400" i="0" baseline="0" dirty="0" err="1" smtClean="0">
                          <a:solidFill>
                            <a:srgbClr val="000000"/>
                          </a:solidFill>
                          <a:latin typeface="Trebuchet MS" panose="020B0603020202020204" pitchFamily="34" charset="0"/>
                        </a:rPr>
                        <a:t>peut</a:t>
                      </a:r>
                      <a:r>
                        <a:rPr lang="en-CA" sz="1400" i="0" baseline="0" dirty="0" smtClean="0">
                          <a:solidFill>
                            <a:srgbClr val="000000"/>
                          </a:solidFill>
                          <a:latin typeface="Trebuchet MS" panose="020B0603020202020204" pitchFamily="34" charset="0"/>
                        </a:rPr>
                        <a:t> </a:t>
                      </a:r>
                      <a:r>
                        <a:rPr lang="en-CA" sz="1400" i="0" baseline="0" dirty="0" err="1" smtClean="0">
                          <a:solidFill>
                            <a:srgbClr val="000000"/>
                          </a:solidFill>
                          <a:latin typeface="Trebuchet MS" panose="020B0603020202020204" pitchFamily="34" charset="0"/>
                        </a:rPr>
                        <a:t>être</a:t>
                      </a:r>
                      <a:r>
                        <a:rPr lang="en-CA" sz="1400" i="0" baseline="0" dirty="0" smtClean="0">
                          <a:solidFill>
                            <a:srgbClr val="000000"/>
                          </a:solidFill>
                          <a:latin typeface="Trebuchet MS" panose="020B0603020202020204" pitchFamily="34" charset="0"/>
                        </a:rPr>
                        <a:t> </a:t>
                      </a:r>
                      <a:r>
                        <a:rPr lang="en-CA" sz="1400" i="0" baseline="0" dirty="0" err="1" smtClean="0">
                          <a:solidFill>
                            <a:srgbClr val="000000"/>
                          </a:solidFill>
                          <a:latin typeface="Trebuchet MS" panose="020B0603020202020204" pitchFamily="34" charset="0"/>
                        </a:rPr>
                        <a:t>utilisé</a:t>
                      </a:r>
                      <a:r>
                        <a:rPr lang="en-CA" sz="1400" i="0" baseline="0" dirty="0" smtClean="0">
                          <a:solidFill>
                            <a:srgbClr val="000000"/>
                          </a:solidFill>
                          <a:latin typeface="Trebuchet MS" panose="020B0603020202020204" pitchFamily="34" charset="0"/>
                        </a:rPr>
                        <a:t> pour les bonus </a:t>
                      </a:r>
                      <a:r>
                        <a:rPr lang="en-CA" sz="1400" i="0" baseline="0" dirty="0" err="1" smtClean="0">
                          <a:solidFill>
                            <a:srgbClr val="000000"/>
                          </a:solidFill>
                          <a:latin typeface="Trebuchet MS" panose="020B0603020202020204" pitchFamily="34" charset="0"/>
                        </a:rPr>
                        <a:t>d’éléments</a:t>
                      </a:r>
                      <a:r>
                        <a:rPr lang="en-CA" sz="1400" i="0" baseline="0" dirty="0" smtClean="0">
                          <a:solidFill>
                            <a:srgbClr val="000000"/>
                          </a:solidFill>
                          <a:latin typeface="Trebuchet MS" panose="020B0603020202020204" pitchFamily="34" charset="0"/>
                        </a:rPr>
                        <a:t> </a:t>
                      </a:r>
                      <a:r>
                        <a:rPr lang="en-CA" sz="1400" i="0" baseline="0" dirty="0" err="1" smtClean="0">
                          <a:solidFill>
                            <a:srgbClr val="000000"/>
                          </a:solidFill>
                          <a:latin typeface="Trebuchet MS" panose="020B0603020202020204" pitchFamily="34" charset="0"/>
                        </a:rPr>
                        <a:t>ou</a:t>
                      </a:r>
                      <a:r>
                        <a:rPr lang="en-CA" sz="1400" i="0" baseline="0" dirty="0" smtClean="0">
                          <a:solidFill>
                            <a:srgbClr val="000000"/>
                          </a:solidFill>
                          <a:latin typeface="Trebuchet MS" panose="020B0603020202020204" pitchFamily="34" charset="0"/>
                        </a:rPr>
                        <a:t> de liaison.</a:t>
                      </a:r>
                    </a:p>
                    <a:p>
                      <a:pPr algn="ctr"/>
                      <a:endParaRPr lang="fr-CA" sz="1300" u="none" dirty="0">
                        <a:latin typeface="Trebuchet MS" panose="020B0603020202020204" pitchFamily="34" charset="0"/>
                      </a:endParaRPr>
                    </a:p>
                    <a:p>
                      <a:pPr algn="ctr"/>
                      <a:endParaRPr lang="en-CA" sz="1300" baseline="0" dirty="0">
                        <a:solidFill>
                          <a:srgbClr val="000000"/>
                        </a:solidFill>
                        <a:latin typeface="Trebuchet MS" panose="020B0603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CA" sz="1300" i="0" spc="-5" dirty="0">
                          <a:solidFill>
                            <a:srgbClr val="000000"/>
                          </a:solidFill>
                          <a:latin typeface="Trebuchet MS" panose="020B0603020202020204" pitchFamily="34" charset="0"/>
                          <a:cs typeface="MS PGothic"/>
                        </a:rPr>
                        <a:t>Chaque élément D ou E interdit supplémentaire exécuté (ou tenté, même si la tentative est incomplète)</a:t>
                      </a:r>
                      <a:endParaRPr lang="en-CA" sz="1300" i="0" spc="-5" baseline="0" dirty="0">
                        <a:solidFill>
                          <a:srgbClr val="000000"/>
                        </a:solidFill>
                        <a:latin typeface="Trebuchet MS" panose="020B0603020202020204" pitchFamily="34" charset="0"/>
                        <a:cs typeface="MS PGothic"/>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8" name="TextBox 7"/>
          <p:cNvSpPr txBox="1"/>
          <p:nvPr>
            <p:custDataLst>
              <p:tags r:id="rId7"/>
            </p:custDataLst>
          </p:nvPr>
        </p:nvSpPr>
        <p:spPr>
          <a:xfrm>
            <a:off x="152400" y="2807150"/>
            <a:ext cx="2381035" cy="507831"/>
          </a:xfrm>
          <a:prstGeom prst="rect">
            <a:avLst/>
          </a:prstGeom>
          <a:noFill/>
        </p:spPr>
        <p:txBody>
          <a:bodyPr wrap="square" rtlCol="0">
            <a:spAutoFit/>
          </a:bodyPr>
          <a:lstStyle/>
          <a:p>
            <a:r>
              <a:rPr lang="en-CA" sz="900" i="1" dirty="0">
                <a:latin typeface="Trebuchet MS" panose="020B0603020202020204" pitchFamily="34" charset="0"/>
              </a:rPr>
              <a:t>*</a:t>
            </a:r>
            <a:r>
              <a:rPr lang="fr-CA" sz="900" i="1" dirty="0">
                <a:latin typeface="Trebuchet MS" panose="020B0603020202020204" pitchFamily="34" charset="0"/>
              </a:rPr>
              <a:t> La gymnaste doit exécuter des éléments avec valeur de difficulté sur BI et BS pour remplir l’exigence. </a:t>
            </a:r>
            <a:endParaRPr lang="en-CA" sz="900" i="1" dirty="0">
              <a:latin typeface="Trebuchet MS" panose="020B0603020202020204" pitchFamily="34" charset="0"/>
            </a:endParaRPr>
          </a:p>
        </p:txBody>
      </p:sp>
      <p:graphicFrame>
        <p:nvGraphicFramePr>
          <p:cNvPr id="9" name="Table 8">
            <a:extLst>
              <a:ext uri="{FF2B5EF4-FFF2-40B4-BE49-F238E27FC236}">
                <a16:creationId xmlns="" xmlns:a16="http://schemas.microsoft.com/office/drawing/2014/main" id="{0B5DA90E-BEDD-4764-A9EF-14D04A6D0CAA}"/>
              </a:ext>
            </a:extLst>
          </p:cNvPr>
          <p:cNvGraphicFramePr>
            <a:graphicFrameLocks noGrp="1"/>
          </p:cNvGraphicFramePr>
          <p:nvPr>
            <p:custDataLst>
              <p:tags r:id="rId8"/>
            </p:custDataLst>
            <p:extLst>
              <p:ext uri="{D42A27DB-BD31-4B8C-83A1-F6EECF244321}">
                <p14:modId xmlns:p14="http://schemas.microsoft.com/office/powerpoint/2010/main" val="3126579382"/>
              </p:ext>
            </p:extLst>
          </p:nvPr>
        </p:nvGraphicFramePr>
        <p:xfrm>
          <a:off x="3086100" y="3793692"/>
          <a:ext cx="2743200" cy="898054"/>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898054">
                <a:tc>
                  <a:txBody>
                    <a:bodyPr/>
                    <a:lstStyle/>
                    <a:p>
                      <a:pPr algn="ctr"/>
                      <a:r>
                        <a:rPr lang="en-CA" sz="1500" b="1" dirty="0">
                          <a:solidFill>
                            <a:srgbClr val="000000"/>
                          </a:solidFill>
                          <a:latin typeface="Trebuchet MS" panose="020B0603020202020204" pitchFamily="34" charset="0"/>
                        </a:rPr>
                        <a:t>Bonus (</a:t>
                      </a:r>
                      <a:r>
                        <a:rPr lang="en-CA" sz="1500" b="1" dirty="0" err="1">
                          <a:solidFill>
                            <a:srgbClr val="000000"/>
                          </a:solidFill>
                          <a:latin typeface="Trebuchet MS" panose="020B0603020202020204" pitchFamily="34" charset="0"/>
                        </a:rPr>
                        <a:t>jusqu’a</a:t>
                      </a:r>
                      <a:r>
                        <a:rPr lang="en-CA" sz="1500" b="1" dirty="0">
                          <a:solidFill>
                            <a:srgbClr val="000000"/>
                          </a:solidFill>
                          <a:latin typeface="Trebuchet MS" panose="020B0603020202020204" pitchFamily="34" charset="0"/>
                        </a:rPr>
                        <a:t> 0.3)</a:t>
                      </a:r>
                    </a:p>
                    <a:p>
                      <a:pPr marL="285750" indent="-285750" algn="l">
                        <a:buFont typeface="Arial" panose="020B0604020202020204" pitchFamily="34" charset="0"/>
                        <a:buChar char="•"/>
                      </a:pPr>
                      <a:r>
                        <a:rPr lang="fr-CA" sz="1500" b="0" baseline="0" dirty="0">
                          <a:solidFill>
                            <a:srgbClr val="000000"/>
                          </a:solidFill>
                          <a:latin typeface="Trebuchet MS" panose="020B0603020202020204" pitchFamily="34" charset="0"/>
                        </a:rPr>
                        <a:t>Max</a:t>
                      </a:r>
                      <a:r>
                        <a:rPr lang="en-CA" sz="1500" b="0" baseline="0" dirty="0">
                          <a:solidFill>
                            <a:srgbClr val="000000"/>
                          </a:solidFill>
                          <a:latin typeface="Trebuchet MS" panose="020B0603020202020204" pitchFamily="34" charset="0"/>
                        </a:rPr>
                        <a:t> 0.2 de VL</a:t>
                      </a:r>
                    </a:p>
                    <a:p>
                      <a:pPr marL="285750" indent="-285750" algn="l">
                        <a:buFont typeface="Arial" panose="020B0604020202020204" pitchFamily="34" charset="0"/>
                        <a:buChar char="•"/>
                      </a:pPr>
                      <a:r>
                        <a:rPr lang="fr-CA" sz="1500" b="0" baseline="0" dirty="0">
                          <a:solidFill>
                            <a:srgbClr val="000000"/>
                          </a:solidFill>
                          <a:latin typeface="Trebuchet MS" panose="020B0603020202020204" pitchFamily="34" charset="0"/>
                        </a:rPr>
                        <a:t>Max </a:t>
                      </a:r>
                      <a:r>
                        <a:rPr lang="en-CA" sz="1500" b="0" baseline="0" dirty="0">
                          <a:solidFill>
                            <a:srgbClr val="000000"/>
                          </a:solidFill>
                          <a:latin typeface="Trebuchet MS" panose="020B0603020202020204" pitchFamily="34" charset="0"/>
                        </a:rPr>
                        <a:t>0.1 de D/E </a:t>
                      </a:r>
                      <a:r>
                        <a:rPr lang="en-CA" sz="1500" b="0" baseline="0" dirty="0">
                          <a:solidFill>
                            <a:srgbClr val="FF0000"/>
                          </a:solidFill>
                          <a:latin typeface="Trebuchet MS" panose="020B0603020202020204" pitchFamily="34" charset="0"/>
                        </a:rPr>
                        <a:t>(CJO)</a:t>
                      </a:r>
                      <a:endParaRPr lang="en-CA" sz="1300" baseline="0" dirty="0">
                        <a:solidFill>
                          <a:srgbClr val="FF0000"/>
                        </a:solidFill>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0494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92887" y="148743"/>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457200" y="472009"/>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10 (p. 23-24)</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982177842"/>
              </p:ext>
            </p:extLst>
          </p:nvPr>
        </p:nvGraphicFramePr>
        <p:xfrm>
          <a:off x="304800" y="1013528"/>
          <a:ext cx="2057400" cy="1569720"/>
        </p:xfrm>
        <a:graphic>
          <a:graphicData uri="http://schemas.openxmlformats.org/drawingml/2006/table">
            <a:tbl>
              <a:tblPr>
                <a:tableStyleId>{69C7853C-536D-4A76-A0AE-DD22124D55A5}</a:tableStyleId>
              </a:tblPr>
              <a:tblGrid>
                <a:gridCol w="2057400">
                  <a:extLst>
                    <a:ext uri="{9D8B030D-6E8A-4147-A177-3AD203B41FA5}">
                      <a16:colId xmlns="" xmlns:a16="http://schemas.microsoft.com/office/drawing/2014/main" val="20000"/>
                    </a:ext>
                  </a:extLst>
                </a:gridCol>
              </a:tblGrid>
              <a:tr h="1055494">
                <a:tc>
                  <a:txBody>
                    <a:bodyPr/>
                    <a:lstStyle/>
                    <a:p>
                      <a:pPr algn="ctr"/>
                      <a:r>
                        <a:rPr lang="en-CA" sz="1500" b="1" baseline="0" dirty="0">
                          <a:latin typeface="Trebuchet MS" panose="020B0603020202020204" pitchFamily="34" charset="0"/>
                        </a:rPr>
                        <a:t>Exigences de </a:t>
                      </a:r>
                      <a:r>
                        <a:rPr lang="en-CA" sz="1500" b="1" baseline="0" dirty="0" err="1">
                          <a:latin typeface="Trebuchet MS" panose="020B0603020202020204" pitchFamily="34" charset="0"/>
                        </a:rPr>
                        <a:t>valeur</a:t>
                      </a:r>
                      <a:r>
                        <a:rPr lang="en-CA" sz="1500" b="1" baseline="0" dirty="0">
                          <a:latin typeface="Trebuchet MS" panose="020B0603020202020204" pitchFamily="34" charset="0"/>
                        </a:rPr>
                        <a:t> de </a:t>
                      </a:r>
                      <a:r>
                        <a:rPr lang="en-CA" sz="1500" b="1" baseline="0" dirty="0" err="1">
                          <a:latin typeface="Trebuchet MS" panose="020B0603020202020204" pitchFamily="34" charset="0"/>
                        </a:rPr>
                        <a:t>difficulté</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3 A</a:t>
                      </a:r>
                    </a:p>
                    <a:p>
                      <a:pPr marL="0" indent="0" algn="ctr">
                        <a:buNone/>
                      </a:pPr>
                      <a:r>
                        <a:rPr lang="en-CA" sz="1300" b="0" baseline="0" dirty="0">
                          <a:latin typeface="Trebuchet MS" panose="020B0603020202020204" pitchFamily="34" charset="0"/>
                        </a:rPr>
                        <a:t>3 B</a:t>
                      </a:r>
                    </a:p>
                    <a:p>
                      <a:pPr marL="0" indent="0" algn="ctr">
                        <a:buNone/>
                      </a:pPr>
                      <a:r>
                        <a:rPr lang="fr-CA" sz="1300" b="0" baseline="0" dirty="0">
                          <a:latin typeface="Trebuchet MS" panose="020B0603020202020204" pitchFamily="34" charset="0"/>
                        </a:rPr>
                        <a:t>2</a:t>
                      </a:r>
                      <a:r>
                        <a:rPr lang="en-CA" sz="1300" b="0" baseline="0" dirty="0">
                          <a:latin typeface="Trebuchet MS" panose="020B0603020202020204" pitchFamily="34" charset="0"/>
                        </a:rPr>
                        <a:t> C</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3993858957"/>
              </p:ext>
            </p:extLst>
          </p:nvPr>
        </p:nvGraphicFramePr>
        <p:xfrm>
          <a:off x="2743200" y="1013528"/>
          <a:ext cx="2743200" cy="210312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noProof="0" dirty="0">
                        <a:latin typeface="Trebuchet MS" panose="020B0603020202020204" pitchFamily="34" charset="0"/>
                      </a:endParaRPr>
                    </a:p>
                    <a:p>
                      <a:pPr marL="180975" indent="-180975" algn="l">
                        <a:buAutoNum type="arabicPeriod"/>
                      </a:pPr>
                      <a:r>
                        <a:rPr lang="fr-CA" sz="1300" b="0" baseline="0" noProof="0" dirty="0">
                          <a:solidFill>
                            <a:schemeClr val="dk1"/>
                          </a:solidFill>
                          <a:latin typeface="Trebuchet MS" panose="020B0603020202020204" pitchFamily="34" charset="0"/>
                          <a:ea typeface="+mn-ea"/>
                          <a:cs typeface="+mn-cs"/>
                        </a:rPr>
                        <a:t>Élément avec envol, minimum C, excluant la sortie </a:t>
                      </a:r>
                      <a:endParaRPr lang="fr-CA" sz="1300" b="0" baseline="0" noProof="0" dirty="0" smtClean="0">
                        <a:solidFill>
                          <a:schemeClr val="dk1"/>
                        </a:solidFill>
                        <a:latin typeface="Trebuchet MS" panose="020B0603020202020204" pitchFamily="34" charset="0"/>
                        <a:ea typeface="+mn-ea"/>
                        <a:cs typeface="+mn-cs"/>
                      </a:endParaRPr>
                    </a:p>
                    <a:p>
                      <a:pPr marL="180975" indent="-180975" algn="l">
                        <a:buAutoNum type="arabicPeriod"/>
                      </a:pPr>
                      <a:r>
                        <a:rPr lang="fr-CA" sz="1300" b="0" i="0" baseline="0" noProof="0" dirty="0" smtClean="0">
                          <a:latin typeface="Trebuchet MS" panose="020B0603020202020204" pitchFamily="34" charset="0"/>
                        </a:rPr>
                        <a:t>Un </a:t>
                      </a:r>
                      <a:r>
                        <a:rPr lang="fr-CA" sz="1300" b="0" i="0" baseline="0" noProof="0" dirty="0">
                          <a:latin typeface="Trebuchet MS" panose="020B0603020202020204" pitchFamily="34" charset="0"/>
                        </a:rPr>
                        <a:t>deuxième élément avec envol (différent), </a:t>
                      </a:r>
                      <a:r>
                        <a:rPr lang="fr-CA" sz="1300" b="0" i="0" baseline="0" noProof="0" dirty="0">
                          <a:solidFill>
                            <a:schemeClr val="accent5"/>
                          </a:solidFill>
                          <a:latin typeface="Trebuchet MS" panose="020B0603020202020204" pitchFamily="34" charset="0"/>
                        </a:rPr>
                        <a:t>minimum B, </a:t>
                      </a:r>
                      <a:r>
                        <a:rPr lang="fr-CA" sz="1300" b="0" i="0" baseline="0" noProof="0" dirty="0" smtClean="0">
                          <a:latin typeface="Trebuchet MS" panose="020B0603020202020204" pitchFamily="34" charset="0"/>
                        </a:rPr>
                        <a:t>Élément </a:t>
                      </a:r>
                      <a:r>
                        <a:rPr lang="fr-CA" sz="1300" b="0" i="0" baseline="0" noProof="0" dirty="0">
                          <a:latin typeface="Trebuchet MS" panose="020B0603020202020204" pitchFamily="34" charset="0"/>
                        </a:rPr>
                        <a:t>avec rotation longitudinale, minimum C, excluant l’entrée et la sortie</a:t>
                      </a:r>
                    </a:p>
                    <a:p>
                      <a:pPr marL="180975" indent="-180975" algn="l">
                        <a:buAutoNum type="arabicPeriod"/>
                      </a:pPr>
                      <a:r>
                        <a:rPr lang="en-CA" sz="1300" b="0" i="0" baseline="0" noProof="0" dirty="0">
                          <a:latin typeface="Trebuchet MS" panose="020B0603020202020204" pitchFamily="34" charset="0"/>
                        </a:rPr>
                        <a:t> </a:t>
                      </a:r>
                      <a:r>
                        <a:rPr lang="en-CA" sz="1300" b="0" baseline="0" noProof="0" dirty="0">
                          <a:latin typeface="Trebuchet MS" panose="020B0603020202020204" pitchFamily="34" charset="0"/>
                        </a:rPr>
                        <a:t>Sortie </a:t>
                      </a:r>
                      <a:r>
                        <a:rPr lang="en-CA" sz="1300" b="0" baseline="0" noProof="0" dirty="0" err="1">
                          <a:latin typeface="Trebuchet MS" panose="020B0603020202020204" pitchFamily="34" charset="0"/>
                        </a:rPr>
                        <a:t>salto</a:t>
                      </a:r>
                      <a:r>
                        <a:rPr lang="en-CA" sz="1300" b="0" baseline="0" noProof="0" dirty="0">
                          <a:latin typeface="Trebuchet MS" panose="020B0603020202020204" pitchFamily="34" charset="0"/>
                        </a:rPr>
                        <a:t>, minimum C </a:t>
                      </a: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2237498836"/>
              </p:ext>
            </p:extLst>
          </p:nvPr>
        </p:nvGraphicFramePr>
        <p:xfrm>
          <a:off x="2743200" y="3684479"/>
          <a:ext cx="2743200" cy="598206"/>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59820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Aucun</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élément</a:t>
                      </a:r>
                      <a:r>
                        <a:rPr lang="en-CA" sz="1500" b="1" i="0" spc="-5" dirty="0">
                          <a:solidFill>
                            <a:srgbClr val="000000"/>
                          </a:solidFill>
                          <a:latin typeface="Trebuchet MS" panose="020B0603020202020204" pitchFamily="34" charset="0"/>
                          <a:cs typeface="MS PGothic"/>
                        </a:rPr>
                        <a:t> </a:t>
                      </a:r>
                      <a:r>
                        <a:rPr lang="en-CA" sz="1500" b="1" i="0" spc="-5" dirty="0" err="1" smtClean="0">
                          <a:solidFill>
                            <a:srgbClr val="000000"/>
                          </a:solidFill>
                          <a:latin typeface="Trebuchet MS" panose="020B0603020202020204" pitchFamily="34" charset="0"/>
                          <a:cs typeface="MS PGothic"/>
                        </a:rPr>
                        <a:t>interdit</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500" b="1" i="0" spc="-5" dirty="0">
                        <a:solidFill>
                          <a:srgbClr val="000000"/>
                        </a:solidFill>
                        <a:latin typeface="Trebuchet MS" panose="020B0603020202020204" pitchFamily="34" charset="0"/>
                        <a:cs typeface="MS PGothic"/>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7" name="Rectangle 6">
            <a:extLst>
              <a:ext uri="{FF2B5EF4-FFF2-40B4-BE49-F238E27FC236}">
                <a16:creationId xmlns="" xmlns:a16="http://schemas.microsoft.com/office/drawing/2014/main" id="{BD47FBF1-E657-4531-8554-EF29C239537F}"/>
              </a:ext>
            </a:extLst>
          </p:cNvPr>
          <p:cNvSpPr/>
          <p:nvPr>
            <p:custDataLst>
              <p:tags r:id="rId7"/>
            </p:custDataLst>
          </p:nvPr>
        </p:nvSpPr>
        <p:spPr>
          <a:xfrm>
            <a:off x="5863313" y="3421515"/>
            <a:ext cx="2912738" cy="1292662"/>
          </a:xfrm>
          <a:prstGeom prst="rect">
            <a:avLst/>
          </a:prstGeom>
          <a:solidFill>
            <a:srgbClr val="90C126"/>
          </a:solidFill>
        </p:spPr>
        <p:style>
          <a:lnRef idx="1">
            <a:schemeClr val="accent3"/>
          </a:lnRef>
          <a:fillRef idx="2">
            <a:schemeClr val="accent3"/>
          </a:fillRef>
          <a:effectRef idx="1">
            <a:schemeClr val="accent3"/>
          </a:effectRef>
          <a:fontRef idx="minor">
            <a:schemeClr val="dk1"/>
          </a:fontRef>
        </p:style>
        <p:txBody>
          <a:bodyPr wrap="square">
            <a:spAutoFit/>
          </a:bodyPr>
          <a:lstStyle/>
          <a:p>
            <a:pPr lvl="0" algn="ctr">
              <a:defRPr/>
            </a:pPr>
            <a:r>
              <a:rPr lang="en-CA" sz="1500" b="1" kern="0" spc="-5" dirty="0" err="1">
                <a:solidFill>
                  <a:srgbClr val="000000"/>
                </a:solidFill>
                <a:latin typeface="Trebuchet MS" panose="020B0603020202020204" pitchFamily="34" charset="0"/>
                <a:cs typeface="MS PGothic"/>
              </a:rPr>
              <a:t>Changement</a:t>
            </a:r>
            <a:r>
              <a:rPr lang="en-CA" sz="1500" b="1" kern="0" spc="-5" dirty="0">
                <a:solidFill>
                  <a:srgbClr val="000000"/>
                </a:solidFill>
                <a:latin typeface="Trebuchet MS" panose="020B0603020202020204" pitchFamily="34" charset="0"/>
                <a:cs typeface="MS PGothic"/>
              </a:rPr>
              <a:t> de </a:t>
            </a:r>
            <a:r>
              <a:rPr lang="en-CA" sz="1500" b="1" kern="0" spc="-5" dirty="0" err="1">
                <a:solidFill>
                  <a:srgbClr val="000000"/>
                </a:solidFill>
                <a:latin typeface="Trebuchet MS" panose="020B0603020202020204" pitchFamily="34" charset="0"/>
                <a:cs typeface="MS PGothic"/>
              </a:rPr>
              <a:t>valeur</a:t>
            </a:r>
            <a:r>
              <a:rPr lang="en-CA" sz="1500" b="1" kern="0" spc="-5" dirty="0">
                <a:solidFill>
                  <a:srgbClr val="000000"/>
                </a:solidFill>
                <a:latin typeface="Trebuchet MS" panose="020B0603020202020204" pitchFamily="34" charset="0"/>
                <a:cs typeface="MS PGothic"/>
              </a:rPr>
              <a:t> d’un </a:t>
            </a:r>
            <a:r>
              <a:rPr lang="en-CA" sz="1500" b="1" kern="0" spc="-5" dirty="0" err="1">
                <a:solidFill>
                  <a:srgbClr val="000000"/>
                </a:solidFill>
                <a:latin typeface="Trebuchet MS" panose="020B0603020202020204" pitchFamily="34" charset="0"/>
                <a:cs typeface="MS PGothic"/>
              </a:rPr>
              <a:t>élément</a:t>
            </a:r>
            <a:endParaRPr lang="en-CA" sz="1500" b="1" kern="0" spc="-5" dirty="0">
              <a:solidFill>
                <a:srgbClr val="000000"/>
              </a:solidFill>
              <a:latin typeface="Trebuchet MS" panose="020B0603020202020204" pitchFamily="34" charset="0"/>
              <a:cs typeface="MS PGothic"/>
            </a:endParaRPr>
          </a:p>
          <a:p>
            <a:pPr lvl="0">
              <a:defRPr/>
            </a:pPr>
            <a:r>
              <a:rPr lang="en-CA" sz="1200" kern="0" spc="-5" dirty="0">
                <a:solidFill>
                  <a:srgbClr val="000000"/>
                </a:solidFill>
                <a:latin typeface="Trebuchet MS" panose="020B0603020202020204" pitchFamily="34" charset="0"/>
                <a:cs typeface="MS PGothic"/>
              </a:rPr>
              <a:t>Un </a:t>
            </a:r>
            <a:r>
              <a:rPr lang="en-CA" sz="1200" kern="0" spc="-5" dirty="0" err="1">
                <a:solidFill>
                  <a:srgbClr val="000000"/>
                </a:solidFill>
                <a:latin typeface="Trebuchet MS" panose="020B0603020202020204" pitchFamily="34" charset="0"/>
                <a:cs typeface="MS PGothic"/>
              </a:rPr>
              <a:t>élément</a:t>
            </a:r>
            <a:r>
              <a:rPr lang="en-CA" sz="1200" kern="0" spc="-5" dirty="0">
                <a:solidFill>
                  <a:srgbClr val="000000"/>
                </a:solidFill>
                <a:latin typeface="Trebuchet MS" panose="020B0603020202020204" pitchFamily="34" charset="0"/>
                <a:cs typeface="MS PGothic"/>
              </a:rPr>
              <a:t> de </a:t>
            </a:r>
            <a:r>
              <a:rPr lang="en-CA" sz="1200" kern="0" spc="-5" dirty="0" err="1" smtClean="0">
                <a:solidFill>
                  <a:srgbClr val="000000"/>
                </a:solidFill>
                <a:latin typeface="Trebuchet MS" panose="020B0603020202020204" pitchFamily="34" charset="0"/>
                <a:cs typeface="MS PGothic"/>
              </a:rPr>
              <a:t>lâcher</a:t>
            </a:r>
            <a:r>
              <a:rPr lang="en-CA" sz="1200" kern="0" spc="-5" dirty="0" smtClean="0">
                <a:solidFill>
                  <a:srgbClr val="000000"/>
                </a:solidFill>
                <a:latin typeface="Trebuchet MS" panose="020B0603020202020204" pitchFamily="34" charset="0"/>
                <a:cs typeface="MS PGothic"/>
              </a:rPr>
              <a:t> </a:t>
            </a:r>
            <a:r>
              <a:rPr lang="en-CA" sz="1200" kern="0" spc="-5" dirty="0">
                <a:solidFill>
                  <a:srgbClr val="000000"/>
                </a:solidFill>
                <a:latin typeface="Trebuchet MS" panose="020B0603020202020204" pitchFamily="34" charset="0"/>
                <a:cs typeface="MS PGothic"/>
              </a:rPr>
              <a:t>de la BS a la BI de </a:t>
            </a:r>
            <a:r>
              <a:rPr lang="en-CA" sz="1200" kern="0" spc="-5" dirty="0" err="1">
                <a:solidFill>
                  <a:srgbClr val="000000"/>
                </a:solidFill>
                <a:latin typeface="Trebuchet MS" panose="020B0603020202020204" pitchFamily="34" charset="0"/>
                <a:cs typeface="MS PGothic"/>
              </a:rPr>
              <a:t>valeur</a:t>
            </a:r>
            <a:r>
              <a:rPr lang="en-CA" sz="1200" kern="0" spc="-5" dirty="0">
                <a:solidFill>
                  <a:srgbClr val="000000"/>
                </a:solidFill>
                <a:latin typeface="Trebuchet MS" panose="020B0603020202020204" pitchFamily="34" charset="0"/>
                <a:cs typeface="MS PGothic"/>
              </a:rPr>
              <a:t> B </a:t>
            </a:r>
            <a:r>
              <a:rPr lang="en-CA" sz="1200" kern="0" spc="-5" dirty="0" err="1" smtClean="0">
                <a:solidFill>
                  <a:srgbClr val="000000"/>
                </a:solidFill>
                <a:latin typeface="Trebuchet MS" panose="020B0603020202020204" pitchFamily="34" charset="0"/>
                <a:cs typeface="MS PGothic"/>
              </a:rPr>
              <a:t>devient</a:t>
            </a:r>
            <a:r>
              <a:rPr lang="en-CA" sz="1200" kern="0" spc="-5" dirty="0" smtClean="0">
                <a:solidFill>
                  <a:srgbClr val="000000"/>
                </a:solidFill>
                <a:latin typeface="Trebuchet MS" panose="020B0603020202020204" pitchFamily="34" charset="0"/>
                <a:cs typeface="MS PGothic"/>
              </a:rPr>
              <a:t> </a:t>
            </a:r>
            <a:r>
              <a:rPr lang="en-CA" sz="1200" kern="0" spc="-5" dirty="0">
                <a:solidFill>
                  <a:srgbClr val="000000"/>
                </a:solidFill>
                <a:latin typeface="Trebuchet MS" panose="020B0603020202020204" pitchFamily="34" charset="0"/>
                <a:cs typeface="MS PGothic"/>
              </a:rPr>
              <a:t>un </a:t>
            </a:r>
            <a:r>
              <a:rPr lang="en-CA" sz="1200" kern="0" spc="-5" dirty="0" err="1">
                <a:solidFill>
                  <a:srgbClr val="000000"/>
                </a:solidFill>
                <a:latin typeface="Trebuchet MS" panose="020B0603020202020204" pitchFamily="34" charset="0"/>
                <a:cs typeface="MS PGothic"/>
              </a:rPr>
              <a:t>élément</a:t>
            </a:r>
            <a:r>
              <a:rPr lang="en-CA" sz="1200" kern="0" spc="-5" dirty="0">
                <a:solidFill>
                  <a:srgbClr val="000000"/>
                </a:solidFill>
                <a:latin typeface="Trebuchet MS" panose="020B0603020202020204" pitchFamily="34" charset="0"/>
                <a:cs typeface="MS PGothic"/>
              </a:rPr>
              <a:t> de </a:t>
            </a:r>
            <a:r>
              <a:rPr lang="en-CA" sz="1200" kern="0" spc="-5" dirty="0" err="1">
                <a:solidFill>
                  <a:srgbClr val="000000"/>
                </a:solidFill>
                <a:latin typeface="Trebuchet MS" panose="020B0603020202020204" pitchFamily="34" charset="0"/>
                <a:cs typeface="MS PGothic"/>
              </a:rPr>
              <a:t>valeur</a:t>
            </a:r>
            <a:r>
              <a:rPr lang="en-CA" sz="1200" kern="0" spc="-5" dirty="0">
                <a:solidFill>
                  <a:srgbClr val="000000"/>
                </a:solidFill>
                <a:latin typeface="Trebuchet MS" panose="020B0603020202020204" pitchFamily="34" charset="0"/>
                <a:cs typeface="MS PGothic"/>
              </a:rPr>
              <a:t> C </a:t>
            </a:r>
            <a:r>
              <a:rPr lang="en-CA" sz="1200" kern="0" spc="-5" dirty="0" err="1">
                <a:solidFill>
                  <a:srgbClr val="000000"/>
                </a:solidFill>
                <a:latin typeface="Trebuchet MS" panose="020B0603020202020204" pitchFamily="34" charset="0"/>
                <a:cs typeface="MS PGothic"/>
              </a:rPr>
              <a:t>s’il</a:t>
            </a:r>
            <a:r>
              <a:rPr lang="en-CA" sz="1200" kern="0" spc="-5" dirty="0">
                <a:solidFill>
                  <a:srgbClr val="000000"/>
                </a:solidFill>
                <a:latin typeface="Trebuchet MS" panose="020B0603020202020204" pitchFamily="34" charset="0"/>
                <a:cs typeface="MS PGothic"/>
              </a:rPr>
              <a:t> </a:t>
            </a:r>
            <a:r>
              <a:rPr lang="en-CA" sz="1200" kern="0" spc="-5" dirty="0" err="1">
                <a:solidFill>
                  <a:srgbClr val="000000"/>
                </a:solidFill>
                <a:latin typeface="Trebuchet MS" panose="020B0603020202020204" pitchFamily="34" charset="0"/>
                <a:cs typeface="MS PGothic"/>
              </a:rPr>
              <a:t>est</a:t>
            </a:r>
            <a:r>
              <a:rPr lang="en-CA" sz="1200" kern="0" spc="-5" dirty="0">
                <a:solidFill>
                  <a:srgbClr val="000000"/>
                </a:solidFill>
                <a:latin typeface="Trebuchet MS" panose="020B0603020202020204" pitchFamily="34" charset="0"/>
                <a:cs typeface="MS PGothic"/>
              </a:rPr>
              <a:t> </a:t>
            </a:r>
            <a:r>
              <a:rPr lang="en-CA" sz="1200" kern="0" spc="-5" dirty="0" err="1">
                <a:solidFill>
                  <a:srgbClr val="000000"/>
                </a:solidFill>
                <a:latin typeface="Trebuchet MS" panose="020B0603020202020204" pitchFamily="34" charset="0"/>
                <a:cs typeface="MS PGothic"/>
              </a:rPr>
              <a:t>directement</a:t>
            </a:r>
            <a:r>
              <a:rPr lang="en-CA" sz="1200" kern="0" spc="-5" dirty="0">
                <a:solidFill>
                  <a:srgbClr val="000000"/>
                </a:solidFill>
                <a:latin typeface="Trebuchet MS" panose="020B0603020202020204" pitchFamily="34" charset="0"/>
                <a:cs typeface="MS PGothic"/>
              </a:rPr>
              <a:t> </a:t>
            </a:r>
            <a:r>
              <a:rPr lang="en-CA" sz="1200" kern="0" spc="-5" dirty="0" err="1">
                <a:solidFill>
                  <a:srgbClr val="000000"/>
                </a:solidFill>
                <a:latin typeface="Trebuchet MS" panose="020B0603020202020204" pitchFamily="34" charset="0"/>
                <a:cs typeface="MS PGothic"/>
              </a:rPr>
              <a:t>lié</a:t>
            </a:r>
            <a:r>
              <a:rPr lang="en-CA" sz="1200" kern="0" spc="-5" dirty="0">
                <a:solidFill>
                  <a:srgbClr val="000000"/>
                </a:solidFill>
                <a:latin typeface="Trebuchet MS" panose="020B0603020202020204" pitchFamily="34" charset="0"/>
                <a:cs typeface="MS PGothic"/>
              </a:rPr>
              <a:t> a un </a:t>
            </a:r>
            <a:r>
              <a:rPr lang="en-CA" sz="1200" kern="0" spc="-5" dirty="0" err="1">
                <a:solidFill>
                  <a:srgbClr val="000000"/>
                </a:solidFill>
                <a:latin typeface="Trebuchet MS" panose="020B0603020202020204" pitchFamily="34" charset="0"/>
                <a:cs typeface="MS PGothic"/>
              </a:rPr>
              <a:t>élément</a:t>
            </a:r>
            <a:r>
              <a:rPr lang="en-CA" sz="1200" kern="0" spc="-5" dirty="0">
                <a:solidFill>
                  <a:srgbClr val="000000"/>
                </a:solidFill>
                <a:latin typeface="Trebuchet MS" panose="020B0603020202020204" pitchFamily="34" charset="0"/>
                <a:cs typeface="MS PGothic"/>
              </a:rPr>
              <a:t> de </a:t>
            </a:r>
            <a:r>
              <a:rPr lang="en-CA" sz="1200" kern="0" spc="-5" dirty="0" err="1" smtClean="0">
                <a:solidFill>
                  <a:srgbClr val="000000"/>
                </a:solidFill>
                <a:latin typeface="Trebuchet MS" panose="020B0603020202020204" pitchFamily="34" charset="0"/>
                <a:cs typeface="MS PGothic"/>
              </a:rPr>
              <a:t>lacher</a:t>
            </a:r>
            <a:r>
              <a:rPr lang="en-CA" sz="1200" kern="0" spc="-5" dirty="0" smtClean="0">
                <a:solidFill>
                  <a:srgbClr val="000000"/>
                </a:solidFill>
                <a:latin typeface="Trebuchet MS" panose="020B0603020202020204" pitchFamily="34" charset="0"/>
                <a:cs typeface="MS PGothic"/>
              </a:rPr>
              <a:t> </a:t>
            </a:r>
            <a:r>
              <a:rPr lang="en-CA" sz="1200" kern="0" spc="-5" dirty="0">
                <a:solidFill>
                  <a:srgbClr val="000000"/>
                </a:solidFill>
                <a:latin typeface="Trebuchet MS" panose="020B0603020202020204" pitchFamily="34" charset="0"/>
                <a:cs typeface="MS PGothic"/>
              </a:rPr>
              <a:t>D/E sans </a:t>
            </a:r>
            <a:r>
              <a:rPr lang="en-CA" sz="1200" kern="0" spc="-5" dirty="0" smtClean="0">
                <a:solidFill>
                  <a:srgbClr val="000000"/>
                </a:solidFill>
                <a:latin typeface="Trebuchet MS" panose="020B0603020202020204" pitchFamily="34" charset="0"/>
                <a:cs typeface="MS PGothic"/>
              </a:rPr>
              <a:t>élan </a:t>
            </a:r>
            <a:r>
              <a:rPr lang="en-CA" sz="1200" kern="0" spc="-5" dirty="0" err="1" smtClean="0">
                <a:solidFill>
                  <a:srgbClr val="000000"/>
                </a:solidFill>
                <a:latin typeface="Trebuchet MS" panose="020B0603020202020204" pitchFamily="34" charset="0"/>
                <a:cs typeface="MS PGothic"/>
              </a:rPr>
              <a:t>supplémentaire</a:t>
            </a:r>
            <a:endParaRPr lang="en-CA" sz="1200" kern="0" spc="-5" dirty="0">
              <a:solidFill>
                <a:srgbClr val="000000"/>
              </a:solidFill>
              <a:latin typeface="Trebuchet MS" panose="020B0603020202020204" pitchFamily="34" charset="0"/>
              <a:cs typeface="MS PGothic"/>
            </a:endParaRPr>
          </a:p>
        </p:txBody>
      </p:sp>
      <p:graphicFrame>
        <p:nvGraphicFramePr>
          <p:cNvPr id="15" name="Table 14">
            <a:extLst>
              <a:ext uri="{FF2B5EF4-FFF2-40B4-BE49-F238E27FC236}">
                <a16:creationId xmlns="" xmlns:a16="http://schemas.microsoft.com/office/drawing/2014/main" id="{A8B1ABFB-DBCA-488D-BF35-88342724D40C}"/>
              </a:ext>
            </a:extLst>
          </p:cNvPr>
          <p:cNvGraphicFramePr>
            <a:graphicFrameLocks noGrp="1"/>
          </p:cNvGraphicFramePr>
          <p:nvPr>
            <p:custDataLst>
              <p:tags r:id="rId8"/>
            </p:custDataLst>
            <p:extLst>
              <p:ext uri="{D42A27DB-BD31-4B8C-83A1-F6EECF244321}">
                <p14:modId xmlns:p14="http://schemas.microsoft.com/office/powerpoint/2010/main" val="1010512"/>
              </p:ext>
            </p:extLst>
          </p:nvPr>
        </p:nvGraphicFramePr>
        <p:xfrm>
          <a:off x="5948082" y="708728"/>
          <a:ext cx="2743200" cy="23774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898054">
                <a:tc>
                  <a:txBody>
                    <a:bodyPr/>
                    <a:lstStyle/>
                    <a:p>
                      <a:pPr algn="ctr"/>
                      <a:r>
                        <a:rPr lang="en-CA" sz="1500" b="1" dirty="0">
                          <a:solidFill>
                            <a:srgbClr val="000000"/>
                          </a:solidFill>
                          <a:latin typeface="Trebuchet MS" panose="020B0603020202020204" pitchFamily="34" charset="0"/>
                        </a:rPr>
                        <a:t>Bonus (</a:t>
                      </a:r>
                      <a:r>
                        <a:rPr lang="en-CA" sz="1500" b="1" dirty="0" err="1">
                          <a:solidFill>
                            <a:srgbClr val="000000"/>
                          </a:solidFill>
                          <a:latin typeface="Trebuchet MS" panose="020B0603020202020204" pitchFamily="34" charset="0"/>
                        </a:rPr>
                        <a:t>jusqu’à</a:t>
                      </a:r>
                      <a:r>
                        <a:rPr lang="en-CA" sz="1500" b="1" dirty="0">
                          <a:solidFill>
                            <a:srgbClr val="000000"/>
                          </a:solidFill>
                          <a:latin typeface="Trebuchet MS" panose="020B0603020202020204" pitchFamily="34" charset="0"/>
                        </a:rPr>
                        <a:t> 0.5)</a:t>
                      </a:r>
                    </a:p>
                    <a:p>
                      <a:pPr marL="285750" indent="-285750" algn="l">
                        <a:buFont typeface="Arial" panose="020B0604020202020204" pitchFamily="34" charset="0"/>
                        <a:buChar char="•"/>
                      </a:pPr>
                      <a:r>
                        <a:rPr lang="en-CA" sz="1500" b="0" baseline="0" noProof="0" dirty="0">
                          <a:solidFill>
                            <a:srgbClr val="000000"/>
                          </a:solidFill>
                          <a:latin typeface="Trebuchet MS" panose="020B0603020202020204" pitchFamily="34" charset="0"/>
                        </a:rPr>
                        <a:t>Min 0.1 de VL</a:t>
                      </a:r>
                    </a:p>
                    <a:p>
                      <a:pPr marL="285750" indent="-285750" algn="l">
                        <a:buFont typeface="Arial" panose="020B0604020202020204" pitchFamily="34" charset="0"/>
                        <a:buChar char="•"/>
                      </a:pPr>
                      <a:r>
                        <a:rPr lang="en-CA" sz="1500" b="0" baseline="0" noProof="0" dirty="0">
                          <a:solidFill>
                            <a:srgbClr val="000000"/>
                          </a:solidFill>
                          <a:latin typeface="Trebuchet MS" panose="020B0603020202020204" pitchFamily="34" charset="0"/>
                        </a:rPr>
                        <a:t>Min 0.1 de </a:t>
                      </a:r>
                      <a:r>
                        <a:rPr lang="en-CA" sz="1500" b="0" baseline="0" noProof="0" dirty="0" err="1">
                          <a:solidFill>
                            <a:srgbClr val="000000"/>
                          </a:solidFill>
                          <a:latin typeface="Trebuchet MS" panose="020B0603020202020204" pitchFamily="34" charset="0"/>
                        </a:rPr>
                        <a:t>valeur</a:t>
                      </a:r>
                      <a:r>
                        <a:rPr lang="en-CA" sz="1500" b="0" baseline="0" noProof="0" dirty="0">
                          <a:solidFill>
                            <a:srgbClr val="000000"/>
                          </a:solidFill>
                          <a:latin typeface="Trebuchet MS" panose="020B0603020202020204" pitchFamily="34" charset="0"/>
                        </a:rPr>
                        <a:t> D/E</a:t>
                      </a:r>
                    </a:p>
                    <a:p>
                      <a:pPr marL="0" indent="0" algn="l">
                        <a:buFont typeface="Arial" panose="020B0604020202020204" pitchFamily="34" charset="0"/>
                        <a:buNone/>
                      </a:pPr>
                      <a:endParaRPr lang="en-CA" sz="1500" b="0" baseline="0" noProof="0" dirty="0">
                        <a:solidFill>
                          <a:srgbClr val="000000"/>
                        </a:solidFill>
                        <a:latin typeface="Trebuchet MS" panose="020B0603020202020204" pitchFamily="34" charset="0"/>
                      </a:endParaRPr>
                    </a:p>
                    <a:p>
                      <a:pPr marL="0" indent="0" algn="l">
                        <a:buFont typeface="Arial" panose="020B0604020202020204" pitchFamily="34" charset="0"/>
                        <a:buNone/>
                      </a:pPr>
                      <a:r>
                        <a:rPr lang="en-CA" sz="1500" b="1" baseline="0" noProof="0" dirty="0">
                          <a:solidFill>
                            <a:srgbClr val="000000"/>
                          </a:solidFill>
                          <a:latin typeface="Trebuchet MS" panose="020B0603020202020204" pitchFamily="34" charset="0"/>
                        </a:rPr>
                        <a:t>Bonus de 0.1 (</a:t>
                      </a:r>
                      <a:r>
                        <a:rPr lang="en-CA" sz="1500" b="1" baseline="0" noProof="0" dirty="0" err="1" smtClean="0">
                          <a:solidFill>
                            <a:srgbClr val="000000"/>
                          </a:solidFill>
                          <a:latin typeface="Trebuchet MS" panose="020B0603020202020204" pitchFamily="34" charset="0"/>
                        </a:rPr>
                        <a:t>n’inclut</a:t>
                      </a:r>
                      <a:r>
                        <a:rPr lang="en-CA" sz="1500" b="1" baseline="0" noProof="0" dirty="0" smtClean="0">
                          <a:solidFill>
                            <a:srgbClr val="000000"/>
                          </a:solidFill>
                          <a:latin typeface="Trebuchet MS" panose="020B0603020202020204" pitchFamily="34" charset="0"/>
                        </a:rPr>
                        <a:t> </a:t>
                      </a:r>
                      <a:r>
                        <a:rPr lang="en-CA" sz="1500" b="1" baseline="0" noProof="0" dirty="0">
                          <a:solidFill>
                            <a:srgbClr val="000000"/>
                          </a:solidFill>
                          <a:latin typeface="Trebuchet MS" panose="020B0603020202020204" pitchFamily="34" charset="0"/>
                        </a:rPr>
                        <a:t>pas les exigences </a:t>
                      </a:r>
                      <a:r>
                        <a:rPr lang="en-CA" sz="1500" b="1" baseline="0" noProof="0" dirty="0" err="1">
                          <a:solidFill>
                            <a:srgbClr val="000000"/>
                          </a:solidFill>
                          <a:latin typeface="Trebuchet MS" panose="020B0603020202020204" pitchFamily="34" charset="0"/>
                        </a:rPr>
                        <a:t>spécifiques</a:t>
                      </a:r>
                      <a:r>
                        <a:rPr lang="en-CA" sz="1500" b="1" baseline="0" noProof="0" dirty="0">
                          <a:solidFill>
                            <a:srgbClr val="000000"/>
                          </a:solidFill>
                          <a:latin typeface="Trebuchet MS" panose="020B0603020202020204" pitchFamily="34" charset="0"/>
                        </a:rPr>
                        <a:t>) </a:t>
                      </a:r>
                      <a:r>
                        <a:rPr lang="en-CA" sz="1500" b="1" baseline="0" noProof="0" dirty="0" err="1">
                          <a:solidFill>
                            <a:srgbClr val="000000"/>
                          </a:solidFill>
                          <a:latin typeface="Trebuchet MS" panose="020B0603020202020204" pitchFamily="34" charset="0"/>
                        </a:rPr>
                        <a:t>si</a:t>
                      </a:r>
                      <a:r>
                        <a:rPr lang="en-CA" sz="1500" b="1" baseline="0" noProof="0" dirty="0">
                          <a:solidFill>
                            <a:srgbClr val="000000"/>
                          </a:solidFill>
                          <a:latin typeface="Trebuchet MS" panose="020B0603020202020204" pitchFamily="34" charset="0"/>
                        </a:rPr>
                        <a:t> </a:t>
                      </a:r>
                    </a:p>
                    <a:p>
                      <a:pPr marL="285750" indent="-285750" algn="l">
                        <a:buFont typeface="Arial" panose="020B0604020202020204" pitchFamily="34" charset="0"/>
                        <a:buChar char="•"/>
                      </a:pPr>
                      <a:r>
                        <a:rPr lang="en-CA" sz="1500" b="0" baseline="0" noProof="0" dirty="0" err="1">
                          <a:solidFill>
                            <a:srgbClr val="000000"/>
                          </a:solidFill>
                          <a:latin typeface="Trebuchet MS" panose="020B0603020202020204" pitchFamily="34" charset="0"/>
                        </a:rPr>
                        <a:t>L’exercice</a:t>
                      </a:r>
                      <a:r>
                        <a:rPr lang="en-CA" sz="1500" b="0" baseline="0" noProof="0" dirty="0">
                          <a:solidFill>
                            <a:srgbClr val="000000"/>
                          </a:solidFill>
                          <a:latin typeface="Trebuchet MS" panose="020B0603020202020204" pitchFamily="34" charset="0"/>
                        </a:rPr>
                        <a:t> a </a:t>
                      </a:r>
                      <a:r>
                        <a:rPr lang="en-CA" sz="1500" b="0" baseline="0" noProof="0" dirty="0" err="1">
                          <a:solidFill>
                            <a:srgbClr val="000000"/>
                          </a:solidFill>
                          <a:latin typeface="Trebuchet MS" panose="020B0603020202020204" pitchFamily="34" charset="0"/>
                        </a:rPr>
                        <a:t>une</a:t>
                      </a:r>
                      <a:r>
                        <a:rPr lang="en-CA" sz="1500" b="0" baseline="0" noProof="0" dirty="0">
                          <a:solidFill>
                            <a:srgbClr val="000000"/>
                          </a:solidFill>
                          <a:latin typeface="Trebuchet MS" panose="020B0603020202020204" pitchFamily="34" charset="0"/>
                        </a:rPr>
                        <a:t> ND de 10.0</a:t>
                      </a:r>
                    </a:p>
                    <a:p>
                      <a:pPr marL="285750" indent="-285750" algn="l">
                        <a:buFont typeface="Arial" panose="020B0604020202020204" pitchFamily="34" charset="0"/>
                        <a:buChar char="•"/>
                      </a:pPr>
                      <a:r>
                        <a:rPr lang="en-CA" sz="1500" b="0" baseline="0" noProof="0" dirty="0">
                          <a:solidFill>
                            <a:srgbClr val="000000"/>
                          </a:solidFill>
                          <a:latin typeface="Trebuchet MS" panose="020B0603020202020204" pitchFamily="34" charset="0"/>
                        </a:rPr>
                        <a:t>+0.6 </a:t>
                      </a:r>
                      <a:r>
                        <a:rPr lang="en-CA" sz="1500" b="0" baseline="0" noProof="0" dirty="0" err="1">
                          <a:solidFill>
                            <a:srgbClr val="000000"/>
                          </a:solidFill>
                          <a:latin typeface="Trebuchet MS" panose="020B0603020202020204" pitchFamily="34" charset="0"/>
                        </a:rPr>
                        <a:t>ou</a:t>
                      </a:r>
                      <a:r>
                        <a:rPr lang="en-CA" sz="1500" b="0" baseline="0" noProof="0" dirty="0">
                          <a:solidFill>
                            <a:srgbClr val="000000"/>
                          </a:solidFill>
                          <a:latin typeface="Trebuchet MS" panose="020B0603020202020204" pitchFamily="34" charset="0"/>
                        </a:rPr>
                        <a:t> plus </a:t>
                      </a:r>
                      <a:r>
                        <a:rPr lang="en-CA" sz="1500" b="0" baseline="0" noProof="0" dirty="0" err="1" smtClean="0">
                          <a:solidFill>
                            <a:srgbClr val="000000"/>
                          </a:solidFill>
                          <a:latin typeface="Trebuchet MS" panose="020B0603020202020204" pitchFamily="34" charset="0"/>
                        </a:rPr>
                        <a:t>en</a:t>
                      </a:r>
                      <a:r>
                        <a:rPr lang="en-CA" sz="1500" b="0" baseline="0" noProof="0" dirty="0" smtClean="0">
                          <a:solidFill>
                            <a:srgbClr val="000000"/>
                          </a:solidFill>
                          <a:latin typeface="Trebuchet MS" panose="020B0603020202020204" pitchFamily="34" charset="0"/>
                        </a:rPr>
                        <a:t> </a:t>
                      </a:r>
                      <a:r>
                        <a:rPr lang="en-CA" sz="1500" b="0" baseline="0" noProof="0" dirty="0">
                          <a:solidFill>
                            <a:srgbClr val="000000"/>
                          </a:solidFill>
                          <a:latin typeface="Trebuchet MS" panose="020B0603020202020204" pitchFamily="34" charset="0"/>
                        </a:rPr>
                        <a:t>bonus</a:t>
                      </a:r>
                    </a:p>
                    <a:p>
                      <a:pPr marL="285750" indent="-285750" algn="l">
                        <a:buFont typeface="Arial" panose="020B0604020202020204" pitchFamily="34" charset="0"/>
                        <a:buChar char="•"/>
                      </a:pPr>
                      <a:r>
                        <a:rPr lang="en-CA" sz="1500" b="0" baseline="0" noProof="0" dirty="0" err="1">
                          <a:solidFill>
                            <a:srgbClr val="000000"/>
                          </a:solidFill>
                          <a:latin typeface="Trebuchet MS" panose="020B0603020202020204" pitchFamily="34" charset="0"/>
                        </a:rPr>
                        <a:t>Élément</a:t>
                      </a:r>
                      <a:r>
                        <a:rPr lang="en-CA" sz="1500" b="0" baseline="0" noProof="0" dirty="0">
                          <a:solidFill>
                            <a:srgbClr val="000000"/>
                          </a:solidFill>
                          <a:latin typeface="Trebuchet MS" panose="020B0603020202020204" pitchFamily="34" charset="0"/>
                        </a:rPr>
                        <a:t> E avec </a:t>
                      </a:r>
                      <a:r>
                        <a:rPr lang="en-CA" sz="1500" b="0" baseline="0" noProof="0" dirty="0" err="1">
                          <a:solidFill>
                            <a:srgbClr val="000000"/>
                          </a:solidFill>
                          <a:latin typeface="Trebuchet MS" panose="020B0603020202020204" pitchFamily="34" charset="0"/>
                        </a:rPr>
                        <a:t>envol</a:t>
                      </a:r>
                      <a:endParaRPr lang="en-CA" sz="1500" b="0" baseline="0" noProof="0" dirty="0">
                        <a:solidFill>
                          <a:srgbClr val="000000"/>
                        </a:solidFill>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83989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28600" y="917805"/>
            <a:ext cx="8549725"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de </a:t>
            </a:r>
            <a:r>
              <a:rPr lang="en-CA" sz="2300" b="1" spc="-10" dirty="0" smtClean="0">
                <a:solidFill>
                  <a:srgbClr val="90C126"/>
                </a:solidFill>
                <a:latin typeface="Trebuchet MS" panose="020B0603020202020204" pitchFamily="34" charset="0"/>
                <a:cs typeface="MS PGothic"/>
              </a:rPr>
              <a:t>composition – </a:t>
            </a: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a:t>
            </a:r>
            <a:r>
              <a:rPr lang="en-CA" sz="2300" b="1" spc="-10" dirty="0" smtClean="0">
                <a:solidFill>
                  <a:srgbClr val="90C126"/>
                </a:solidFill>
                <a:latin typeface="Trebuchet MS" panose="020B0603020202020204" pitchFamily="34" charset="0"/>
                <a:cs typeface="MS PGothic"/>
              </a:rPr>
              <a:t>8-9-10</a:t>
            </a:r>
            <a:endParaRPr lang="en-CA" sz="1700" spc="-5" dirty="0">
              <a:solidFill>
                <a:srgbClr val="3F3F3F"/>
              </a:solidFill>
              <a:latin typeface="Trebuchet MS" panose="020B0603020202020204" pitchFamily="34" charset="0"/>
              <a:cs typeface="MS PGothic"/>
            </a:endParaRPr>
          </a:p>
        </p:txBody>
      </p:sp>
      <p:pic>
        <p:nvPicPr>
          <p:cNvPr id="6" name="Picture 5"/>
          <p:cNvPicPr>
            <a:picLocks noChangeAspect="1"/>
          </p:cNvPicPr>
          <p:nvPr/>
        </p:nvPicPr>
        <p:blipFill>
          <a:blip r:embed="rId5"/>
          <a:stretch>
            <a:fillRect/>
          </a:stretch>
        </p:blipFill>
        <p:spPr>
          <a:xfrm>
            <a:off x="1600200" y="1271748"/>
            <a:ext cx="6205028" cy="3457414"/>
          </a:xfrm>
          <a:prstGeom prst="rect">
            <a:avLst/>
          </a:prstGeom>
        </p:spPr>
      </p:pic>
    </p:spTree>
    <p:extLst>
      <p:ext uri="{BB962C8B-B14F-4D97-AF65-F5344CB8AC3E}">
        <p14:creationId xmlns:p14="http://schemas.microsoft.com/office/powerpoint/2010/main" val="1996191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6" name="object 4"/>
          <p:cNvSpPr txBox="1"/>
          <p:nvPr>
            <p:custDataLst>
              <p:tags r:id="rId2"/>
            </p:custDataLst>
          </p:nvPr>
        </p:nvSpPr>
        <p:spPr>
          <a:xfrm>
            <a:off x="228600" y="133350"/>
            <a:ext cx="8549725"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de </a:t>
            </a:r>
            <a:r>
              <a:rPr lang="en-CA" sz="2300" b="1" spc="-10" dirty="0" smtClean="0">
                <a:solidFill>
                  <a:srgbClr val="90C126"/>
                </a:solidFill>
                <a:latin typeface="Trebuchet MS" panose="020B0603020202020204" pitchFamily="34" charset="0"/>
                <a:cs typeface="MS PGothic"/>
              </a:rPr>
              <a:t>composition – </a:t>
            </a: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a:t>
            </a:r>
            <a:r>
              <a:rPr lang="en-CA" sz="2300" b="1" spc="-10" dirty="0" smtClean="0">
                <a:solidFill>
                  <a:srgbClr val="90C126"/>
                </a:solidFill>
                <a:latin typeface="Trebuchet MS" panose="020B0603020202020204" pitchFamily="34" charset="0"/>
                <a:cs typeface="MS PGothic"/>
              </a:rPr>
              <a:t>8-9-10</a:t>
            </a:r>
            <a:endParaRPr lang="en-CA" sz="1700" spc="-5" dirty="0">
              <a:solidFill>
                <a:srgbClr val="3F3F3F"/>
              </a:solidFill>
              <a:latin typeface="Trebuchet MS" panose="020B0603020202020204" pitchFamily="34" charset="0"/>
              <a:cs typeface="MS PGothic"/>
            </a:endParaRPr>
          </a:p>
        </p:txBody>
      </p:sp>
      <p:pic>
        <p:nvPicPr>
          <p:cNvPr id="3" name="Picture 2"/>
          <p:cNvPicPr>
            <a:picLocks noChangeAspect="1"/>
          </p:cNvPicPr>
          <p:nvPr/>
        </p:nvPicPr>
        <p:blipFill>
          <a:blip r:embed="rId4"/>
          <a:stretch>
            <a:fillRect/>
          </a:stretch>
        </p:blipFill>
        <p:spPr>
          <a:xfrm>
            <a:off x="1066800" y="590550"/>
            <a:ext cx="6972300" cy="4193735"/>
          </a:xfrm>
          <a:prstGeom prst="rect">
            <a:avLst/>
          </a:prstGeom>
        </p:spPr>
      </p:pic>
    </p:spTree>
    <p:extLst>
      <p:ext uri="{BB962C8B-B14F-4D97-AF65-F5344CB8AC3E}">
        <p14:creationId xmlns:p14="http://schemas.microsoft.com/office/powerpoint/2010/main" val="101199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fr-CA" b="1" spc="-5" dirty="0"/>
              <a:t>Apprendre à connaitre son Manuel JO</a:t>
            </a:r>
            <a:endParaRPr b="1" spc="-5" dirty="0"/>
          </a:p>
        </p:txBody>
      </p:sp>
      <p:sp>
        <p:nvSpPr>
          <p:cNvPr id="4" name="object 4"/>
          <p:cNvSpPr txBox="1"/>
          <p:nvPr>
            <p:custDataLst>
              <p:tags r:id="rId3"/>
            </p:custDataLst>
          </p:nvPr>
        </p:nvSpPr>
        <p:spPr>
          <a:xfrm>
            <a:off x="226032" y="917805"/>
            <a:ext cx="8552294" cy="3282950"/>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Section 3-4-5 — Barres </a:t>
            </a:r>
            <a:r>
              <a:rPr lang="en-CA" sz="2300" b="1" spc="-10" dirty="0" err="1" smtClean="0">
                <a:solidFill>
                  <a:srgbClr val="90C126"/>
                </a:solidFill>
                <a:latin typeface="Trebuchet MS" panose="020B0603020202020204" pitchFamily="34" charset="0"/>
                <a:cs typeface="MS PGothic"/>
              </a:rPr>
              <a:t>asymétriques</a:t>
            </a:r>
            <a:r>
              <a:rPr lang="en-CA" sz="2300" b="1" spc="-10" dirty="0" smtClean="0">
                <a:solidFill>
                  <a:srgbClr val="90C126"/>
                </a:solidFill>
                <a:latin typeface="Trebuchet MS" panose="020B0603020202020204" pitchFamily="34" charset="0"/>
                <a:cs typeface="MS PGothic"/>
              </a:rPr>
              <a:t>/</a:t>
            </a:r>
            <a:r>
              <a:rPr lang="en-CA" sz="2300" b="1" spc="-10" dirty="0" err="1" smtClean="0">
                <a:solidFill>
                  <a:srgbClr val="90C126"/>
                </a:solidFill>
                <a:latin typeface="Trebuchet MS" panose="020B0603020202020204" pitchFamily="34" charset="0"/>
                <a:cs typeface="MS PGothic"/>
              </a:rPr>
              <a:t>Poutre</a:t>
            </a:r>
            <a:r>
              <a:rPr lang="en-CA" sz="2300" b="1" spc="-10" dirty="0" smtClean="0">
                <a:solidFill>
                  <a:srgbClr val="90C126"/>
                </a:solidFill>
                <a:latin typeface="Trebuchet MS" panose="020B0603020202020204" pitchFamily="34" charset="0"/>
                <a:cs typeface="MS PGothic"/>
              </a:rPr>
              <a:t>/Sol</a:t>
            </a:r>
          </a:p>
          <a:p>
            <a:pPr marL="12700">
              <a:tabLst>
                <a:tab pos="409575" algn="l"/>
              </a:tabLst>
            </a:pPr>
            <a:endParaRPr lang="en-CA" sz="1500" b="1" spc="-10" dirty="0">
              <a:solidFill>
                <a:srgbClr val="90C126"/>
              </a:solidFill>
              <a:latin typeface="Trebuchet MS" panose="020B0603020202020204" pitchFamily="34" charset="0"/>
              <a:cs typeface="MS PGothic"/>
            </a:endParaRPr>
          </a:p>
          <a:p>
            <a:pPr marL="12700">
              <a:lnSpc>
                <a:spcPct val="100000"/>
              </a:lnSpc>
              <a:tabLst>
                <a:tab pos="409575" algn="l"/>
              </a:tabLst>
            </a:pPr>
            <a:r>
              <a:rPr lang="en-CA" sz="2100" b="1" spc="-10" dirty="0">
                <a:latin typeface="Trebuchet MS" panose="020B0603020202020204" pitchFamily="34" charset="0"/>
                <a:cs typeface="MS PGothic"/>
              </a:rPr>
              <a:t>▶	</a:t>
            </a:r>
            <a:r>
              <a:rPr lang="en-CA" sz="2100" b="1" spc="-5" dirty="0" err="1">
                <a:latin typeface="Trebuchet MS" panose="020B0603020202020204" pitchFamily="34" charset="0"/>
                <a:cs typeface="Trebuchet MS"/>
              </a:rPr>
              <a:t>Chapitre</a:t>
            </a:r>
            <a:r>
              <a:rPr lang="en-CA" sz="2100" b="1" spc="-5" dirty="0">
                <a:latin typeface="Trebuchet MS" panose="020B0603020202020204" pitchFamily="34" charset="0"/>
                <a:cs typeface="Trebuchet MS"/>
              </a:rPr>
              <a:t> 1 — Information </a:t>
            </a:r>
            <a:r>
              <a:rPr lang="en-CA" sz="2100" b="1" spc="-5" dirty="0" err="1">
                <a:latin typeface="Trebuchet MS" panose="020B0603020202020204" pitchFamily="34" charset="0"/>
                <a:cs typeface="Trebuchet MS"/>
              </a:rPr>
              <a:t>générale</a:t>
            </a:r>
            <a:endParaRPr lang="en-CA" sz="2100" b="1" spc="-5" dirty="0">
              <a:latin typeface="Trebuchet MS" panose="020B0603020202020204" pitchFamily="34" charset="0"/>
              <a:cs typeface="Trebuchet MS"/>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Spécifique</a:t>
            </a:r>
            <a:r>
              <a:rPr lang="en-CA" sz="1700" spc="-5" dirty="0">
                <a:latin typeface="Trebuchet MS" panose="020B0603020202020204" pitchFamily="34" charset="0"/>
                <a:cs typeface="MS PGothic"/>
              </a:rPr>
              <a:t> à </a:t>
            </a:r>
            <a:r>
              <a:rPr lang="en-CA" sz="1700" spc="-5" dirty="0" err="1">
                <a:latin typeface="Trebuchet MS" panose="020B0603020202020204" pitchFamily="34" charset="0"/>
                <a:cs typeface="MS PGothic"/>
              </a:rPr>
              <a:t>l’appareil</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Temps/chute/</a:t>
            </a:r>
            <a:r>
              <a:rPr lang="en-CA" sz="1700" spc="-5" dirty="0" err="1">
                <a:latin typeface="Trebuchet MS" panose="020B0603020202020204" pitchFamily="34" charset="0"/>
                <a:cs typeface="MS PGothic"/>
              </a:rPr>
              <a:t>règle</a:t>
            </a:r>
            <a:r>
              <a:rPr lang="en-CA" sz="1700" spc="-5" dirty="0">
                <a:latin typeface="Trebuchet MS" panose="020B0603020202020204" pitchFamily="34" charset="0"/>
                <a:cs typeface="MS PGothic"/>
              </a:rPr>
              <a:t> pour aide de </a:t>
            </a:r>
            <a:r>
              <a:rPr lang="en-CA" sz="1700" spc="-5" dirty="0" err="1">
                <a:latin typeface="Trebuchet MS" panose="020B0603020202020204" pitchFamily="34" charset="0"/>
                <a:cs typeface="MS PGothic"/>
              </a:rPr>
              <a:t>l’entraineur</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R</a:t>
            </a:r>
            <a:r>
              <a:rPr lang="en-CA" sz="1700" spc="-5" dirty="0" smtClean="0">
                <a:latin typeface="Trebuchet MS" panose="020B0603020202020204" pitchFamily="34" charset="0"/>
                <a:cs typeface="MS PGothic"/>
              </a:rPr>
              <a:t>econnaissance </a:t>
            </a:r>
            <a:r>
              <a:rPr lang="en-CA" sz="1700" spc="-5" dirty="0">
                <a:latin typeface="Trebuchet MS" panose="020B0603020202020204" pitchFamily="34" charset="0"/>
                <a:cs typeface="MS PGothic"/>
              </a:rPr>
              <a:t>de la </a:t>
            </a:r>
            <a:r>
              <a:rPr lang="en-CA" sz="1700" spc="-5" dirty="0" err="1">
                <a:latin typeface="Trebuchet MS" panose="020B0603020202020204" pitchFamily="34" charset="0"/>
                <a:cs typeface="MS PGothic"/>
              </a:rPr>
              <a:t>valeur</a:t>
            </a:r>
            <a:r>
              <a:rPr lang="en-CA" sz="1700" spc="-5" dirty="0">
                <a:latin typeface="Trebuchet MS" panose="020B0603020202020204" pitchFamily="34" charset="0"/>
                <a:cs typeface="MS PGothic"/>
              </a:rPr>
              <a:t> des </a:t>
            </a:r>
            <a:r>
              <a:rPr lang="en-CA" sz="1700" spc="-5" dirty="0" err="1" smtClean="0">
                <a:latin typeface="Trebuchet MS" panose="020B0603020202020204" pitchFamily="34" charset="0"/>
                <a:cs typeface="MS PGothic"/>
              </a:rPr>
              <a:t>éléments</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endParaRPr lang="en-CA" sz="1500" spc="-5" dirty="0" smtClean="0">
              <a:latin typeface="Trebuchet MS" panose="020B0603020202020204" pitchFamily="34" charset="0"/>
              <a:cs typeface="MS PGothic"/>
            </a:endParaRPr>
          </a:p>
          <a:p>
            <a:pPr marL="72390">
              <a:lnSpc>
                <a:spcPts val="2035"/>
              </a:lnSpc>
              <a:spcBef>
                <a:spcPts val="35"/>
              </a:spcBef>
              <a:tabLst>
                <a:tab pos="409575" algn="l"/>
              </a:tabLst>
            </a:pPr>
            <a:endParaRPr lang="en-CA" sz="1500" spc="-5" dirty="0">
              <a:latin typeface="Trebuchet MS" panose="020B0603020202020204" pitchFamily="34" charset="0"/>
              <a:cs typeface="MS PGothic"/>
            </a:endParaRPr>
          </a:p>
          <a:p>
            <a:pPr marL="12700">
              <a:tabLst>
                <a:tab pos="409575" algn="l"/>
              </a:tabLst>
            </a:pPr>
            <a:r>
              <a:rPr lang="en-CA" sz="2100" b="1" spc="-10" dirty="0">
                <a:latin typeface="Trebuchet MS" panose="020B0603020202020204" pitchFamily="34" charset="0"/>
                <a:cs typeface="MS PGothic"/>
              </a:rPr>
              <a:t>▶	</a:t>
            </a:r>
            <a:r>
              <a:rPr lang="en-CA" sz="2100" b="1" spc="-5" dirty="0" err="1">
                <a:latin typeface="Trebuchet MS" panose="020B0603020202020204" pitchFamily="34" charset="0"/>
                <a:cs typeface="Trebuchet MS"/>
              </a:rPr>
              <a:t>Chapitre</a:t>
            </a:r>
            <a:r>
              <a:rPr lang="en-CA" sz="2100" b="1" spc="-5" dirty="0">
                <a:latin typeface="Trebuchet MS" panose="020B0603020202020204" pitchFamily="34" charset="0"/>
                <a:cs typeface="Trebuchet MS"/>
              </a:rPr>
              <a:t> 2 — Composition des </a:t>
            </a:r>
            <a:r>
              <a:rPr lang="en-CA" sz="2100" b="1" spc="-5" dirty="0" err="1">
                <a:latin typeface="Trebuchet MS" panose="020B0603020202020204" pitchFamily="34" charset="0"/>
                <a:cs typeface="Trebuchet MS"/>
              </a:rPr>
              <a:t>catégories</a:t>
            </a:r>
            <a:endParaRPr lang="en-CA" sz="2100" b="1" spc="-5" dirty="0">
              <a:latin typeface="Trebuchet MS" panose="020B0603020202020204" pitchFamily="34" charset="0"/>
              <a:cs typeface="Trebuchet MS"/>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Contenue</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restrictions sur les </a:t>
            </a:r>
            <a:r>
              <a:rPr lang="en-CA" sz="1700" spc="-5" dirty="0" err="1">
                <a:latin typeface="Trebuchet MS" panose="020B0603020202020204" pitchFamily="34" charset="0"/>
                <a:cs typeface="MS PGothic"/>
              </a:rPr>
              <a:t>valeurs</a:t>
            </a:r>
            <a:r>
              <a:rPr lang="en-CA" sz="1700" spc="-5" dirty="0">
                <a:latin typeface="Trebuchet MS" panose="020B0603020202020204" pitchFamily="34" charset="0"/>
                <a:cs typeface="MS PGothic"/>
              </a:rPr>
              <a:t> de </a:t>
            </a:r>
            <a:r>
              <a:rPr lang="en-CA" sz="1700" spc="-5" dirty="0" err="1">
                <a:latin typeface="Trebuchet MS" panose="020B0603020202020204" pitchFamily="34" charset="0"/>
                <a:cs typeface="MS PGothic"/>
              </a:rPr>
              <a:t>difficultés</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Déductions</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spécifiques</a:t>
            </a:r>
            <a:r>
              <a:rPr lang="en-CA" sz="1700" spc="-5" dirty="0">
                <a:latin typeface="Trebuchet MS" panose="020B0603020202020204" pitchFamily="34" charset="0"/>
                <a:cs typeface="MS PGothic"/>
              </a:rPr>
              <a:t> à la composition (pour </a:t>
            </a:r>
            <a:r>
              <a:rPr lang="en-CA" sz="1700" spc="-5" dirty="0" err="1">
                <a:latin typeface="Trebuchet MS" panose="020B0603020202020204" pitchFamily="34" charset="0"/>
                <a:cs typeface="MS PGothic"/>
              </a:rPr>
              <a:t>niveau</a:t>
            </a:r>
            <a:r>
              <a:rPr lang="en-CA" sz="1700" spc="-5" dirty="0">
                <a:latin typeface="Trebuchet MS" panose="020B0603020202020204" pitchFamily="34" charset="0"/>
                <a:cs typeface="MS PGothic"/>
              </a:rPr>
              <a:t> 8+)</a:t>
            </a:r>
          </a:p>
        </p:txBody>
      </p:sp>
    </p:spTree>
    <p:extLst>
      <p:ext uri="{BB962C8B-B14F-4D97-AF65-F5344CB8AC3E}">
        <p14:creationId xmlns:p14="http://schemas.microsoft.com/office/powerpoint/2010/main" val="2621381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custDataLst>
              <p:tags r:id="rId1"/>
            </p:custDataLst>
          </p:nvPr>
        </p:nvSpPr>
        <p:spPr>
          <a:xfrm>
            <a:off x="1030749" y="209550"/>
            <a:ext cx="7351251" cy="666750"/>
          </a:xfrm>
          <a:prstGeom prst="rect">
            <a:avLst/>
          </a:prstGeom>
          <a:noFill/>
          <a:ln>
            <a:noFill/>
          </a:ln>
        </p:spPr>
        <p:txBody>
          <a:bodyPr wrap="square" lIns="68569" tIns="34275" rIns="68569" bIns="34275" anchor="t" anchorCtr="0">
            <a:noAutofit/>
          </a:bodyPr>
          <a:lstStyle/>
          <a:p>
            <a:pPr algn="l" rtl="0">
              <a:buClr>
                <a:schemeClr val="accent1"/>
              </a:buClr>
              <a:buSzPct val="25000"/>
            </a:pPr>
            <a:r>
              <a:rPr lang="en-CA" dirty="0">
                <a:ea typeface="Trebuchet MS"/>
                <a:sym typeface="Trebuchet MS"/>
              </a:rPr>
              <a:t>BA – </a:t>
            </a:r>
            <a:r>
              <a:rPr lang="en-CA" dirty="0" err="1">
                <a:ea typeface="Trebuchet MS"/>
                <a:sym typeface="Trebuchet MS"/>
              </a:rPr>
              <a:t>Valeur</a:t>
            </a:r>
            <a:r>
              <a:rPr lang="en-CA" dirty="0">
                <a:ea typeface="Trebuchet MS"/>
                <a:sym typeface="Trebuchet MS"/>
              </a:rPr>
              <a:t> de liaison (Bonus) </a:t>
            </a:r>
            <a:r>
              <a:rPr lang="en-CA" dirty="0" err="1">
                <a:ea typeface="Trebuchet MS"/>
                <a:sym typeface="Trebuchet MS"/>
              </a:rPr>
              <a:t>Niveau</a:t>
            </a:r>
            <a:r>
              <a:rPr lang="en-CA" dirty="0">
                <a:ea typeface="Trebuchet MS"/>
                <a:sym typeface="Trebuchet MS"/>
              </a:rPr>
              <a:t> 9,10</a:t>
            </a:r>
          </a:p>
        </p:txBody>
      </p:sp>
      <p:sp>
        <p:nvSpPr>
          <p:cNvPr id="638" name="Shape 638"/>
          <p:cNvSpPr txBox="1">
            <a:spLocks noGrp="1"/>
          </p:cNvSpPr>
          <p:nvPr>
            <p:ph idx="1"/>
            <p:custDataLst>
              <p:tags r:id="rId2"/>
            </p:custDataLst>
          </p:nvPr>
        </p:nvSpPr>
        <p:spPr>
          <a:xfrm>
            <a:off x="609600" y="819150"/>
            <a:ext cx="7493000" cy="3505200"/>
          </a:xfrm>
          <a:prstGeom prst="rect">
            <a:avLst/>
          </a:prstGeom>
          <a:noFill/>
          <a:ln>
            <a:noFill/>
          </a:ln>
        </p:spPr>
        <p:txBody>
          <a:bodyPr wrap="square" lIns="68569" tIns="34275" rIns="68569" bIns="34275" anchor="t" anchorCtr="0">
            <a:noAutofit/>
          </a:bodyPr>
          <a:lstStyle/>
          <a:p>
            <a:pPr marL="285750" indent="-285750" algn="l" rtl="0">
              <a:buClr>
                <a:schemeClr val="accent1"/>
              </a:buClr>
              <a:buSzPct val="80000"/>
              <a:buFont typeface="Wingdings" panose="05000000000000000000" pitchFamily="2" charset="2"/>
              <a:buChar char="§"/>
            </a:pPr>
            <a:r>
              <a:rPr lang="fr-CA" sz="1600" dirty="0">
                <a:latin typeface="Trebuchet MS" panose="020B0603020202020204" pitchFamily="34" charset="0"/>
                <a:ea typeface="Trebuchet MS"/>
                <a:sym typeface="Trebuchet MS"/>
              </a:rPr>
              <a:t>S</a:t>
            </a:r>
            <a:r>
              <a:rPr lang="fr-CA" sz="1600" dirty="0" smtClean="0">
                <a:solidFill>
                  <a:schemeClr val="tx1"/>
                </a:solidFill>
                <a:latin typeface="Trebuchet MS" panose="020B0603020202020204" pitchFamily="34" charset="0"/>
                <a:ea typeface="Trebuchet MS"/>
                <a:sym typeface="Trebuchet MS"/>
              </a:rPr>
              <a:t>euls </a:t>
            </a:r>
            <a:r>
              <a:rPr lang="fr-CA" sz="1600" dirty="0">
                <a:solidFill>
                  <a:schemeClr val="tx1"/>
                </a:solidFill>
                <a:latin typeface="Trebuchet MS" panose="020B0603020202020204" pitchFamily="34" charset="0"/>
                <a:ea typeface="Trebuchet MS"/>
                <a:sym typeface="Trebuchet MS"/>
              </a:rPr>
              <a:t>les éléments qui reçoivent une valeur de difficulté peuvent être utilisés pour le bonus de valeur de liaison </a:t>
            </a:r>
          </a:p>
          <a:p>
            <a:pPr marL="285750" indent="-285750" algn="l" rtl="0">
              <a:buClr>
                <a:schemeClr val="accent1"/>
              </a:buClr>
              <a:buSzPct val="80000"/>
              <a:buFont typeface="Wingdings" panose="05000000000000000000" pitchFamily="2" charset="2"/>
              <a:buChar char="§"/>
            </a:pPr>
            <a:r>
              <a:rPr lang="en-CA" sz="1600" dirty="0">
                <a:solidFill>
                  <a:schemeClr val="tx1"/>
                </a:solidFill>
                <a:latin typeface="Trebuchet MS" panose="020B0603020202020204" pitchFamily="34" charset="0"/>
                <a:ea typeface="Trebuchet MS"/>
                <a:sym typeface="Trebuchet MS"/>
              </a:rPr>
              <a:t>Les </a:t>
            </a:r>
            <a:r>
              <a:rPr lang="en-CA" sz="1600" dirty="0" err="1">
                <a:solidFill>
                  <a:schemeClr val="tx1"/>
                </a:solidFill>
                <a:latin typeface="Trebuchet MS" panose="020B0603020202020204" pitchFamily="34" charset="0"/>
                <a:ea typeface="Trebuchet MS"/>
                <a:sym typeface="Trebuchet MS"/>
              </a:rPr>
              <a:t>éléments</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doivent</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être</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exécutés</a:t>
            </a:r>
            <a:r>
              <a:rPr lang="en-CA" sz="1600" dirty="0">
                <a:solidFill>
                  <a:schemeClr val="tx1"/>
                </a:solidFill>
                <a:latin typeface="Trebuchet MS" panose="020B0603020202020204" pitchFamily="34" charset="0"/>
                <a:ea typeface="Trebuchet MS"/>
                <a:sym typeface="Trebuchet MS"/>
              </a:rPr>
              <a:t> sans aide </a:t>
            </a:r>
            <a:r>
              <a:rPr lang="en-CA" sz="1600" dirty="0" err="1">
                <a:solidFill>
                  <a:schemeClr val="tx1"/>
                </a:solidFill>
                <a:latin typeface="Trebuchet MS" panose="020B0603020202020204" pitchFamily="34" charset="0"/>
                <a:ea typeface="Trebuchet MS"/>
                <a:sym typeface="Trebuchet MS"/>
              </a:rPr>
              <a:t>manuelle</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ou</a:t>
            </a:r>
            <a:r>
              <a:rPr lang="en-CA" sz="1600" dirty="0">
                <a:solidFill>
                  <a:schemeClr val="tx1"/>
                </a:solidFill>
                <a:latin typeface="Trebuchet MS" panose="020B0603020202020204" pitchFamily="34" charset="0"/>
                <a:ea typeface="Trebuchet MS"/>
                <a:sym typeface="Trebuchet MS"/>
              </a:rPr>
              <a:t> chute</a:t>
            </a:r>
          </a:p>
          <a:p>
            <a:pPr marL="285750" indent="-285750" algn="l" rtl="0">
              <a:spcBef>
                <a:spcPts val="750"/>
              </a:spcBef>
              <a:buClr>
                <a:schemeClr val="accent1"/>
              </a:buClr>
              <a:buSzPct val="80000"/>
              <a:buFont typeface="Wingdings" panose="05000000000000000000" pitchFamily="2" charset="2"/>
              <a:buChar char="§"/>
            </a:pPr>
            <a:r>
              <a:rPr lang="en-CA" sz="1600" dirty="0">
                <a:solidFill>
                  <a:schemeClr val="tx1"/>
                </a:solidFill>
                <a:latin typeface="Trebuchet MS" panose="020B0603020202020204" pitchFamily="34" charset="0"/>
                <a:ea typeface="Trebuchet MS"/>
                <a:sym typeface="Trebuchet MS"/>
              </a:rPr>
              <a:t>Les </a:t>
            </a:r>
            <a:r>
              <a:rPr lang="en-CA" sz="1600" dirty="0" err="1">
                <a:solidFill>
                  <a:schemeClr val="tx1"/>
                </a:solidFill>
                <a:latin typeface="Trebuchet MS" panose="020B0603020202020204" pitchFamily="34" charset="0"/>
                <a:ea typeface="Trebuchet MS"/>
                <a:sym typeface="Trebuchet MS"/>
              </a:rPr>
              <a:t>éléments</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doivent</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être</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liés</a:t>
            </a:r>
            <a:r>
              <a:rPr lang="en-CA" sz="1600" dirty="0">
                <a:solidFill>
                  <a:schemeClr val="tx1"/>
                </a:solidFill>
                <a:latin typeface="Trebuchet MS" panose="020B0603020202020204" pitchFamily="34" charset="0"/>
                <a:ea typeface="Trebuchet MS"/>
                <a:sym typeface="Trebuchet MS"/>
              </a:rPr>
              <a:t> sans balancer entre les deux </a:t>
            </a:r>
            <a:r>
              <a:rPr lang="en-CA" sz="1600" dirty="0" err="1">
                <a:solidFill>
                  <a:schemeClr val="tx1"/>
                </a:solidFill>
                <a:latin typeface="Trebuchet MS" panose="020B0603020202020204" pitchFamily="34" charset="0"/>
                <a:ea typeface="Trebuchet MS"/>
                <a:sym typeface="Trebuchet MS"/>
              </a:rPr>
              <a:t>mouvements</a:t>
            </a:r>
            <a:r>
              <a:rPr lang="en-CA" sz="1600" dirty="0">
                <a:solidFill>
                  <a:schemeClr val="tx1"/>
                </a:solidFill>
                <a:latin typeface="Trebuchet MS" panose="020B0603020202020204" pitchFamily="34" charset="0"/>
                <a:ea typeface="Trebuchet MS"/>
                <a:sym typeface="Trebuchet MS"/>
              </a:rPr>
              <a:t>. Un balance de plus à la fin du dernier </a:t>
            </a:r>
            <a:r>
              <a:rPr lang="en-CA" sz="1600" dirty="0" err="1">
                <a:solidFill>
                  <a:schemeClr val="tx1"/>
                </a:solidFill>
                <a:latin typeface="Trebuchet MS" panose="020B0603020202020204" pitchFamily="34" charset="0"/>
                <a:ea typeface="Trebuchet MS"/>
                <a:sym typeface="Trebuchet MS"/>
              </a:rPr>
              <a:t>élément</a:t>
            </a:r>
            <a:r>
              <a:rPr lang="en-CA" sz="1600" dirty="0">
                <a:solidFill>
                  <a:schemeClr val="tx1"/>
                </a:solidFill>
                <a:latin typeface="Trebuchet MS" panose="020B0603020202020204" pitchFamily="34" charset="0"/>
                <a:ea typeface="Trebuchet MS"/>
                <a:sym typeface="Trebuchet MS"/>
              </a:rPr>
              <a:t> ne </a:t>
            </a:r>
            <a:r>
              <a:rPr lang="en-CA" sz="1600" dirty="0" err="1">
                <a:solidFill>
                  <a:schemeClr val="tx1"/>
                </a:solidFill>
                <a:latin typeface="Trebuchet MS" panose="020B0603020202020204" pitchFamily="34" charset="0"/>
                <a:ea typeface="Trebuchet MS"/>
                <a:sym typeface="Trebuchet MS"/>
              </a:rPr>
              <a:t>brisera</a:t>
            </a:r>
            <a:r>
              <a:rPr lang="en-CA" sz="1600" dirty="0">
                <a:solidFill>
                  <a:schemeClr val="tx1"/>
                </a:solidFill>
                <a:latin typeface="Trebuchet MS" panose="020B0603020202020204" pitchFamily="34" charset="0"/>
                <a:ea typeface="Trebuchet MS"/>
                <a:sym typeface="Trebuchet MS"/>
              </a:rPr>
              <a:t> pas la liaison. </a:t>
            </a:r>
          </a:p>
          <a:p>
            <a:pPr marL="285750" indent="-285750" algn="l" rtl="0">
              <a:spcBef>
                <a:spcPts val="750"/>
              </a:spcBef>
              <a:buClr>
                <a:schemeClr val="accent1"/>
              </a:buClr>
              <a:buSzPct val="80000"/>
              <a:buFont typeface="Wingdings" panose="05000000000000000000" pitchFamily="2" charset="2"/>
              <a:buChar char="§"/>
            </a:pPr>
            <a:r>
              <a:rPr lang="en-CA" sz="1600" dirty="0" err="1" smtClean="0">
                <a:solidFill>
                  <a:schemeClr val="tx1"/>
                </a:solidFill>
                <a:latin typeface="Trebuchet MS" panose="020B0603020202020204" pitchFamily="34" charset="0"/>
                <a:ea typeface="Trebuchet MS"/>
                <a:sym typeface="Trebuchet MS"/>
              </a:rPr>
              <a:t>L’ordre</a:t>
            </a:r>
            <a:r>
              <a:rPr lang="en-CA" sz="1600" dirty="0" smtClean="0">
                <a:solidFill>
                  <a:schemeClr val="tx1"/>
                </a:solidFill>
                <a:latin typeface="Trebuchet MS" panose="020B0603020202020204" pitchFamily="34" charset="0"/>
                <a:ea typeface="Trebuchet MS"/>
                <a:sym typeface="Trebuchet MS"/>
              </a:rPr>
              <a:t> </a:t>
            </a:r>
            <a:r>
              <a:rPr lang="en-CA" sz="1600" dirty="0" err="1" smtClean="0">
                <a:solidFill>
                  <a:schemeClr val="tx1"/>
                </a:solidFill>
                <a:latin typeface="Trebuchet MS" panose="020B0603020202020204" pitchFamily="34" charset="0"/>
                <a:ea typeface="Trebuchet MS"/>
                <a:sym typeface="Trebuchet MS"/>
              </a:rPr>
              <a:t>peut</a:t>
            </a:r>
            <a:r>
              <a:rPr lang="en-CA" sz="1600" dirty="0" smtClean="0">
                <a:solidFill>
                  <a:schemeClr val="tx1"/>
                </a:solidFill>
                <a:latin typeface="Trebuchet MS" panose="020B0603020202020204" pitchFamily="34" charset="0"/>
                <a:ea typeface="Trebuchet MS"/>
                <a:sym typeface="Trebuchet MS"/>
              </a:rPr>
              <a:t> </a:t>
            </a:r>
            <a:r>
              <a:rPr lang="en-CA" sz="1600" dirty="0" err="1" smtClean="0">
                <a:solidFill>
                  <a:schemeClr val="tx1"/>
                </a:solidFill>
                <a:latin typeface="Trebuchet MS" panose="020B0603020202020204" pitchFamily="34" charset="0"/>
                <a:ea typeface="Trebuchet MS"/>
                <a:sym typeface="Trebuchet MS"/>
              </a:rPr>
              <a:t>être</a:t>
            </a:r>
            <a:r>
              <a:rPr lang="en-CA" sz="1600" dirty="0" smtClean="0">
                <a:solidFill>
                  <a:schemeClr val="tx1"/>
                </a:solidFill>
                <a:latin typeface="Trebuchet MS" panose="020B0603020202020204" pitchFamily="34" charset="0"/>
                <a:ea typeface="Trebuchet MS"/>
                <a:sym typeface="Trebuchet MS"/>
              </a:rPr>
              <a:t> </a:t>
            </a:r>
            <a:r>
              <a:rPr lang="en-CA" sz="1600" dirty="0" err="1" smtClean="0">
                <a:solidFill>
                  <a:schemeClr val="tx1"/>
                </a:solidFill>
                <a:latin typeface="Trebuchet MS" panose="020B0603020202020204" pitchFamily="34" charset="0"/>
                <a:ea typeface="Trebuchet MS"/>
                <a:sym typeface="Trebuchet MS"/>
              </a:rPr>
              <a:t>modifié</a:t>
            </a:r>
            <a:r>
              <a:rPr lang="en-CA" sz="1600" dirty="0" smtClean="0">
                <a:solidFill>
                  <a:schemeClr val="tx1"/>
                </a:solidFill>
                <a:latin typeface="Trebuchet MS" panose="020B0603020202020204" pitchFamily="34" charset="0"/>
                <a:ea typeface="Trebuchet MS"/>
                <a:sym typeface="Trebuchet MS"/>
              </a:rPr>
              <a:t> (</a:t>
            </a:r>
            <a:r>
              <a:rPr lang="en-CA" sz="1600" dirty="0" err="1" smtClean="0">
                <a:solidFill>
                  <a:schemeClr val="tx1"/>
                </a:solidFill>
                <a:latin typeface="Trebuchet MS" panose="020B0603020202020204" pitchFamily="34" charset="0"/>
                <a:ea typeface="Trebuchet MS"/>
                <a:sym typeface="Trebuchet MS"/>
              </a:rPr>
              <a:t>sauf</a:t>
            </a:r>
            <a:r>
              <a:rPr lang="en-CA" sz="1600" dirty="0" smtClean="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si</a:t>
            </a:r>
            <a:r>
              <a:rPr lang="en-CA" sz="1600" dirty="0">
                <a:solidFill>
                  <a:schemeClr val="tx1"/>
                </a:solidFill>
                <a:latin typeface="Trebuchet MS" panose="020B0603020202020204" pitchFamily="34" charset="0"/>
                <a:ea typeface="Trebuchet MS"/>
                <a:sym typeface="Trebuchet MS"/>
              </a:rPr>
              <a:t> </a:t>
            </a:r>
            <a:r>
              <a:rPr lang="en-CA" sz="1600" dirty="0" err="1" smtClean="0">
                <a:solidFill>
                  <a:schemeClr val="tx1"/>
                </a:solidFill>
                <a:latin typeface="Trebuchet MS" panose="020B0603020202020204" pitchFamily="34" charset="0"/>
                <a:ea typeface="Trebuchet MS"/>
                <a:sym typeface="Trebuchet MS"/>
              </a:rPr>
              <a:t>indiqué</a:t>
            </a:r>
            <a:r>
              <a:rPr lang="en-CA" sz="1600" dirty="0" smtClean="0">
                <a:solidFill>
                  <a:schemeClr val="tx1"/>
                </a:solidFill>
                <a:latin typeface="Trebuchet MS" panose="020B0603020202020204" pitchFamily="34" charset="0"/>
                <a:ea typeface="Trebuchet MS"/>
                <a:sym typeface="Trebuchet MS"/>
              </a:rPr>
              <a:t> </a:t>
            </a:r>
            <a:r>
              <a:rPr lang="en-CA" sz="1600" dirty="0" err="1" smtClean="0">
                <a:solidFill>
                  <a:schemeClr val="tx1"/>
                </a:solidFill>
                <a:latin typeface="Trebuchet MS" panose="020B0603020202020204" pitchFamily="34" charset="0"/>
                <a:ea typeface="Trebuchet MS"/>
                <a:sym typeface="Trebuchet MS"/>
              </a:rPr>
              <a:t>autrement</a:t>
            </a:r>
            <a:r>
              <a:rPr lang="en-CA" sz="1600" dirty="0" smtClean="0">
                <a:solidFill>
                  <a:schemeClr val="tx1"/>
                </a:solidFill>
                <a:latin typeface="Trebuchet MS" panose="020B0603020202020204" pitchFamily="34" charset="0"/>
                <a:ea typeface="Trebuchet MS"/>
                <a:sym typeface="Trebuchet MS"/>
              </a:rPr>
              <a:t>) </a:t>
            </a:r>
            <a:endParaRPr lang="en-CA" sz="1600" dirty="0">
              <a:solidFill>
                <a:schemeClr val="tx1"/>
              </a:solidFill>
              <a:latin typeface="Trebuchet MS" panose="020B0603020202020204" pitchFamily="34" charset="0"/>
              <a:ea typeface="Trebuchet MS"/>
              <a:sym typeface="Trebuchet MS"/>
            </a:endParaRPr>
          </a:p>
          <a:p>
            <a:pPr marL="285750" indent="-285750" algn="l" rtl="0">
              <a:spcBef>
                <a:spcPts val="750"/>
              </a:spcBef>
              <a:buClr>
                <a:schemeClr val="accent1"/>
              </a:buClr>
              <a:buSzPct val="80000"/>
              <a:buFont typeface="Wingdings" panose="05000000000000000000" pitchFamily="2" charset="2"/>
              <a:buChar char="§"/>
            </a:pPr>
            <a:r>
              <a:rPr lang="en-CA" sz="1600" dirty="0">
                <a:solidFill>
                  <a:schemeClr val="tx1"/>
                </a:solidFill>
                <a:latin typeface="Trebuchet MS" panose="020B0603020202020204" pitchFamily="34" charset="0"/>
                <a:ea typeface="Trebuchet MS"/>
                <a:sym typeface="Trebuchet MS"/>
              </a:rPr>
              <a:t>La </a:t>
            </a:r>
            <a:r>
              <a:rPr lang="en-CA" sz="1600" dirty="0" err="1">
                <a:solidFill>
                  <a:schemeClr val="tx1"/>
                </a:solidFill>
                <a:latin typeface="Trebuchet MS" panose="020B0603020202020204" pitchFamily="34" charset="0"/>
                <a:ea typeface="Trebuchet MS"/>
                <a:sym typeface="Trebuchet MS"/>
              </a:rPr>
              <a:t>même</a:t>
            </a:r>
            <a:r>
              <a:rPr lang="en-CA" sz="1600" dirty="0">
                <a:solidFill>
                  <a:schemeClr val="tx1"/>
                </a:solidFill>
                <a:latin typeface="Trebuchet MS" panose="020B0603020202020204" pitchFamily="34" charset="0"/>
                <a:ea typeface="Trebuchet MS"/>
                <a:sym typeface="Trebuchet MS"/>
              </a:rPr>
              <a:t> </a:t>
            </a:r>
            <a:r>
              <a:rPr lang="en-CA" sz="1600" dirty="0" smtClean="0">
                <a:solidFill>
                  <a:schemeClr val="tx1"/>
                </a:solidFill>
                <a:latin typeface="Trebuchet MS" panose="020B0603020202020204" pitchFamily="34" charset="0"/>
                <a:ea typeface="Trebuchet MS"/>
                <a:sym typeface="Trebuchet MS"/>
              </a:rPr>
              <a:t>liaison </a:t>
            </a:r>
            <a:r>
              <a:rPr lang="en-CA" sz="1600" dirty="0" err="1" smtClean="0">
                <a:solidFill>
                  <a:schemeClr val="tx1"/>
                </a:solidFill>
                <a:latin typeface="Trebuchet MS" panose="020B0603020202020204" pitchFamily="34" charset="0"/>
                <a:ea typeface="Trebuchet MS"/>
                <a:sym typeface="Trebuchet MS"/>
              </a:rPr>
              <a:t>peut</a:t>
            </a:r>
            <a:r>
              <a:rPr lang="en-CA" sz="1600" dirty="0" smtClean="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être</a:t>
            </a:r>
            <a:r>
              <a:rPr lang="en-CA" sz="1600" dirty="0">
                <a:solidFill>
                  <a:schemeClr val="tx1"/>
                </a:solidFill>
                <a:latin typeface="Trebuchet MS" panose="020B0603020202020204" pitchFamily="34" charset="0"/>
                <a:ea typeface="Trebuchet MS"/>
                <a:sym typeface="Trebuchet MS"/>
              </a:rPr>
              <a:t> </a:t>
            </a:r>
            <a:r>
              <a:rPr lang="en-CA" sz="1600" dirty="0" err="1" smtClean="0">
                <a:latin typeface="Trebuchet MS" panose="020B0603020202020204" pitchFamily="34" charset="0"/>
                <a:ea typeface="Trebuchet MS"/>
                <a:sym typeface="Trebuchet MS"/>
              </a:rPr>
              <a:t>utilisée</a:t>
            </a:r>
            <a:r>
              <a:rPr lang="en-CA" sz="1600" dirty="0" err="1" smtClean="0">
                <a:solidFill>
                  <a:schemeClr val="tx1"/>
                </a:solidFill>
                <a:latin typeface="Trebuchet MS" panose="020B0603020202020204" pitchFamily="34" charset="0"/>
                <a:ea typeface="Trebuchet MS"/>
                <a:sym typeface="Trebuchet MS"/>
              </a:rPr>
              <a:t>uneseule</a:t>
            </a:r>
            <a:r>
              <a:rPr lang="en-CA" sz="1600" dirty="0" smtClean="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fois</a:t>
            </a:r>
            <a:endParaRPr lang="en-CA" sz="1600" dirty="0">
              <a:solidFill>
                <a:schemeClr val="tx1"/>
              </a:solidFill>
              <a:latin typeface="Trebuchet MS" panose="020B0603020202020204" pitchFamily="34" charset="0"/>
              <a:ea typeface="Trebuchet MS"/>
              <a:sym typeface="Trebuchet MS"/>
            </a:endParaRPr>
          </a:p>
          <a:p>
            <a:pPr marL="285750" indent="-285750" algn="l" rtl="0">
              <a:spcBef>
                <a:spcPts val="750"/>
              </a:spcBef>
              <a:buClr>
                <a:schemeClr val="accent1"/>
              </a:buClr>
              <a:buSzPct val="80000"/>
              <a:buFont typeface="Wingdings" panose="05000000000000000000" pitchFamily="2" charset="2"/>
              <a:buChar char="§"/>
            </a:pPr>
            <a:r>
              <a:rPr lang="en-CA" sz="1600" dirty="0">
                <a:solidFill>
                  <a:schemeClr val="tx1"/>
                </a:solidFill>
                <a:latin typeface="Trebuchet MS" panose="020B0603020202020204" pitchFamily="34" charset="0"/>
                <a:ea typeface="Trebuchet MS"/>
                <a:sym typeface="Trebuchet MS"/>
              </a:rPr>
              <a:t>**Si les </a:t>
            </a:r>
            <a:r>
              <a:rPr lang="en-CA" sz="1600" dirty="0" err="1">
                <a:solidFill>
                  <a:schemeClr val="tx1"/>
                </a:solidFill>
                <a:latin typeface="Trebuchet MS" panose="020B0603020202020204" pitchFamily="34" charset="0"/>
                <a:ea typeface="Trebuchet MS"/>
                <a:sym typeface="Trebuchet MS"/>
              </a:rPr>
              <a:t>mêmes</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éléments</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sont</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utilisés</a:t>
            </a:r>
            <a:r>
              <a:rPr lang="en-CA" sz="1600" dirty="0">
                <a:solidFill>
                  <a:schemeClr val="tx1"/>
                </a:solidFill>
                <a:latin typeface="Trebuchet MS" panose="020B0603020202020204" pitchFamily="34" charset="0"/>
                <a:ea typeface="Trebuchet MS"/>
                <a:sym typeface="Trebuchet MS"/>
              </a:rPr>
              <a:t> dans un </a:t>
            </a:r>
            <a:r>
              <a:rPr lang="en-CA" sz="1600" dirty="0" err="1">
                <a:solidFill>
                  <a:schemeClr val="tx1"/>
                </a:solidFill>
                <a:latin typeface="Trebuchet MS" panose="020B0603020202020204" pitchFamily="34" charset="0"/>
                <a:ea typeface="Trebuchet MS"/>
                <a:sym typeface="Trebuchet MS"/>
              </a:rPr>
              <a:t>ordre</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différents</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lors</a:t>
            </a:r>
            <a:r>
              <a:rPr lang="en-CA" sz="1600" dirty="0">
                <a:solidFill>
                  <a:schemeClr val="tx1"/>
                </a:solidFill>
                <a:latin typeface="Trebuchet MS" panose="020B0603020202020204" pitchFamily="34" charset="0"/>
                <a:ea typeface="Trebuchet MS"/>
                <a:sym typeface="Trebuchet MS"/>
              </a:rPr>
              <a:t> de la </a:t>
            </a:r>
            <a:r>
              <a:rPr lang="en-CA" sz="1600" dirty="0" err="1">
                <a:solidFill>
                  <a:schemeClr val="tx1"/>
                </a:solidFill>
                <a:latin typeface="Trebuchet MS" panose="020B0603020202020204" pitchFamily="34" charset="0"/>
                <a:ea typeface="Trebuchet MS"/>
                <a:sym typeface="Trebuchet MS"/>
              </a:rPr>
              <a:t>deuxième</a:t>
            </a:r>
            <a:r>
              <a:rPr lang="en-CA" sz="1600" dirty="0">
                <a:solidFill>
                  <a:schemeClr val="tx1"/>
                </a:solidFill>
                <a:latin typeface="Trebuchet MS" panose="020B0603020202020204" pitchFamily="34" charset="0"/>
                <a:ea typeface="Trebuchet MS"/>
                <a:sym typeface="Trebuchet MS"/>
              </a:rPr>
              <a:t> liaison, la </a:t>
            </a:r>
            <a:r>
              <a:rPr lang="en-CA" sz="1600" dirty="0" err="1">
                <a:solidFill>
                  <a:schemeClr val="tx1"/>
                </a:solidFill>
                <a:latin typeface="Trebuchet MS" panose="020B0603020202020204" pitchFamily="34" charset="0"/>
                <a:ea typeface="Trebuchet MS"/>
                <a:sym typeface="Trebuchet MS"/>
              </a:rPr>
              <a:t>valeur</a:t>
            </a:r>
            <a:r>
              <a:rPr lang="en-CA" sz="1600" dirty="0">
                <a:solidFill>
                  <a:schemeClr val="tx1"/>
                </a:solidFill>
                <a:latin typeface="Trebuchet MS" panose="020B0603020202020204" pitchFamily="34" charset="0"/>
                <a:ea typeface="Trebuchet MS"/>
                <a:sym typeface="Trebuchet MS"/>
              </a:rPr>
              <a:t> de liaison </a:t>
            </a:r>
            <a:r>
              <a:rPr lang="en-CA" sz="1600" dirty="0" err="1">
                <a:solidFill>
                  <a:schemeClr val="tx1"/>
                </a:solidFill>
                <a:latin typeface="Trebuchet MS" panose="020B0603020202020204" pitchFamily="34" charset="0"/>
                <a:ea typeface="Trebuchet MS"/>
                <a:sym typeface="Trebuchet MS"/>
              </a:rPr>
              <a:t>est</a:t>
            </a:r>
            <a:r>
              <a:rPr lang="en-CA" sz="1600" dirty="0">
                <a:solidFill>
                  <a:schemeClr val="tx1"/>
                </a:solidFill>
                <a:latin typeface="Trebuchet MS" panose="020B0603020202020204" pitchFamily="34" charset="0"/>
                <a:ea typeface="Trebuchet MS"/>
                <a:sym typeface="Trebuchet MS"/>
              </a:rPr>
              <a:t> </a:t>
            </a:r>
            <a:r>
              <a:rPr lang="en-CA" sz="1600" dirty="0" err="1">
                <a:solidFill>
                  <a:schemeClr val="tx1"/>
                </a:solidFill>
                <a:latin typeface="Trebuchet MS" panose="020B0603020202020204" pitchFamily="34" charset="0"/>
                <a:ea typeface="Trebuchet MS"/>
                <a:sym typeface="Trebuchet MS"/>
              </a:rPr>
              <a:t>donnée</a:t>
            </a:r>
            <a:r>
              <a:rPr lang="en-CA" sz="1600" dirty="0">
                <a:solidFill>
                  <a:schemeClr val="tx1"/>
                </a:solidFill>
                <a:latin typeface="Trebuchet MS" panose="020B0603020202020204" pitchFamily="34" charset="0"/>
                <a:ea typeface="Trebuchet MS"/>
                <a:sym typeface="Trebuchet MS"/>
              </a:rPr>
              <a:t>.</a:t>
            </a:r>
          </a:p>
          <a:p>
            <a:pPr marL="285750" indent="-285750" algn="l" rtl="0">
              <a:spcBef>
                <a:spcPts val="750"/>
              </a:spcBef>
              <a:buClr>
                <a:schemeClr val="accent1"/>
              </a:buClr>
              <a:buSzPct val="80000"/>
              <a:buFont typeface="Wingdings" panose="05000000000000000000" pitchFamily="2" charset="2"/>
              <a:buChar char="§"/>
            </a:pPr>
            <a:r>
              <a:rPr lang="en-CA" sz="1400" dirty="0" err="1">
                <a:solidFill>
                  <a:schemeClr val="tx1"/>
                </a:solidFill>
                <a:latin typeface="Trebuchet MS" panose="020B0603020202020204" pitchFamily="34" charset="0"/>
                <a:ea typeface="Trebuchet MS"/>
                <a:sym typeface="Trebuchet MS"/>
              </a:rPr>
              <a:t>Exemple</a:t>
            </a:r>
            <a:r>
              <a:rPr lang="en-CA" sz="1400" dirty="0">
                <a:solidFill>
                  <a:schemeClr val="tx1"/>
                </a:solidFill>
                <a:latin typeface="Trebuchet MS" panose="020B0603020202020204" pitchFamily="34" charset="0"/>
                <a:ea typeface="Trebuchet MS"/>
                <a:sym typeface="Trebuchet MS"/>
              </a:rPr>
              <a:t> — 1e liaison:  soleil tour, </a:t>
            </a:r>
            <a:r>
              <a:rPr lang="en-CA" sz="1400" dirty="0" err="1">
                <a:solidFill>
                  <a:schemeClr val="tx1"/>
                </a:solidFill>
                <a:latin typeface="Trebuchet MS" panose="020B0603020202020204" pitchFamily="34" charset="0"/>
                <a:ea typeface="Trebuchet MS"/>
                <a:sym typeface="Trebuchet MS"/>
              </a:rPr>
              <a:t>stalder</a:t>
            </a:r>
            <a:r>
              <a:rPr lang="en-CA" sz="1400" dirty="0">
                <a:solidFill>
                  <a:schemeClr val="tx1"/>
                </a:solidFill>
                <a:latin typeface="Trebuchet MS" panose="020B0603020202020204" pitchFamily="34" charset="0"/>
                <a:ea typeface="Trebuchet MS"/>
                <a:sym typeface="Trebuchet MS"/>
              </a:rPr>
              <a:t> </a:t>
            </a:r>
            <a:r>
              <a:rPr lang="en-CA" sz="1400" dirty="0" err="1">
                <a:solidFill>
                  <a:schemeClr val="tx1"/>
                </a:solidFill>
                <a:latin typeface="Trebuchet MS" panose="020B0603020202020204" pitchFamily="34" charset="0"/>
                <a:ea typeface="Trebuchet MS"/>
                <a:sym typeface="Trebuchet MS"/>
              </a:rPr>
              <a:t>arrière</a:t>
            </a:r>
            <a:r>
              <a:rPr lang="en-CA" sz="1400" dirty="0">
                <a:solidFill>
                  <a:schemeClr val="tx1"/>
                </a:solidFill>
                <a:latin typeface="Trebuchet MS" panose="020B0603020202020204" pitchFamily="34" charset="0"/>
                <a:ea typeface="Trebuchet MS"/>
                <a:sym typeface="Trebuchet MS"/>
              </a:rPr>
              <a:t> tour = D+D 0.20</a:t>
            </a:r>
          </a:p>
          <a:p>
            <a:pPr marL="742950" lvl="1" indent="-285750" algn="l" rtl="0">
              <a:spcBef>
                <a:spcPts val="750"/>
              </a:spcBef>
              <a:buClr>
                <a:schemeClr val="accent1"/>
              </a:buClr>
              <a:buSzPct val="80000"/>
              <a:buFont typeface="Wingdings" panose="05000000000000000000" pitchFamily="2" charset="2"/>
              <a:buChar char="§"/>
            </a:pPr>
            <a:r>
              <a:rPr lang="en-CA" sz="1400" dirty="0">
                <a:solidFill>
                  <a:schemeClr val="tx1"/>
                </a:solidFill>
                <a:latin typeface="Trebuchet MS" panose="020B0603020202020204" pitchFamily="34" charset="0"/>
                <a:ea typeface="Trebuchet MS"/>
                <a:sym typeface="Trebuchet MS"/>
              </a:rPr>
              <a:t>2e liaison : </a:t>
            </a:r>
            <a:r>
              <a:rPr lang="en-CA" sz="1400" dirty="0" err="1">
                <a:solidFill>
                  <a:schemeClr val="tx1"/>
                </a:solidFill>
                <a:latin typeface="Trebuchet MS" panose="020B0603020202020204" pitchFamily="34" charset="0"/>
                <a:ea typeface="Trebuchet MS"/>
                <a:sym typeface="Trebuchet MS"/>
              </a:rPr>
              <a:t>Stalder</a:t>
            </a:r>
            <a:r>
              <a:rPr lang="en-CA" sz="1400" dirty="0">
                <a:solidFill>
                  <a:schemeClr val="tx1"/>
                </a:solidFill>
                <a:latin typeface="Trebuchet MS" panose="020B0603020202020204" pitchFamily="34" charset="0"/>
                <a:ea typeface="Trebuchet MS"/>
                <a:sym typeface="Trebuchet MS"/>
              </a:rPr>
              <a:t> </a:t>
            </a:r>
            <a:r>
              <a:rPr lang="en-CA" sz="1400" dirty="0" err="1">
                <a:solidFill>
                  <a:schemeClr val="tx1"/>
                </a:solidFill>
                <a:latin typeface="Trebuchet MS" panose="020B0603020202020204" pitchFamily="34" charset="0"/>
                <a:ea typeface="Trebuchet MS"/>
                <a:sym typeface="Trebuchet MS"/>
              </a:rPr>
              <a:t>arrière</a:t>
            </a:r>
            <a:r>
              <a:rPr lang="en-CA" sz="1400" dirty="0">
                <a:solidFill>
                  <a:schemeClr val="tx1"/>
                </a:solidFill>
                <a:latin typeface="Trebuchet MS" panose="020B0603020202020204" pitchFamily="34" charset="0"/>
                <a:ea typeface="Trebuchet MS"/>
                <a:sym typeface="Trebuchet MS"/>
              </a:rPr>
              <a:t> tour, soleil tour = D+D 0.20 </a:t>
            </a:r>
          </a:p>
        </p:txBody>
      </p:sp>
    </p:spTree>
    <p:extLst>
      <p:ext uri="{BB962C8B-B14F-4D97-AF65-F5344CB8AC3E}">
        <p14:creationId xmlns:p14="http://schemas.microsoft.com/office/powerpoint/2010/main" val="1614373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custDataLst>
              <p:tags r:id="rId1"/>
            </p:custDataLst>
          </p:nvPr>
        </p:nvSpPr>
        <p:spPr>
          <a:xfrm>
            <a:off x="508000" y="285750"/>
            <a:ext cx="7035800" cy="472200"/>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en-CA" dirty="0">
                <a:ea typeface="Trebuchet MS"/>
                <a:sym typeface="Trebuchet MS"/>
              </a:rPr>
              <a:t>BA - </a:t>
            </a:r>
            <a:r>
              <a:rPr lang="en-CA" dirty="0" err="1">
                <a:ea typeface="Trebuchet MS"/>
                <a:sym typeface="Trebuchet MS"/>
              </a:rPr>
              <a:t>Niveau</a:t>
            </a:r>
            <a:r>
              <a:rPr lang="en-CA" dirty="0">
                <a:ea typeface="Trebuchet MS"/>
                <a:sym typeface="Trebuchet MS"/>
              </a:rPr>
              <a:t> 9 - Bonus</a:t>
            </a:r>
          </a:p>
        </p:txBody>
      </p:sp>
      <p:sp>
        <p:nvSpPr>
          <p:cNvPr id="644" name="Shape 644"/>
          <p:cNvSpPr txBox="1">
            <a:spLocks noGrp="1"/>
          </p:cNvSpPr>
          <p:nvPr>
            <p:ph idx="1"/>
            <p:custDataLst>
              <p:tags r:id="rId2"/>
            </p:custDataLst>
          </p:nvPr>
        </p:nvSpPr>
        <p:spPr>
          <a:xfrm>
            <a:off x="762000" y="952500"/>
            <a:ext cx="6781800" cy="3261600"/>
          </a:xfrm>
          <a:prstGeom prst="rect">
            <a:avLst/>
          </a:prstGeom>
          <a:noFill/>
          <a:ln w="9525" cap="flat" cmpd="sng">
            <a:solidFill>
              <a:srgbClr val="000000"/>
            </a:solidFill>
            <a:prstDash val="solid"/>
            <a:round/>
            <a:headEnd type="none" w="med" len="med"/>
            <a:tailEnd type="none" w="med" len="med"/>
          </a:ln>
        </p:spPr>
        <p:txBody>
          <a:bodyPr wrap="square" lIns="68569" tIns="34275" rIns="68569" bIns="34275" anchor="t" anchorCtr="0">
            <a:noAutofit/>
          </a:bodyPr>
          <a:lstStyle/>
          <a:p>
            <a:pPr algn="l" rtl="0">
              <a:spcBef>
                <a:spcPts val="750"/>
              </a:spcBef>
            </a:pPr>
            <a:r>
              <a:rPr lang="en-CA" sz="1800" b="1" dirty="0"/>
              <a:t>Bonus : (pas </a:t>
            </a:r>
            <a:r>
              <a:rPr lang="en-CA" sz="1800" b="1" dirty="0" err="1" smtClean="0"/>
              <a:t>accordé</a:t>
            </a:r>
            <a:r>
              <a:rPr lang="en-CA" sz="1800" b="1" dirty="0" smtClean="0"/>
              <a:t> </a:t>
            </a:r>
            <a:r>
              <a:rPr lang="en-CA" sz="1800" b="1" dirty="0" err="1" smtClean="0"/>
              <a:t>si</a:t>
            </a:r>
            <a:r>
              <a:rPr lang="en-CA" sz="1800" b="1" dirty="0" smtClean="0"/>
              <a:t> chute</a:t>
            </a:r>
            <a:r>
              <a:rPr lang="en-CA" sz="1800" b="1" dirty="0"/>
              <a:t>)</a:t>
            </a:r>
          </a:p>
          <a:p>
            <a:pPr algn="l" rtl="0">
              <a:spcBef>
                <a:spcPts val="750"/>
              </a:spcBef>
            </a:pPr>
            <a:endParaRPr lang="en-CA" sz="1800" b="1" dirty="0"/>
          </a:p>
          <a:p>
            <a:pPr algn="l" rtl="0">
              <a:spcBef>
                <a:spcPts val="750"/>
              </a:spcBef>
            </a:pPr>
            <a:r>
              <a:rPr lang="en-CA" sz="1800" b="1" dirty="0"/>
              <a:t>Max 0.2 pour </a:t>
            </a:r>
            <a:r>
              <a:rPr lang="en-CA" sz="1800" b="1" dirty="0" err="1"/>
              <a:t>valeur</a:t>
            </a:r>
            <a:r>
              <a:rPr lang="en-CA" sz="1800" b="1" dirty="0"/>
              <a:t> de liaison</a:t>
            </a:r>
            <a:endParaRPr lang="en-CA" sz="1800" b="1" dirty="0">
              <a:solidFill>
                <a:srgbClr val="FF0000"/>
              </a:solidFill>
            </a:endParaRPr>
          </a:p>
          <a:p>
            <a:pPr marL="297180" indent="-342900" algn="l" rtl="0">
              <a:spcBef>
                <a:spcPts val="750"/>
              </a:spcBef>
              <a:buClr>
                <a:schemeClr val="accent1"/>
              </a:buClr>
              <a:buSzPct val="100000"/>
              <a:buFont typeface="Wingdings" panose="05000000000000000000" pitchFamily="2" charset="2"/>
              <a:buChar char="§"/>
            </a:pPr>
            <a:r>
              <a:rPr lang="en-CA" sz="1800" dirty="0"/>
              <a:t>C+C = +0.10 pas </a:t>
            </a:r>
            <a:r>
              <a:rPr lang="en-CA" sz="1800" dirty="0" err="1"/>
              <a:t>d’envol</a:t>
            </a:r>
            <a:r>
              <a:rPr lang="en-CA" sz="1800" dirty="0"/>
              <a:t> </a:t>
            </a:r>
            <a:r>
              <a:rPr lang="en-CA" sz="1800" dirty="0" err="1"/>
              <a:t>ou</a:t>
            </a:r>
            <a:r>
              <a:rPr lang="en-CA" sz="1800" dirty="0"/>
              <a:t> tour, </a:t>
            </a:r>
            <a:r>
              <a:rPr lang="en-CA" sz="1800" dirty="0" err="1"/>
              <a:t>doivent</a:t>
            </a:r>
            <a:r>
              <a:rPr lang="en-CA" sz="1800" dirty="0"/>
              <a:t> </a:t>
            </a:r>
            <a:r>
              <a:rPr lang="en-CA" sz="1800" dirty="0" err="1"/>
              <a:t>être</a:t>
            </a:r>
            <a:r>
              <a:rPr lang="en-CA" sz="1800" dirty="0"/>
              <a:t> </a:t>
            </a:r>
            <a:r>
              <a:rPr lang="en-CA" sz="1800" dirty="0" err="1"/>
              <a:t>différents</a:t>
            </a:r>
            <a:endParaRPr lang="en-CA" sz="1800" dirty="0"/>
          </a:p>
          <a:p>
            <a:pPr marL="297180" indent="-342900" algn="l" rtl="0">
              <a:spcBef>
                <a:spcPts val="750"/>
              </a:spcBef>
              <a:buClr>
                <a:schemeClr val="accent1"/>
              </a:buClr>
              <a:buSzPct val="100000"/>
              <a:buFont typeface="Wingdings" panose="05000000000000000000" pitchFamily="2" charset="2"/>
              <a:buChar char="§"/>
            </a:pPr>
            <a:r>
              <a:rPr lang="en-CA" sz="1800" dirty="0"/>
              <a:t>C+C = +0.20 deux </a:t>
            </a:r>
            <a:r>
              <a:rPr lang="en-CA" sz="1800" dirty="0" err="1"/>
              <a:t>éléments</a:t>
            </a:r>
            <a:r>
              <a:rPr lang="en-CA" sz="1800" dirty="0"/>
              <a:t> avec </a:t>
            </a:r>
            <a:r>
              <a:rPr lang="en-CA" sz="1800" dirty="0" err="1"/>
              <a:t>envol</a:t>
            </a:r>
            <a:r>
              <a:rPr lang="en-CA" sz="1800" dirty="0"/>
              <a:t> </a:t>
            </a:r>
            <a:r>
              <a:rPr lang="en-CA" sz="1800" dirty="0" err="1"/>
              <a:t>ou</a:t>
            </a:r>
            <a:r>
              <a:rPr lang="en-CA" sz="1800" dirty="0"/>
              <a:t> tour</a:t>
            </a:r>
          </a:p>
          <a:p>
            <a:pPr algn="l" rtl="0">
              <a:spcBef>
                <a:spcPts val="750"/>
              </a:spcBef>
            </a:pPr>
            <a:endParaRPr lang="fr-CA" sz="1800" b="1" dirty="0"/>
          </a:p>
          <a:p>
            <a:pPr algn="l" rtl="0">
              <a:spcBef>
                <a:spcPts val="750"/>
              </a:spcBef>
            </a:pPr>
            <a:r>
              <a:rPr lang="fr-CA" sz="1800" b="1" dirty="0"/>
              <a:t>Max 0.10 pour D/E</a:t>
            </a:r>
            <a:endParaRPr sz="1800" b="1" dirty="0"/>
          </a:p>
          <a:p>
            <a:pPr marL="297180" indent="-342900" algn="l" rtl="0">
              <a:spcBef>
                <a:spcPts val="750"/>
              </a:spcBef>
              <a:buClr>
                <a:schemeClr val="accent1"/>
              </a:buClr>
              <a:buSzPct val="100000"/>
              <a:buFont typeface="Wingdings" panose="05000000000000000000" pitchFamily="2" charset="2"/>
              <a:buChar char="§"/>
            </a:pPr>
            <a:r>
              <a:rPr lang="en-CA" sz="1800" dirty="0" err="1">
                <a:solidFill>
                  <a:srgbClr val="FF0000"/>
                </a:solidFill>
              </a:rPr>
              <a:t>tous</a:t>
            </a:r>
            <a:r>
              <a:rPr lang="en-CA" sz="1800" dirty="0">
                <a:solidFill>
                  <a:srgbClr val="FF0000"/>
                </a:solidFill>
              </a:rPr>
              <a:t> D/E +0.10 </a:t>
            </a:r>
            <a:r>
              <a:rPr lang="en-CA" sz="1800" dirty="0" smtClean="0">
                <a:solidFill>
                  <a:srgbClr val="FF0000"/>
                </a:solidFill>
              </a:rPr>
              <a:t>(</a:t>
            </a:r>
            <a:r>
              <a:rPr lang="en-CA" sz="1800" dirty="0" err="1" smtClean="0">
                <a:solidFill>
                  <a:srgbClr val="FF0000"/>
                </a:solidFill>
              </a:rPr>
              <a:t>accordé</a:t>
            </a:r>
            <a:r>
              <a:rPr lang="en-CA" sz="1800" dirty="0" smtClean="0">
                <a:solidFill>
                  <a:srgbClr val="FF0000"/>
                </a:solidFill>
              </a:rPr>
              <a:t> </a:t>
            </a:r>
            <a:r>
              <a:rPr lang="en-CA" sz="1800" dirty="0" err="1" smtClean="0">
                <a:solidFill>
                  <a:srgbClr val="FF0000"/>
                </a:solidFill>
              </a:rPr>
              <a:t>une</a:t>
            </a:r>
            <a:r>
              <a:rPr lang="en-CA" sz="1800" dirty="0" smtClean="0">
                <a:solidFill>
                  <a:srgbClr val="FF0000"/>
                </a:solidFill>
              </a:rPr>
              <a:t> </a:t>
            </a:r>
            <a:r>
              <a:rPr lang="en-CA" sz="1800" dirty="0" err="1" smtClean="0">
                <a:solidFill>
                  <a:srgbClr val="FF0000"/>
                </a:solidFill>
              </a:rPr>
              <a:t>seule</a:t>
            </a:r>
            <a:r>
              <a:rPr lang="en-CA" sz="1800" dirty="0" smtClean="0">
                <a:solidFill>
                  <a:srgbClr val="FF0000"/>
                </a:solidFill>
              </a:rPr>
              <a:t> </a:t>
            </a:r>
            <a:r>
              <a:rPr lang="en-CA" sz="1800" dirty="0" err="1">
                <a:solidFill>
                  <a:srgbClr val="FF0000"/>
                </a:solidFill>
              </a:rPr>
              <a:t>fois</a:t>
            </a:r>
            <a:r>
              <a:rPr lang="en-CA" sz="1800" dirty="0">
                <a:solidFill>
                  <a:srgbClr val="FF0000"/>
                </a:solidFill>
              </a:rPr>
              <a:t>)</a:t>
            </a:r>
          </a:p>
        </p:txBody>
      </p:sp>
    </p:spTree>
    <p:extLst>
      <p:ext uri="{BB962C8B-B14F-4D97-AF65-F5344CB8AC3E}">
        <p14:creationId xmlns:p14="http://schemas.microsoft.com/office/powerpoint/2010/main" val="8601213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custDataLst>
              <p:tags r:id="rId1"/>
            </p:custDataLst>
          </p:nvPr>
        </p:nvSpPr>
        <p:spPr>
          <a:xfrm>
            <a:off x="533400" y="57150"/>
            <a:ext cx="7035800" cy="472200"/>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en-CA" dirty="0">
                <a:ea typeface="Trebuchet MS"/>
                <a:sym typeface="Trebuchet MS"/>
              </a:rPr>
              <a:t>BA - </a:t>
            </a:r>
            <a:r>
              <a:rPr lang="en-CA" dirty="0" err="1">
                <a:ea typeface="Trebuchet MS"/>
                <a:sym typeface="Trebuchet MS"/>
              </a:rPr>
              <a:t>Niveau</a:t>
            </a:r>
            <a:r>
              <a:rPr lang="en-CA" dirty="0">
                <a:ea typeface="Trebuchet MS"/>
                <a:sym typeface="Trebuchet MS"/>
              </a:rPr>
              <a:t> 10 - Bonus</a:t>
            </a:r>
          </a:p>
        </p:txBody>
      </p:sp>
      <p:sp>
        <p:nvSpPr>
          <p:cNvPr id="644" name="Shape 644"/>
          <p:cNvSpPr txBox="1">
            <a:spLocks noGrp="1"/>
          </p:cNvSpPr>
          <p:nvPr>
            <p:ph idx="1"/>
            <p:custDataLst>
              <p:tags r:id="rId2"/>
            </p:custDataLst>
          </p:nvPr>
        </p:nvSpPr>
        <p:spPr>
          <a:xfrm>
            <a:off x="762000" y="529350"/>
            <a:ext cx="6934200" cy="4278507"/>
          </a:xfrm>
          <a:prstGeom prst="rect">
            <a:avLst/>
          </a:prstGeom>
          <a:noFill/>
          <a:ln w="9525" cap="flat" cmpd="sng">
            <a:solidFill>
              <a:srgbClr val="000000"/>
            </a:solidFill>
            <a:prstDash val="solid"/>
            <a:round/>
            <a:headEnd type="none" w="med" len="med"/>
            <a:tailEnd type="none" w="med" len="med"/>
          </a:ln>
        </p:spPr>
        <p:txBody>
          <a:bodyPr wrap="square" lIns="68569" tIns="34275" rIns="68569" bIns="34275" anchor="t" anchorCtr="0">
            <a:noAutofit/>
          </a:bodyPr>
          <a:lstStyle/>
          <a:p>
            <a:pPr algn="l" rtl="0">
              <a:spcBef>
                <a:spcPts val="750"/>
              </a:spcBef>
            </a:pPr>
            <a:r>
              <a:rPr lang="en-CA" sz="1800" b="1" dirty="0"/>
              <a:t>Bonus : (pas </a:t>
            </a:r>
            <a:r>
              <a:rPr lang="en-CA" sz="1800" b="1" dirty="0" err="1" smtClean="0"/>
              <a:t>accordé</a:t>
            </a:r>
            <a:r>
              <a:rPr lang="en-CA" sz="1800" b="1" dirty="0" smtClean="0"/>
              <a:t> </a:t>
            </a:r>
            <a:r>
              <a:rPr lang="en-CA" sz="1800" b="1" dirty="0" err="1" smtClean="0"/>
              <a:t>si</a:t>
            </a:r>
            <a:r>
              <a:rPr lang="en-CA" sz="1800" b="1" dirty="0" smtClean="0"/>
              <a:t> chute</a:t>
            </a:r>
            <a:r>
              <a:rPr lang="en-CA" sz="1800" b="1" dirty="0"/>
              <a:t>)</a:t>
            </a:r>
          </a:p>
          <a:p>
            <a:pPr algn="l"/>
            <a:endParaRPr lang="en-CA" sz="1800" b="1" dirty="0"/>
          </a:p>
          <a:p>
            <a:pPr marL="285750" indent="-285750" algn="l">
              <a:buFont typeface="Wingdings" panose="05000000000000000000" pitchFamily="2" charset="2"/>
              <a:buChar char="v"/>
            </a:pPr>
            <a:r>
              <a:rPr lang="en-CA" sz="1800" b="1" dirty="0"/>
              <a:t>Min 0.10/Max 0.40 pour </a:t>
            </a:r>
            <a:r>
              <a:rPr lang="en-CA" sz="1800" b="1" dirty="0" err="1"/>
              <a:t>valeur</a:t>
            </a:r>
            <a:r>
              <a:rPr lang="en-CA" sz="1800" b="1" dirty="0"/>
              <a:t> de liaison</a:t>
            </a:r>
          </a:p>
          <a:p>
            <a:pPr marL="297180" indent="-342900" algn="l" rtl="0">
              <a:spcBef>
                <a:spcPts val="750"/>
              </a:spcBef>
              <a:buClr>
                <a:schemeClr val="accent1"/>
              </a:buClr>
              <a:buSzPct val="100000"/>
              <a:buFont typeface="Wingdings" panose="05000000000000000000" pitchFamily="2" charset="2"/>
              <a:buChar char="§"/>
            </a:pPr>
            <a:r>
              <a:rPr lang="en-CA" sz="1800" dirty="0"/>
              <a:t>C+C = +0.10 – les deux </a:t>
            </a:r>
            <a:r>
              <a:rPr lang="en-CA" sz="1800" dirty="0" err="1"/>
              <a:t>éléments</a:t>
            </a:r>
            <a:r>
              <a:rPr lang="en-CA" sz="1800" dirty="0"/>
              <a:t> avec </a:t>
            </a:r>
            <a:r>
              <a:rPr lang="en-CA" sz="1800" dirty="0" err="1"/>
              <a:t>envol</a:t>
            </a:r>
            <a:r>
              <a:rPr lang="en-CA" sz="1800" dirty="0"/>
              <a:t> </a:t>
            </a:r>
            <a:r>
              <a:rPr lang="en-CA" sz="1800" dirty="0" err="1"/>
              <a:t>ou</a:t>
            </a:r>
            <a:r>
              <a:rPr lang="en-CA" sz="1800" dirty="0"/>
              <a:t> tour de minimum 180° </a:t>
            </a:r>
            <a:r>
              <a:rPr lang="en-US" sz="1800" dirty="0"/>
              <a:t>*Pour liaison de deux </a:t>
            </a:r>
            <a:r>
              <a:rPr lang="en-US" sz="1800" dirty="0" err="1"/>
              <a:t>éléments</a:t>
            </a:r>
            <a:r>
              <a:rPr lang="en-US" sz="1800" dirty="0"/>
              <a:t> des </a:t>
            </a:r>
            <a:r>
              <a:rPr lang="en-US" sz="1800" dirty="0" err="1"/>
              <a:t>groupes</a:t>
            </a:r>
            <a:r>
              <a:rPr lang="en-US" sz="1800" dirty="0"/>
              <a:t> 3-6-7, le tour </a:t>
            </a:r>
            <a:r>
              <a:rPr lang="en-US" sz="1800" dirty="0" err="1"/>
              <a:t>où</a:t>
            </a:r>
            <a:r>
              <a:rPr lang="en-US" sz="1800" dirty="0"/>
              <a:t> </a:t>
            </a:r>
            <a:r>
              <a:rPr lang="en-US" sz="1800" dirty="0" err="1"/>
              <a:t>l’envol</a:t>
            </a:r>
            <a:r>
              <a:rPr lang="en-US" sz="1800" dirty="0"/>
              <a:t> </a:t>
            </a:r>
            <a:r>
              <a:rPr lang="en-US" sz="1800" dirty="0" err="1"/>
              <a:t>n’est</a:t>
            </a:r>
            <a:r>
              <a:rPr lang="en-US" sz="1800" dirty="0"/>
              <a:t> pas </a:t>
            </a:r>
            <a:r>
              <a:rPr lang="en-US" sz="1800" dirty="0" err="1"/>
              <a:t>exigé</a:t>
            </a:r>
            <a:r>
              <a:rPr lang="en-US" sz="1800" dirty="0"/>
              <a:t>, </a:t>
            </a:r>
            <a:r>
              <a:rPr lang="en-US" sz="1800" dirty="0" err="1"/>
              <a:t>mais</a:t>
            </a:r>
            <a:r>
              <a:rPr lang="en-US" sz="1800" dirty="0"/>
              <a:t> les </a:t>
            </a:r>
            <a:r>
              <a:rPr lang="en-US" sz="1800" dirty="0" err="1"/>
              <a:t>éléments</a:t>
            </a:r>
            <a:r>
              <a:rPr lang="en-US" sz="1800" dirty="0"/>
              <a:t> </a:t>
            </a:r>
            <a:r>
              <a:rPr lang="en-US" sz="1800" dirty="0" err="1"/>
              <a:t>doivent</a:t>
            </a:r>
            <a:r>
              <a:rPr lang="en-US" sz="1800" dirty="0"/>
              <a:t> </a:t>
            </a:r>
            <a:r>
              <a:rPr lang="en-US" sz="1800" dirty="0" err="1"/>
              <a:t>être</a:t>
            </a:r>
            <a:r>
              <a:rPr lang="en-US" sz="1800" dirty="0"/>
              <a:t> </a:t>
            </a:r>
            <a:r>
              <a:rPr lang="en-US" sz="1800" u="sng" dirty="0" err="1"/>
              <a:t>différents</a:t>
            </a:r>
            <a:endParaRPr lang="en-US" sz="1800" u="sng" dirty="0"/>
          </a:p>
          <a:p>
            <a:pPr marL="297180" indent="-342900" algn="l" rtl="0">
              <a:spcBef>
                <a:spcPts val="750"/>
              </a:spcBef>
              <a:buClr>
                <a:schemeClr val="accent1"/>
              </a:buClr>
              <a:buSzPct val="100000"/>
              <a:buFont typeface="Wingdings" panose="05000000000000000000" pitchFamily="2" charset="2"/>
              <a:buChar char="§"/>
            </a:pPr>
            <a:r>
              <a:rPr lang="en-CA" sz="1800" dirty="0"/>
              <a:t>C+D/E = +0.10 (</a:t>
            </a:r>
            <a:r>
              <a:rPr lang="en-CA" sz="1800" dirty="0" err="1"/>
              <a:t>ou</a:t>
            </a:r>
            <a:r>
              <a:rPr lang="en-CA" sz="1800" dirty="0"/>
              <a:t> </a:t>
            </a:r>
            <a:r>
              <a:rPr lang="en-CA" sz="1800" dirty="0" err="1"/>
              <a:t>l’inverse</a:t>
            </a:r>
            <a:r>
              <a:rPr lang="en-CA" sz="1800" dirty="0"/>
              <a:t>)</a:t>
            </a:r>
          </a:p>
          <a:p>
            <a:pPr marL="297180" indent="-342900" algn="l" rtl="0">
              <a:spcBef>
                <a:spcPts val="750"/>
              </a:spcBef>
              <a:buClr>
                <a:schemeClr val="accent1"/>
              </a:buClr>
              <a:buSzPct val="100000"/>
              <a:buFont typeface="Wingdings" panose="05000000000000000000" pitchFamily="2" charset="2"/>
              <a:buChar char="§"/>
            </a:pPr>
            <a:r>
              <a:rPr lang="en-US" sz="1800" dirty="0"/>
              <a:t>D+D = +0.20</a:t>
            </a:r>
          </a:p>
          <a:p>
            <a:pPr algn="l" rtl="0">
              <a:spcBef>
                <a:spcPts val="750"/>
              </a:spcBef>
              <a:buClr>
                <a:schemeClr val="accent1"/>
              </a:buClr>
              <a:buSzPct val="100000"/>
            </a:pPr>
            <a:r>
              <a:rPr lang="en-US" sz="1800" dirty="0"/>
              <a:t>(</a:t>
            </a:r>
            <a:r>
              <a:rPr lang="en-US" sz="1800" dirty="0" err="1"/>
              <a:t>aucun</a:t>
            </a:r>
            <a:r>
              <a:rPr lang="en-US" sz="1800" dirty="0"/>
              <a:t> tour </a:t>
            </a:r>
            <a:r>
              <a:rPr lang="en-US" sz="1800" dirty="0" err="1"/>
              <a:t>ou</a:t>
            </a:r>
            <a:r>
              <a:rPr lang="en-US" sz="1800" dirty="0"/>
              <a:t> </a:t>
            </a:r>
            <a:r>
              <a:rPr lang="en-US" sz="1800" dirty="0" err="1"/>
              <a:t>envol</a:t>
            </a:r>
            <a:r>
              <a:rPr lang="en-US" sz="1800" dirty="0"/>
              <a:t> </a:t>
            </a:r>
            <a:r>
              <a:rPr lang="en-US" sz="1800" dirty="0" err="1"/>
              <a:t>requis</a:t>
            </a:r>
            <a:r>
              <a:rPr lang="en-US" sz="1800" dirty="0"/>
              <a:t> pour les </a:t>
            </a:r>
            <a:r>
              <a:rPr lang="en-US" sz="1800" dirty="0" err="1"/>
              <a:t>éléments</a:t>
            </a:r>
            <a:r>
              <a:rPr lang="en-US" sz="1800" dirty="0"/>
              <a:t> D </a:t>
            </a:r>
            <a:r>
              <a:rPr lang="en-US" sz="1800" dirty="0" err="1"/>
              <a:t>ou</a:t>
            </a:r>
            <a:r>
              <a:rPr lang="en-US" sz="1800" dirty="0"/>
              <a:t> E) </a:t>
            </a:r>
            <a:endParaRPr lang="en-CA" sz="1800" dirty="0"/>
          </a:p>
          <a:p>
            <a:pPr algn="l"/>
            <a:endParaRPr lang="en-CA" sz="1800" b="1" dirty="0"/>
          </a:p>
          <a:p>
            <a:pPr marL="285750" indent="-285750" algn="l">
              <a:buFont typeface="Wingdings" panose="05000000000000000000" pitchFamily="2" charset="2"/>
              <a:buChar char="v"/>
            </a:pPr>
            <a:r>
              <a:rPr lang="en-CA" sz="1800" b="1" dirty="0"/>
              <a:t>Min 0.10/Max 0.40 pour D/E </a:t>
            </a:r>
          </a:p>
          <a:p>
            <a:pPr marL="342900"/>
            <a:r>
              <a:rPr lang="en-US" sz="1800" dirty="0"/>
              <a:t> </a:t>
            </a:r>
            <a:r>
              <a:rPr lang="en-US" sz="1800" dirty="0" err="1"/>
              <a:t>Tous</a:t>
            </a:r>
            <a:r>
              <a:rPr lang="en-US" sz="1800" dirty="0"/>
              <a:t> D = +0.10  </a:t>
            </a:r>
          </a:p>
          <a:p>
            <a:pPr marL="600075" indent="-188594"/>
            <a:r>
              <a:rPr lang="en-US" sz="1800" dirty="0" err="1"/>
              <a:t>Tous</a:t>
            </a:r>
            <a:r>
              <a:rPr lang="en-US" sz="1800" dirty="0"/>
              <a:t> E = +0.20</a:t>
            </a:r>
          </a:p>
        </p:txBody>
      </p:sp>
    </p:spTree>
    <p:extLst>
      <p:ext uri="{BB962C8B-B14F-4D97-AF65-F5344CB8AC3E}">
        <p14:creationId xmlns:p14="http://schemas.microsoft.com/office/powerpoint/2010/main" val="22501719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custDataLst>
              <p:tags r:id="rId1"/>
            </p:custDataLst>
          </p:nvPr>
        </p:nvSpPr>
        <p:spPr>
          <a:xfrm>
            <a:off x="533400" y="57150"/>
            <a:ext cx="7035800" cy="472200"/>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en-CA" dirty="0">
                <a:ea typeface="Trebuchet MS"/>
                <a:sym typeface="Trebuchet MS"/>
              </a:rPr>
              <a:t>BA - </a:t>
            </a:r>
            <a:r>
              <a:rPr lang="en-CA" dirty="0" err="1">
                <a:ea typeface="Trebuchet MS"/>
                <a:sym typeface="Trebuchet MS"/>
              </a:rPr>
              <a:t>Niveau</a:t>
            </a:r>
            <a:r>
              <a:rPr lang="en-CA" dirty="0">
                <a:ea typeface="Trebuchet MS"/>
                <a:sym typeface="Trebuchet MS"/>
              </a:rPr>
              <a:t> 10 - Bonus</a:t>
            </a:r>
          </a:p>
        </p:txBody>
      </p:sp>
      <p:sp>
        <p:nvSpPr>
          <p:cNvPr id="644" name="Shape 644"/>
          <p:cNvSpPr txBox="1">
            <a:spLocks noGrp="1"/>
          </p:cNvSpPr>
          <p:nvPr>
            <p:ph idx="1"/>
            <p:custDataLst>
              <p:tags r:id="rId2"/>
            </p:custDataLst>
          </p:nvPr>
        </p:nvSpPr>
        <p:spPr>
          <a:xfrm>
            <a:off x="762000" y="529350"/>
            <a:ext cx="6934200" cy="4278507"/>
          </a:xfrm>
          <a:prstGeom prst="rect">
            <a:avLst/>
          </a:prstGeom>
          <a:noFill/>
          <a:ln w="9525" cap="flat" cmpd="sng">
            <a:solidFill>
              <a:srgbClr val="000000"/>
            </a:solidFill>
            <a:prstDash val="solid"/>
            <a:round/>
            <a:headEnd type="none" w="med" len="med"/>
            <a:tailEnd type="none" w="med" len="med"/>
          </a:ln>
        </p:spPr>
        <p:txBody>
          <a:bodyPr wrap="square" lIns="68569" tIns="34275" rIns="68569" bIns="34275" anchor="t" anchorCtr="0">
            <a:noAutofit/>
          </a:bodyPr>
          <a:lstStyle/>
          <a:p>
            <a:pPr algn="l" rtl="0">
              <a:spcBef>
                <a:spcPts val="750"/>
              </a:spcBef>
            </a:pPr>
            <a:r>
              <a:rPr lang="en-CA" sz="1800" b="1" dirty="0"/>
              <a:t>Bonus :</a:t>
            </a:r>
          </a:p>
          <a:p>
            <a:pPr algn="l" rtl="0">
              <a:spcBef>
                <a:spcPts val="750"/>
              </a:spcBef>
            </a:pPr>
            <a:endParaRPr lang="en-CA" sz="1800" b="1" dirty="0"/>
          </a:p>
          <a:p>
            <a:pPr marL="285750" indent="-285750" algn="l">
              <a:buFont typeface="Wingdings" panose="05000000000000000000" pitchFamily="2" charset="2"/>
              <a:buChar char="v"/>
            </a:pPr>
            <a:r>
              <a:rPr lang="en-CA" sz="2000" b="1" dirty="0"/>
              <a:t>Bonus </a:t>
            </a:r>
            <a:r>
              <a:rPr lang="en-CA" sz="2000" b="1" dirty="0" err="1"/>
              <a:t>additionnels</a:t>
            </a:r>
            <a:r>
              <a:rPr lang="en-CA" sz="2000" b="1" dirty="0"/>
              <a:t> + 0.10 (ne </a:t>
            </a:r>
            <a:r>
              <a:rPr lang="en-CA" sz="2000" b="1" dirty="0" err="1"/>
              <a:t>comprends</a:t>
            </a:r>
            <a:r>
              <a:rPr lang="en-CA" sz="2000" b="1" dirty="0"/>
              <a:t> pas les exigences </a:t>
            </a:r>
            <a:r>
              <a:rPr lang="en-CA" sz="2000" b="1" dirty="0" err="1"/>
              <a:t>spécifiques</a:t>
            </a:r>
            <a:r>
              <a:rPr lang="en-CA" sz="2000" b="1" dirty="0"/>
              <a:t>) </a:t>
            </a:r>
            <a:r>
              <a:rPr lang="en-CA" sz="2000" b="1" dirty="0" err="1"/>
              <a:t>inclus</a:t>
            </a:r>
            <a:r>
              <a:rPr lang="en-CA" sz="2000" b="1" dirty="0"/>
              <a:t> : </a:t>
            </a:r>
          </a:p>
          <a:p>
            <a:pPr marL="742950" lvl="1" indent="-285750" algn="l">
              <a:buFont typeface="Wingdings" panose="05000000000000000000" pitchFamily="2" charset="2"/>
              <a:buChar char="§"/>
            </a:pPr>
            <a:r>
              <a:rPr lang="en-CA" sz="2000" dirty="0" err="1">
                <a:latin typeface="Trebuchet MS" panose="020B0603020202020204" pitchFamily="34" charset="0"/>
              </a:rPr>
              <a:t>Dois</a:t>
            </a:r>
            <a:r>
              <a:rPr lang="en-CA" sz="2000" dirty="0">
                <a:latin typeface="Trebuchet MS" panose="020B0603020202020204" pitchFamily="34" charset="0"/>
              </a:rPr>
              <a:t> </a:t>
            </a:r>
            <a:r>
              <a:rPr lang="en-CA" sz="2000" dirty="0" err="1">
                <a:latin typeface="Trebuchet MS" panose="020B0603020202020204" pitchFamily="34" charset="0"/>
              </a:rPr>
              <a:t>avoir</a:t>
            </a:r>
            <a:r>
              <a:rPr lang="en-CA" sz="2000" dirty="0">
                <a:latin typeface="Trebuchet MS" panose="020B0603020202020204" pitchFamily="34" charset="0"/>
              </a:rPr>
              <a:t> </a:t>
            </a:r>
            <a:r>
              <a:rPr lang="en-CA" sz="2000" dirty="0" err="1">
                <a:latin typeface="Trebuchet MS" panose="020B0603020202020204" pitchFamily="34" charset="0"/>
              </a:rPr>
              <a:t>une</a:t>
            </a:r>
            <a:r>
              <a:rPr lang="en-CA" sz="2000" dirty="0">
                <a:latin typeface="Trebuchet MS" panose="020B0603020202020204" pitchFamily="34" charset="0"/>
              </a:rPr>
              <a:t> VD de 10.0</a:t>
            </a:r>
          </a:p>
          <a:p>
            <a:pPr marL="742950" lvl="1" indent="-285750" algn="l">
              <a:buFont typeface="Wingdings" panose="05000000000000000000" pitchFamily="2" charset="2"/>
              <a:buChar char="§"/>
            </a:pPr>
            <a:r>
              <a:rPr lang="en-CA" sz="2000" dirty="0" err="1">
                <a:latin typeface="Trebuchet MS" panose="020B0603020202020204" pitchFamily="34" charset="0"/>
              </a:rPr>
              <a:t>Dois</a:t>
            </a:r>
            <a:r>
              <a:rPr lang="en-CA" sz="2000" dirty="0">
                <a:latin typeface="Trebuchet MS" panose="020B0603020202020204" pitchFamily="34" charset="0"/>
              </a:rPr>
              <a:t> </a:t>
            </a:r>
            <a:r>
              <a:rPr lang="en-CA" sz="2000" dirty="0" err="1">
                <a:latin typeface="Trebuchet MS" panose="020B0603020202020204" pitchFamily="34" charset="0"/>
              </a:rPr>
              <a:t>avoir</a:t>
            </a:r>
            <a:r>
              <a:rPr lang="en-CA" sz="2000" dirty="0">
                <a:latin typeface="Trebuchet MS" panose="020B0603020202020204" pitchFamily="34" charset="0"/>
              </a:rPr>
              <a:t> un note bonus de 0.6 </a:t>
            </a:r>
            <a:r>
              <a:rPr lang="en-CA" sz="2000" dirty="0" err="1">
                <a:latin typeface="Trebuchet MS" panose="020B0603020202020204" pitchFamily="34" charset="0"/>
              </a:rPr>
              <a:t>ou</a:t>
            </a:r>
            <a:r>
              <a:rPr lang="en-CA" sz="2000" dirty="0">
                <a:latin typeface="Trebuchet MS" panose="020B0603020202020204" pitchFamily="34" charset="0"/>
              </a:rPr>
              <a:t> plus</a:t>
            </a:r>
          </a:p>
          <a:p>
            <a:pPr marL="742950" lvl="1" indent="-285750" algn="l">
              <a:buFont typeface="Wingdings" panose="05000000000000000000" pitchFamily="2" charset="2"/>
              <a:buChar char="§"/>
            </a:pPr>
            <a:r>
              <a:rPr lang="en-CA" sz="2000" dirty="0" err="1">
                <a:latin typeface="Trebuchet MS" panose="020B0603020202020204" pitchFamily="34" charset="0"/>
              </a:rPr>
              <a:t>Avoir</a:t>
            </a:r>
            <a:r>
              <a:rPr lang="en-CA" sz="2000" dirty="0">
                <a:latin typeface="Trebuchet MS" panose="020B0603020202020204" pitchFamily="34" charset="0"/>
              </a:rPr>
              <a:t> au minimum un </a:t>
            </a:r>
            <a:r>
              <a:rPr lang="en-CA" sz="2000" dirty="0" err="1">
                <a:latin typeface="Trebuchet MS" panose="020B0603020202020204" pitchFamily="34" charset="0"/>
              </a:rPr>
              <a:t>élément</a:t>
            </a:r>
            <a:r>
              <a:rPr lang="en-CA" sz="2000" dirty="0">
                <a:latin typeface="Trebuchet MS" panose="020B0603020202020204" pitchFamily="34" charset="0"/>
              </a:rPr>
              <a:t> E (sans chute </a:t>
            </a:r>
            <a:r>
              <a:rPr lang="en-CA" sz="2000" dirty="0" err="1">
                <a:latin typeface="Trebuchet MS" panose="020B0603020202020204" pitchFamily="34" charset="0"/>
              </a:rPr>
              <a:t>ou</a:t>
            </a:r>
            <a:r>
              <a:rPr lang="en-CA" sz="2000" dirty="0">
                <a:latin typeface="Trebuchet MS" panose="020B0603020202020204" pitchFamily="34" charset="0"/>
              </a:rPr>
              <a:t> aide </a:t>
            </a:r>
            <a:r>
              <a:rPr lang="en-CA" sz="2000" dirty="0" err="1">
                <a:latin typeface="Trebuchet MS" panose="020B0603020202020204" pitchFamily="34" charset="0"/>
              </a:rPr>
              <a:t>manuelle</a:t>
            </a:r>
            <a:r>
              <a:rPr lang="en-CA" sz="2000" dirty="0">
                <a:latin typeface="Trebuchet MS" panose="020B0603020202020204" pitchFamily="34" charset="0"/>
              </a:rPr>
              <a:t>)</a:t>
            </a:r>
          </a:p>
          <a:p>
            <a:pPr marL="742950" lvl="1" indent="-285750" algn="l">
              <a:buFont typeface="Wingdings" panose="05000000000000000000" pitchFamily="2" charset="2"/>
              <a:buChar char="§"/>
            </a:pPr>
            <a:endParaRPr lang="en-CA" sz="2000" dirty="0">
              <a:latin typeface="Trebuchet MS" panose="020B0603020202020204" pitchFamily="34" charset="0"/>
            </a:endParaRPr>
          </a:p>
          <a:p>
            <a:pPr lvl="1" algn="l"/>
            <a:r>
              <a:rPr lang="en-CA" sz="2000" dirty="0">
                <a:latin typeface="Trebuchet MS" panose="020B0603020202020204" pitchFamily="34" charset="0"/>
              </a:rPr>
              <a:t>Le bonus </a:t>
            </a:r>
            <a:r>
              <a:rPr lang="en-CA" sz="2000" dirty="0" err="1">
                <a:latin typeface="Trebuchet MS" panose="020B0603020202020204" pitchFamily="34" charset="0"/>
              </a:rPr>
              <a:t>est</a:t>
            </a:r>
            <a:r>
              <a:rPr lang="en-CA" sz="2000" dirty="0">
                <a:latin typeface="Trebuchet MS" panose="020B0603020202020204" pitchFamily="34" charset="0"/>
              </a:rPr>
              <a:t> </a:t>
            </a:r>
            <a:r>
              <a:rPr lang="en-CA" sz="2000" dirty="0" err="1">
                <a:latin typeface="Trebuchet MS" panose="020B0603020202020204" pitchFamily="34" charset="0"/>
              </a:rPr>
              <a:t>ajouté</a:t>
            </a:r>
            <a:r>
              <a:rPr lang="en-CA" sz="2000" dirty="0">
                <a:latin typeface="Trebuchet MS" panose="020B0603020202020204" pitchFamily="34" charset="0"/>
              </a:rPr>
              <a:t> à la note de </a:t>
            </a:r>
            <a:r>
              <a:rPr lang="en-CA" sz="2000" dirty="0" err="1">
                <a:latin typeface="Trebuchet MS" panose="020B0603020202020204" pitchFamily="34" charset="0"/>
              </a:rPr>
              <a:t>tous</a:t>
            </a:r>
            <a:r>
              <a:rPr lang="en-CA" sz="2000" dirty="0">
                <a:latin typeface="Trebuchet MS" panose="020B0603020202020204" pitchFamily="34" charset="0"/>
              </a:rPr>
              <a:t> les </a:t>
            </a:r>
            <a:r>
              <a:rPr lang="en-CA" sz="2000" dirty="0" err="1">
                <a:latin typeface="Trebuchet MS" panose="020B0603020202020204" pitchFamily="34" charset="0"/>
              </a:rPr>
              <a:t>juges</a:t>
            </a:r>
            <a:endParaRPr lang="en-CA" sz="2000" dirty="0">
              <a:latin typeface="Trebuchet MS" panose="020B0603020202020204" pitchFamily="34" charset="0"/>
            </a:endParaRPr>
          </a:p>
        </p:txBody>
      </p:sp>
    </p:spTree>
    <p:extLst>
      <p:ext uri="{BB962C8B-B14F-4D97-AF65-F5344CB8AC3E}">
        <p14:creationId xmlns:p14="http://schemas.microsoft.com/office/powerpoint/2010/main" val="30207688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11699" y="242984"/>
            <a:ext cx="8466626"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sz="2300" b="1" spc="-5" dirty="0"/>
          </a:p>
        </p:txBody>
      </p:sp>
      <p:sp>
        <p:nvSpPr>
          <p:cNvPr id="4" name="object 4"/>
          <p:cNvSpPr txBox="1"/>
          <p:nvPr>
            <p:custDataLst>
              <p:tags r:id="rId3"/>
            </p:custDataLst>
          </p:nvPr>
        </p:nvSpPr>
        <p:spPr>
          <a:xfrm>
            <a:off x="265513" y="1342595"/>
            <a:ext cx="2723262" cy="3402855"/>
          </a:xfrm>
          <a:prstGeom prst="rect">
            <a:avLst/>
          </a:prstGeom>
          <a:ln w="9524">
            <a:solidFill>
              <a:srgbClr val="000000"/>
            </a:solidFill>
          </a:ln>
        </p:spPr>
        <p:txBody>
          <a:bodyPr vert="horz" wrap="square" lIns="0" tIns="154305" rIns="0" bIns="0" rtlCol="0">
            <a:spAutoFit/>
          </a:bodyPr>
          <a:lstStyle/>
          <a:p>
            <a:pPr marL="125095">
              <a:spcBef>
                <a:spcPts val="785"/>
              </a:spcBef>
            </a:pPr>
            <a:r>
              <a:rPr lang="en-CA" sz="1500" b="1" spc="-5" dirty="0">
                <a:latin typeface="Trebuchet MS"/>
                <a:cs typeface="Trebuchet MS"/>
              </a:rPr>
              <a:t>            </a:t>
            </a:r>
            <a:r>
              <a:rPr lang="en-CA" sz="1500" b="1" u="sng" spc="-5" dirty="0" err="1">
                <a:latin typeface="Trebuchet MS"/>
                <a:cs typeface="Trebuchet MS"/>
              </a:rPr>
              <a:t>Jusqu’a</a:t>
            </a:r>
            <a:r>
              <a:rPr lang="en-CA" sz="1500" b="1" u="sng" spc="-5" dirty="0">
                <a:latin typeface="Trebuchet MS"/>
                <a:cs typeface="Trebuchet MS"/>
              </a:rPr>
              <a:t> 0.1</a:t>
            </a:r>
          </a:p>
          <a:p>
            <a:pPr marL="410845" indent="-285750">
              <a:spcBef>
                <a:spcPts val="785"/>
              </a:spcBef>
              <a:buFontTx/>
              <a:buChar char="-"/>
            </a:pPr>
            <a:r>
              <a:rPr lang="fr-CA" sz="1300" spc="-5" dirty="0">
                <a:latin typeface="Trebuchet MS"/>
                <a:cs typeface="Trebuchet MS"/>
              </a:rPr>
              <a:t>Hésitation pendant les sauts à la BS ou élan à l’ATR </a:t>
            </a:r>
          </a:p>
          <a:p>
            <a:pPr marL="410845" indent="-285750">
              <a:spcBef>
                <a:spcPts val="785"/>
              </a:spcBef>
              <a:buFontTx/>
              <a:buChar char="-"/>
            </a:pPr>
            <a:r>
              <a:rPr lang="fr-CA" sz="1300" spc="-5" dirty="0" err="1">
                <a:latin typeface="Trebuchet MS"/>
                <a:cs typeface="Trebuchet MS"/>
              </a:rPr>
              <a:t>Sous-rotation</a:t>
            </a:r>
            <a:r>
              <a:rPr lang="fr-CA" sz="1300" spc="-5" dirty="0">
                <a:latin typeface="Trebuchet MS"/>
                <a:cs typeface="Trebuchet MS"/>
              </a:rPr>
              <a:t> des éléments avec envol</a:t>
            </a:r>
            <a:r>
              <a:rPr lang="en-CA" sz="1300" i="1" spc="-5" dirty="0">
                <a:latin typeface="Trebuchet MS"/>
                <a:cs typeface="Trebuchet MS"/>
              </a:rPr>
              <a:t>–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endParaRPr lang="en-CA" sz="1300" spc="-5" dirty="0">
              <a:latin typeface="Trebuchet MS"/>
              <a:cs typeface="Trebuchet MS"/>
            </a:endParaRPr>
          </a:p>
          <a:p>
            <a:pPr marL="410845" indent="-285750">
              <a:lnSpc>
                <a:spcPct val="100000"/>
              </a:lnSpc>
              <a:spcBef>
                <a:spcPts val="785"/>
              </a:spcBef>
              <a:buFontTx/>
              <a:buChar char="-"/>
            </a:pPr>
            <a:r>
              <a:rPr lang="fr-CA" sz="1300" spc="-5" dirty="0">
                <a:latin typeface="Trebuchet MS"/>
                <a:cs typeface="Trebuchet MS"/>
              </a:rPr>
              <a:t>Extension insuffisante dans les bascules</a:t>
            </a:r>
            <a:r>
              <a:rPr lang="en-CA" sz="1300" i="1" spc="-5" dirty="0">
                <a:latin typeface="Trebuchet MS"/>
                <a:cs typeface="Trebuchet MS"/>
              </a:rPr>
              <a:t>–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endParaRPr lang="en-CA" sz="1300" spc="-5" dirty="0">
              <a:latin typeface="Trebuchet MS"/>
              <a:cs typeface="Trebuchet MS"/>
            </a:endParaRPr>
          </a:p>
          <a:p>
            <a:pPr marL="410845" indent="-285750">
              <a:lnSpc>
                <a:spcPct val="100000"/>
              </a:lnSpc>
              <a:spcBef>
                <a:spcPts val="785"/>
              </a:spcBef>
              <a:buFontTx/>
              <a:buChar char="-"/>
            </a:pPr>
            <a:r>
              <a:rPr lang="fr-CA" sz="1300" spc="-5" dirty="0">
                <a:latin typeface="Trebuchet MS"/>
                <a:cs typeface="Trebuchet MS"/>
              </a:rPr>
              <a:t>Balancer avant ou arrière sous l’horizontale</a:t>
            </a:r>
            <a:r>
              <a:rPr lang="en-CA" sz="1300" i="1" spc="-5" dirty="0">
                <a:latin typeface="Trebuchet MS"/>
                <a:cs typeface="Trebuchet MS"/>
              </a:rPr>
              <a:t>–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endParaRPr lang="en-CA" sz="1300" i="1" spc="-5" dirty="0">
              <a:latin typeface="Trebuchet MS"/>
              <a:cs typeface="Trebuchet MS"/>
            </a:endParaRPr>
          </a:p>
          <a:p>
            <a:pPr marL="410845" indent="-285750">
              <a:spcBef>
                <a:spcPts val="785"/>
              </a:spcBef>
              <a:buFontTx/>
              <a:buChar char="-"/>
            </a:pPr>
            <a:r>
              <a:rPr lang="fr-CA" sz="1300" spc="-5" dirty="0">
                <a:latin typeface="Trebuchet MS"/>
                <a:cs typeface="Trebuchet MS"/>
              </a:rPr>
              <a:t>Rythme lent dans les éléments/liaisons</a:t>
            </a:r>
            <a:r>
              <a:rPr lang="en-CA" sz="1300" i="1" spc="-5" dirty="0">
                <a:latin typeface="Trebuchet MS"/>
                <a:cs typeface="Trebuchet MS"/>
              </a:rPr>
              <a:t>–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endParaRPr lang="en-CA" sz="1300" spc="-5" dirty="0">
              <a:latin typeface="Trebuchet MS"/>
              <a:cs typeface="Trebuchet MS"/>
            </a:endParaRPr>
          </a:p>
          <a:p>
            <a:pPr marL="410845" indent="-285750">
              <a:spcBef>
                <a:spcPts val="785"/>
              </a:spcBef>
              <a:buFontTx/>
              <a:buChar char="-"/>
            </a:pPr>
            <a:r>
              <a:rPr lang="fr-CA" sz="1300" spc="-5" dirty="0">
                <a:latin typeface="Trebuchet MS"/>
                <a:cs typeface="Trebuchet MS"/>
              </a:rPr>
              <a:t>Précision des positions à l’ATR pendant l’exercice</a:t>
            </a:r>
            <a:endParaRPr lang="en-CA" sz="1300" spc="-5" dirty="0">
              <a:latin typeface="Trebuchet MS"/>
              <a:cs typeface="Trebuchet MS"/>
            </a:endParaRPr>
          </a:p>
        </p:txBody>
      </p:sp>
      <p:sp>
        <p:nvSpPr>
          <p:cNvPr id="5" name="object 5"/>
          <p:cNvSpPr txBox="1"/>
          <p:nvPr>
            <p:custDataLst>
              <p:tags r:id="rId4"/>
            </p:custDataLst>
          </p:nvPr>
        </p:nvSpPr>
        <p:spPr>
          <a:xfrm>
            <a:off x="3098521" y="1342595"/>
            <a:ext cx="2700545" cy="2996333"/>
          </a:xfrm>
          <a:prstGeom prst="rect">
            <a:avLst/>
          </a:prstGeom>
          <a:ln w="9524">
            <a:solidFill>
              <a:srgbClr val="000000"/>
            </a:solidFill>
          </a:ln>
        </p:spPr>
        <p:txBody>
          <a:bodyPr vert="horz" wrap="square" lIns="0" tIns="71755" rIns="0" bIns="0" rtlCol="0">
            <a:spAutoFit/>
          </a:bodyPr>
          <a:lstStyle/>
          <a:p>
            <a:pPr marL="125095" algn="ctr">
              <a:spcBef>
                <a:spcPts val="785"/>
              </a:spcBef>
            </a:pPr>
            <a:r>
              <a:rPr lang="en-CA" sz="1500" b="1" u="sng" spc="-5" dirty="0" err="1">
                <a:latin typeface="Trebuchet MS"/>
                <a:cs typeface="Trebuchet MS"/>
              </a:rPr>
              <a:t>Jusqu’a</a:t>
            </a:r>
            <a:r>
              <a:rPr lang="en-CA" sz="1500" b="1" u="sng" spc="-5" dirty="0">
                <a:latin typeface="Trebuchet MS"/>
                <a:cs typeface="Trebuchet MS"/>
              </a:rPr>
              <a:t> 0.2</a:t>
            </a:r>
          </a:p>
          <a:p>
            <a:pPr marL="410845" indent="-285750">
              <a:spcBef>
                <a:spcPts val="785"/>
              </a:spcBef>
              <a:buFontTx/>
              <a:buChar char="-"/>
            </a:pPr>
            <a:r>
              <a:rPr lang="fr-CA" sz="1300" spc="-5" dirty="0">
                <a:latin typeface="Trebuchet MS"/>
                <a:cs typeface="Trebuchet MS"/>
              </a:rPr>
              <a:t>Amplitude insuffisante des éléments sur les barres </a:t>
            </a:r>
            <a:r>
              <a:rPr lang="en-CA" sz="1300" i="1" spc="-5" dirty="0">
                <a:latin typeface="Trebuchet MS"/>
                <a:cs typeface="Trebuchet MS"/>
              </a:rPr>
              <a:t>–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r>
              <a:rPr lang="en-CA" sz="1300" spc="-5" dirty="0">
                <a:latin typeface="Trebuchet MS"/>
                <a:cs typeface="Trebuchet MS"/>
              </a:rPr>
              <a:t/>
            </a:r>
            <a:br>
              <a:rPr lang="en-CA" sz="1300" spc="-5" dirty="0">
                <a:latin typeface="Trebuchet MS"/>
                <a:cs typeface="Trebuchet MS"/>
              </a:rPr>
            </a:br>
            <a:r>
              <a:rPr lang="en-CA" sz="1100" spc="-5" dirty="0">
                <a:latin typeface="Trebuchet MS"/>
                <a:cs typeface="Trebuchet MS"/>
              </a:rPr>
              <a:t>(e</a:t>
            </a:r>
            <a:r>
              <a:rPr lang="en-CA" sz="1100" i="1" spc="-5" dirty="0">
                <a:latin typeface="Trebuchet MS"/>
                <a:cs typeface="Trebuchet MS"/>
              </a:rPr>
              <a:t>xception, tour </a:t>
            </a:r>
            <a:r>
              <a:rPr lang="en-CA" sz="1100" i="1" spc="-5" dirty="0" err="1">
                <a:latin typeface="Trebuchet MS"/>
                <a:cs typeface="Trebuchet MS"/>
              </a:rPr>
              <a:t>d’appuie</a:t>
            </a:r>
            <a:r>
              <a:rPr lang="en-CA" sz="1100" i="1" spc="-5" dirty="0">
                <a:latin typeface="Trebuchet MS"/>
                <a:cs typeface="Trebuchet MS"/>
              </a:rPr>
              <a:t> libre et sortie </a:t>
            </a:r>
            <a:r>
              <a:rPr lang="en-CA" sz="1100" i="1" spc="-5" dirty="0" err="1">
                <a:latin typeface="Trebuchet MS"/>
                <a:cs typeface="Trebuchet MS"/>
              </a:rPr>
              <a:t>salto</a:t>
            </a:r>
            <a:r>
              <a:rPr lang="en-CA" sz="1100" i="1" spc="-5" dirty="0">
                <a:latin typeface="Trebuchet MS"/>
                <a:cs typeface="Trebuchet MS"/>
              </a:rPr>
              <a:t>)</a:t>
            </a:r>
            <a:endParaRPr lang="en-CA" sz="1300" spc="-5" dirty="0">
              <a:latin typeface="Trebuchet MS"/>
              <a:cs typeface="Trebuchet MS"/>
            </a:endParaRPr>
          </a:p>
          <a:p>
            <a:pPr marL="410845" indent="-285750">
              <a:spcBef>
                <a:spcPts val="785"/>
              </a:spcBef>
              <a:buFontTx/>
              <a:buChar char="-"/>
            </a:pPr>
            <a:r>
              <a:rPr lang="fr-CA" sz="1300" spc="-5" dirty="0">
                <a:latin typeface="Trebuchet MS"/>
                <a:cs typeface="Trebuchet MS"/>
              </a:rPr>
              <a:t>Heurter l’agrès avec les pieds</a:t>
            </a:r>
            <a:r>
              <a:rPr lang="en-CA" sz="1300" spc="-5" dirty="0">
                <a:latin typeface="Trebuchet MS"/>
                <a:cs typeface="Trebuchet MS"/>
              </a:rPr>
              <a:t>– </a:t>
            </a:r>
            <a:r>
              <a:rPr lang="en-CA" sz="1300" u="sng" spc="-5" dirty="0">
                <a:latin typeface="Trebuchet MS"/>
                <a:cs typeface="Trebuchet MS"/>
              </a:rPr>
              <a:t>0.2</a:t>
            </a:r>
            <a:r>
              <a:rPr lang="en-CA" sz="1300" i="1" spc="-5" dirty="0">
                <a:latin typeface="Trebuchet MS"/>
                <a:cs typeface="Trebuchet MS"/>
              </a:rPr>
              <a:t>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endParaRPr lang="en-CA" sz="1300" i="1" spc="-5" dirty="0">
              <a:latin typeface="Trebuchet MS"/>
              <a:cs typeface="Trebuchet MS"/>
            </a:endParaRPr>
          </a:p>
          <a:p>
            <a:pPr marL="410845" indent="-285750">
              <a:spcBef>
                <a:spcPts val="785"/>
              </a:spcBef>
              <a:buFontTx/>
              <a:buChar char="-"/>
            </a:pPr>
            <a:r>
              <a:rPr lang="en-CA" sz="1300" spc="-5" dirty="0" err="1">
                <a:latin typeface="Trebuchet MS"/>
                <a:cs typeface="Trebuchet MS"/>
              </a:rPr>
              <a:t>Dynamisme</a:t>
            </a:r>
            <a:r>
              <a:rPr lang="en-CA" sz="1300" spc="-5" dirty="0">
                <a:latin typeface="Trebuchet MS"/>
                <a:cs typeface="Trebuchet MS"/>
              </a:rPr>
              <a:t> </a:t>
            </a:r>
            <a:r>
              <a:rPr lang="en-CA" sz="1300" spc="-5" dirty="0" err="1">
                <a:latin typeface="Trebuchet MS"/>
                <a:cs typeface="Trebuchet MS"/>
              </a:rPr>
              <a:t>insuffisant</a:t>
            </a:r>
            <a:r>
              <a:rPr lang="en-CA" sz="1300" spc="-5" dirty="0">
                <a:latin typeface="Trebuchet MS"/>
                <a:cs typeface="Trebuchet MS"/>
              </a:rPr>
              <a:t> </a:t>
            </a:r>
            <a:br>
              <a:rPr lang="en-CA" sz="1300" spc="-5" dirty="0">
                <a:latin typeface="Trebuchet MS"/>
                <a:cs typeface="Trebuchet MS"/>
              </a:rPr>
            </a:br>
            <a:r>
              <a:rPr lang="en-CA" sz="1100" spc="-5" dirty="0" err="1">
                <a:latin typeface="Trebuchet MS"/>
                <a:cs typeface="Trebuchet MS"/>
              </a:rPr>
              <a:t>Cprendre</a:t>
            </a:r>
            <a:r>
              <a:rPr lang="en-CA" sz="1100" spc="-5" dirty="0">
                <a:latin typeface="Trebuchet MS"/>
                <a:cs typeface="Trebuchet MS"/>
              </a:rPr>
              <a:t> </a:t>
            </a:r>
            <a:r>
              <a:rPr lang="en-CA" sz="1100" spc="-5" dirty="0" err="1">
                <a:latin typeface="Trebuchet MS"/>
                <a:cs typeface="Trebuchet MS"/>
              </a:rPr>
              <a:t>en</a:t>
            </a:r>
            <a:r>
              <a:rPr lang="en-CA" sz="1100" spc="-5" dirty="0">
                <a:latin typeface="Trebuchet MS"/>
                <a:cs typeface="Trebuchet MS"/>
              </a:rPr>
              <a:t> consideration </a:t>
            </a:r>
            <a:r>
              <a:rPr lang="en-CA" sz="1100" spc="-5" dirty="0" err="1">
                <a:latin typeface="Trebuchet MS"/>
                <a:cs typeface="Trebuchet MS"/>
              </a:rPr>
              <a:t>l’éxécution</a:t>
            </a:r>
            <a:r>
              <a:rPr lang="en-CA" sz="1100" spc="-5" dirty="0">
                <a:latin typeface="Trebuchet MS"/>
                <a:cs typeface="Trebuchet MS"/>
              </a:rPr>
              <a:t> </a:t>
            </a:r>
            <a:r>
              <a:rPr lang="en-CA" sz="1100" spc="-5" dirty="0" err="1">
                <a:latin typeface="Trebuchet MS"/>
                <a:cs typeface="Trebuchet MS"/>
              </a:rPr>
              <a:t>en</a:t>
            </a:r>
            <a:r>
              <a:rPr lang="en-CA" sz="1100" spc="-5" dirty="0">
                <a:latin typeface="Trebuchet MS"/>
                <a:cs typeface="Trebuchet MS"/>
              </a:rPr>
              <a:t> élan </a:t>
            </a:r>
            <a:r>
              <a:rPr lang="en-CA" sz="1100" spc="-5" dirty="0" err="1">
                <a:latin typeface="Trebuchet MS"/>
                <a:cs typeface="Trebuchet MS"/>
              </a:rPr>
              <a:t>insuffisant</a:t>
            </a:r>
            <a:r>
              <a:rPr lang="en-CA" sz="1100" spc="-5" dirty="0">
                <a:latin typeface="Trebuchet MS"/>
                <a:cs typeface="Trebuchet MS"/>
              </a:rPr>
              <a:t> et </a:t>
            </a:r>
            <a:r>
              <a:rPr lang="en-CA" sz="1100" spc="-5" dirty="0" err="1">
                <a:latin typeface="Trebuchet MS"/>
                <a:cs typeface="Trebuchet MS"/>
              </a:rPr>
              <a:t>l’énergie</a:t>
            </a:r>
            <a:r>
              <a:rPr lang="en-CA" sz="1100" spc="-5" dirty="0">
                <a:latin typeface="Trebuchet MS"/>
                <a:cs typeface="Trebuchet MS"/>
              </a:rPr>
              <a:t> non </a:t>
            </a:r>
            <a:r>
              <a:rPr lang="en-CA" sz="1100" spc="-5" dirty="0" err="1">
                <a:latin typeface="Trebuchet MS"/>
                <a:cs typeface="Trebuchet MS"/>
              </a:rPr>
              <a:t>maintenue</a:t>
            </a:r>
            <a:r>
              <a:rPr lang="en-CA" sz="1100" spc="-5" dirty="0">
                <a:latin typeface="Trebuchet MS"/>
                <a:cs typeface="Trebuchet MS"/>
              </a:rPr>
              <a:t> pendant </a:t>
            </a:r>
            <a:r>
              <a:rPr lang="en-CA" sz="1100" spc="-5" dirty="0" err="1">
                <a:latin typeface="Trebuchet MS"/>
                <a:cs typeface="Trebuchet MS"/>
              </a:rPr>
              <a:t>l’exercice</a:t>
            </a:r>
            <a:r>
              <a:rPr lang="en-CA" sz="1100" spc="-5" dirty="0">
                <a:latin typeface="Trebuchet MS"/>
                <a:cs typeface="Trebuchet MS"/>
              </a:rPr>
              <a:t>. La </a:t>
            </a:r>
            <a:r>
              <a:rPr lang="en-CA" sz="1100" spc="-5" dirty="0" err="1">
                <a:latin typeface="Trebuchet MS"/>
                <a:cs typeface="Trebuchet MS"/>
              </a:rPr>
              <a:t>gymnaste</a:t>
            </a:r>
            <a:r>
              <a:rPr lang="en-CA" sz="1100" spc="-5" dirty="0">
                <a:latin typeface="Trebuchet MS"/>
                <a:cs typeface="Trebuchet MS"/>
              </a:rPr>
              <a:t> ne </a:t>
            </a:r>
            <a:r>
              <a:rPr lang="en-CA" sz="1100" spc="-5" dirty="0" err="1">
                <a:latin typeface="Trebuchet MS"/>
                <a:cs typeface="Trebuchet MS"/>
              </a:rPr>
              <a:t>donne</a:t>
            </a:r>
            <a:r>
              <a:rPr lang="en-CA" sz="1100" spc="-5" dirty="0">
                <a:latin typeface="Trebuchet MS"/>
                <a:cs typeface="Trebuchet MS"/>
              </a:rPr>
              <a:t> pas </a:t>
            </a:r>
            <a:r>
              <a:rPr lang="en-CA" sz="1100" spc="-5" dirty="0" err="1">
                <a:latin typeface="Trebuchet MS"/>
                <a:cs typeface="Trebuchet MS"/>
              </a:rPr>
              <a:t>l’impression</a:t>
            </a:r>
            <a:r>
              <a:rPr lang="en-CA" sz="1100" spc="-5" dirty="0">
                <a:latin typeface="Trebuchet MS"/>
                <a:cs typeface="Trebuchet MS"/>
              </a:rPr>
              <a:t> de </a:t>
            </a:r>
            <a:r>
              <a:rPr lang="en-CA" sz="1100" spc="-5" dirty="0" err="1">
                <a:latin typeface="Trebuchet MS"/>
                <a:cs typeface="Trebuchet MS"/>
              </a:rPr>
              <a:t>facilité</a:t>
            </a:r>
            <a:r>
              <a:rPr lang="en-CA" sz="1100" spc="-5" dirty="0">
                <a:latin typeface="Trebuchet MS"/>
                <a:cs typeface="Trebuchet MS"/>
              </a:rPr>
              <a:t>.</a:t>
            </a:r>
            <a:endParaRPr lang="en-CA" sz="1300" spc="-5" dirty="0">
              <a:latin typeface="Trebuchet MS"/>
              <a:cs typeface="Trebuchet MS"/>
            </a:endParaRPr>
          </a:p>
        </p:txBody>
      </p:sp>
      <p:sp>
        <p:nvSpPr>
          <p:cNvPr id="6" name="object 6"/>
          <p:cNvSpPr txBox="1"/>
          <p:nvPr>
            <p:custDataLst>
              <p:tags r:id="rId5"/>
            </p:custDataLst>
          </p:nvPr>
        </p:nvSpPr>
        <p:spPr>
          <a:xfrm>
            <a:off x="5926741" y="1342595"/>
            <a:ext cx="3098520" cy="3434915"/>
          </a:xfrm>
          <a:prstGeom prst="rect">
            <a:avLst/>
          </a:prstGeom>
          <a:ln w="9524">
            <a:solidFill>
              <a:srgbClr val="000000"/>
            </a:solidFill>
          </a:ln>
        </p:spPr>
        <p:txBody>
          <a:bodyPr vert="horz" wrap="square" lIns="0" tIns="71755" rIns="0" bIns="0" rtlCol="0">
            <a:spAutoFit/>
          </a:bodyPr>
          <a:lstStyle/>
          <a:p>
            <a:pPr marL="125095" algn="ctr">
              <a:lnSpc>
                <a:spcPct val="100000"/>
              </a:lnSpc>
              <a:spcBef>
                <a:spcPts val="785"/>
              </a:spcBef>
            </a:pPr>
            <a:r>
              <a:rPr lang="en-CA" sz="1500" b="1" u="sng" spc="-5" dirty="0" err="1">
                <a:latin typeface="Trebuchet MS"/>
                <a:cs typeface="Trebuchet MS"/>
              </a:rPr>
              <a:t>Jusqu’a</a:t>
            </a:r>
            <a:r>
              <a:rPr lang="en-CA" sz="1500" b="1" u="sng" spc="-5" dirty="0">
                <a:latin typeface="Trebuchet MS"/>
                <a:cs typeface="Trebuchet MS"/>
              </a:rPr>
              <a:t> 0.5</a:t>
            </a:r>
          </a:p>
          <a:p>
            <a:pPr marL="410845" indent="-285750">
              <a:spcBef>
                <a:spcPts val="785"/>
              </a:spcBef>
              <a:buFontTx/>
              <a:buChar char="-"/>
            </a:pPr>
            <a:r>
              <a:rPr lang="en-CA" sz="1200" spc="-5" dirty="0">
                <a:latin typeface="Trebuchet MS"/>
                <a:cs typeface="Trebuchet MS"/>
              </a:rPr>
              <a:t>Élan </a:t>
            </a:r>
            <a:r>
              <a:rPr lang="en-CA" sz="1200" spc="-5" dirty="0" err="1">
                <a:latin typeface="Trebuchet MS"/>
                <a:cs typeface="Trebuchet MS"/>
              </a:rPr>
              <a:t>supplémentaire</a:t>
            </a:r>
            <a:r>
              <a:rPr lang="en-CA" sz="1200" spc="-5" dirty="0">
                <a:latin typeface="Trebuchet MS"/>
                <a:cs typeface="Trebuchet MS"/>
              </a:rPr>
              <a:t> </a:t>
            </a:r>
            <a:r>
              <a:rPr lang="en-CA" sz="1200" i="1" spc="-5" dirty="0">
                <a:latin typeface="Trebuchet MS"/>
                <a:cs typeface="Trebuchet MS"/>
              </a:rPr>
              <a:t>– </a:t>
            </a:r>
            <a:r>
              <a:rPr lang="en-CA" sz="1200" b="1" u="sng" spc="-5" dirty="0">
                <a:latin typeface="Trebuchet MS"/>
                <a:cs typeface="Trebuchet MS"/>
              </a:rPr>
              <a:t>0.3</a:t>
            </a:r>
            <a:r>
              <a:rPr lang="en-CA" sz="1200" i="1" spc="-5" dirty="0">
                <a:latin typeface="Trebuchet MS"/>
                <a:cs typeface="Trebuchet MS"/>
              </a:rPr>
              <a:t> </a:t>
            </a:r>
            <a:r>
              <a:rPr lang="en-CA" sz="1200" i="1" spc="-5" dirty="0" err="1">
                <a:latin typeface="Trebuchet MS"/>
                <a:cs typeface="Trebuchet MS"/>
              </a:rPr>
              <a:t>chaque</a:t>
            </a:r>
            <a:r>
              <a:rPr lang="en-CA" sz="1200" i="1" spc="-5" dirty="0">
                <a:latin typeface="Trebuchet MS"/>
                <a:cs typeface="Trebuchet MS"/>
              </a:rPr>
              <a:t> </a:t>
            </a:r>
            <a:r>
              <a:rPr lang="en-CA" sz="1200" i="1" spc="-5" dirty="0" err="1">
                <a:latin typeface="Trebuchet MS"/>
                <a:cs typeface="Trebuchet MS"/>
              </a:rPr>
              <a:t>fois</a:t>
            </a:r>
            <a:r>
              <a:rPr lang="en-CA" sz="1200" i="1" spc="-5" dirty="0">
                <a:latin typeface="Trebuchet MS"/>
                <a:cs typeface="Trebuchet MS"/>
              </a:rPr>
              <a:t>– </a:t>
            </a:r>
            <a:r>
              <a:rPr lang="en-CA" sz="1050" i="1" spc="-5" dirty="0" err="1">
                <a:latin typeface="Trebuchet MS"/>
                <a:cs typeface="Trebuchet MS"/>
              </a:rPr>
              <a:t>voir</a:t>
            </a:r>
            <a:r>
              <a:rPr lang="en-CA" sz="1050" i="1" spc="-5" dirty="0">
                <a:latin typeface="Trebuchet MS"/>
                <a:cs typeface="Trebuchet MS"/>
              </a:rPr>
              <a:t> p. 33</a:t>
            </a:r>
            <a:r>
              <a:rPr lang="en-CA" sz="1200" i="1" spc="-5" dirty="0">
                <a:latin typeface="Trebuchet MS"/>
                <a:cs typeface="Trebuchet MS"/>
              </a:rPr>
              <a:t/>
            </a:r>
            <a:br>
              <a:rPr lang="en-CA" sz="1200" i="1" spc="-5" dirty="0">
                <a:latin typeface="Trebuchet MS"/>
                <a:cs typeface="Trebuchet MS"/>
              </a:rPr>
            </a:br>
            <a:r>
              <a:rPr lang="en-CA" sz="1050" i="1" spc="-5" dirty="0">
                <a:solidFill>
                  <a:srgbClr val="FF0000"/>
                </a:solidFill>
                <a:latin typeface="Trebuchet MS"/>
                <a:cs typeface="Trebuchet MS"/>
              </a:rPr>
              <a:t>plus d’un élan </a:t>
            </a:r>
            <a:r>
              <a:rPr lang="en-CA" sz="1050" i="1" spc="-5" dirty="0" err="1">
                <a:solidFill>
                  <a:srgbClr val="FF0000"/>
                </a:solidFill>
                <a:latin typeface="Trebuchet MS"/>
                <a:cs typeface="Trebuchet MS"/>
              </a:rPr>
              <a:t>supplémentaire</a:t>
            </a:r>
            <a:r>
              <a:rPr lang="en-CA" sz="1050" i="1" spc="-5" dirty="0">
                <a:solidFill>
                  <a:srgbClr val="FF0000"/>
                </a:solidFill>
                <a:latin typeface="Trebuchet MS"/>
                <a:cs typeface="Trebuchet MS"/>
              </a:rPr>
              <a:t> = max. </a:t>
            </a:r>
            <a:r>
              <a:rPr lang="en-CA" sz="1050" i="1" u="sng" spc="-5" dirty="0" smtClean="0">
                <a:solidFill>
                  <a:srgbClr val="FF0000"/>
                </a:solidFill>
                <a:latin typeface="Trebuchet MS"/>
                <a:cs typeface="Trebuchet MS"/>
              </a:rPr>
              <a:t>0.5 (1er </a:t>
            </a:r>
            <a:r>
              <a:rPr lang="en-CA" sz="1050" i="1" u="sng" spc="-5" dirty="0" err="1" smtClean="0">
                <a:solidFill>
                  <a:srgbClr val="FF0000"/>
                </a:solidFill>
                <a:latin typeface="Trebuchet MS"/>
                <a:cs typeface="Trebuchet MS"/>
              </a:rPr>
              <a:t>août</a:t>
            </a:r>
            <a:r>
              <a:rPr lang="en-CA" sz="1050" i="1" u="sng" spc="-5" dirty="0" smtClean="0">
                <a:solidFill>
                  <a:srgbClr val="FF0000"/>
                </a:solidFill>
                <a:latin typeface="Trebuchet MS"/>
                <a:cs typeface="Trebuchet MS"/>
              </a:rPr>
              <a:t> 2019)</a:t>
            </a:r>
            <a:endParaRPr lang="en-CA" sz="1050" i="1" spc="-5" dirty="0">
              <a:solidFill>
                <a:srgbClr val="FF0000"/>
              </a:solidFill>
              <a:latin typeface="Trebuchet MS"/>
              <a:cs typeface="Trebuchet MS"/>
            </a:endParaRPr>
          </a:p>
          <a:p>
            <a:pPr marL="410845" indent="-285750">
              <a:lnSpc>
                <a:spcPct val="100000"/>
              </a:lnSpc>
              <a:spcBef>
                <a:spcPts val="785"/>
              </a:spcBef>
              <a:buFontTx/>
              <a:buChar char="-"/>
            </a:pPr>
            <a:r>
              <a:rPr lang="fr-CA" sz="1200" spc="-5" dirty="0">
                <a:latin typeface="Trebuchet MS"/>
                <a:cs typeface="Trebuchet MS"/>
              </a:rPr>
              <a:t>Attraper l’agrès pour éviter une chute </a:t>
            </a:r>
            <a:r>
              <a:rPr lang="en-CA" sz="1200" i="1" spc="-5" dirty="0">
                <a:latin typeface="Trebuchet MS"/>
                <a:cs typeface="Trebuchet MS"/>
              </a:rPr>
              <a:t>–</a:t>
            </a:r>
            <a:r>
              <a:rPr lang="en-CA" sz="1200" b="1" u="sng" spc="-5" dirty="0">
                <a:latin typeface="Trebuchet MS"/>
                <a:cs typeface="Trebuchet MS"/>
              </a:rPr>
              <a:t>0.3</a:t>
            </a:r>
            <a:r>
              <a:rPr lang="en-CA" sz="1200" i="1" spc="-5" dirty="0">
                <a:latin typeface="Trebuchet MS"/>
                <a:cs typeface="Trebuchet MS"/>
              </a:rPr>
              <a:t> </a:t>
            </a:r>
            <a:r>
              <a:rPr lang="en-CA" sz="1200" i="1" spc="-5" dirty="0" err="1">
                <a:latin typeface="Trebuchet MS"/>
                <a:cs typeface="Trebuchet MS"/>
              </a:rPr>
              <a:t>chaque</a:t>
            </a:r>
            <a:r>
              <a:rPr lang="en-CA" sz="1200" i="1" spc="-5" dirty="0">
                <a:latin typeface="Trebuchet MS"/>
                <a:cs typeface="Trebuchet MS"/>
              </a:rPr>
              <a:t> </a:t>
            </a:r>
            <a:r>
              <a:rPr lang="en-CA" sz="1200" i="1" spc="-5" dirty="0" err="1">
                <a:latin typeface="Trebuchet MS"/>
                <a:cs typeface="Trebuchet MS"/>
              </a:rPr>
              <a:t>fois</a:t>
            </a:r>
            <a:endParaRPr lang="en-CA" sz="1200" spc="-5" dirty="0">
              <a:latin typeface="Trebuchet MS"/>
              <a:cs typeface="Trebuchet MS"/>
            </a:endParaRPr>
          </a:p>
          <a:p>
            <a:pPr marL="410845" indent="-285750">
              <a:lnSpc>
                <a:spcPct val="100000"/>
              </a:lnSpc>
              <a:spcBef>
                <a:spcPts val="785"/>
              </a:spcBef>
              <a:buFontTx/>
              <a:buChar char="-"/>
            </a:pPr>
            <a:r>
              <a:rPr lang="fr-CA" sz="1200" spc="-5" dirty="0">
                <a:latin typeface="Trebuchet MS"/>
                <a:cs typeface="Trebuchet MS"/>
              </a:rPr>
              <a:t>Heurter le tapis avec les pieds </a:t>
            </a:r>
            <a:r>
              <a:rPr lang="en-CA" sz="1200" i="1" spc="-5" dirty="0">
                <a:latin typeface="Trebuchet MS"/>
                <a:cs typeface="Trebuchet MS"/>
              </a:rPr>
              <a:t>– </a:t>
            </a:r>
            <a:r>
              <a:rPr lang="en-CA" sz="1200" b="1" u="sng" spc="-5" dirty="0">
                <a:latin typeface="Trebuchet MS"/>
                <a:cs typeface="Trebuchet MS"/>
              </a:rPr>
              <a:t>0.3</a:t>
            </a:r>
            <a:r>
              <a:rPr lang="en-CA" sz="1200" i="1" spc="-5" dirty="0">
                <a:latin typeface="Trebuchet MS"/>
                <a:cs typeface="Trebuchet MS"/>
              </a:rPr>
              <a:t> </a:t>
            </a:r>
            <a:r>
              <a:rPr lang="en-CA" sz="1200" i="1" spc="-5" dirty="0" err="1">
                <a:latin typeface="Trebuchet MS"/>
                <a:cs typeface="Trebuchet MS"/>
              </a:rPr>
              <a:t>chaque</a:t>
            </a:r>
            <a:r>
              <a:rPr lang="en-CA" sz="1200" i="1" spc="-5" dirty="0">
                <a:latin typeface="Trebuchet MS"/>
                <a:cs typeface="Trebuchet MS"/>
              </a:rPr>
              <a:t> </a:t>
            </a:r>
            <a:r>
              <a:rPr lang="en-CA" sz="1200" i="1" spc="-5" dirty="0" err="1">
                <a:latin typeface="Trebuchet MS"/>
                <a:cs typeface="Trebuchet MS"/>
              </a:rPr>
              <a:t>fois</a:t>
            </a:r>
            <a:endParaRPr lang="en-CA" sz="1200" i="1" spc="-5" dirty="0">
              <a:latin typeface="Trebuchet MS"/>
              <a:cs typeface="Trebuchet MS"/>
            </a:endParaRPr>
          </a:p>
          <a:p>
            <a:pPr marL="410845" indent="-285750">
              <a:lnSpc>
                <a:spcPct val="100000"/>
              </a:lnSpc>
              <a:spcBef>
                <a:spcPts val="785"/>
              </a:spcBef>
              <a:buFontTx/>
              <a:buChar char="-"/>
            </a:pPr>
            <a:r>
              <a:rPr lang="fr-CA" sz="1200" spc="-5" dirty="0">
                <a:latin typeface="Trebuchet MS"/>
                <a:cs typeface="Trebuchet MS"/>
              </a:rPr>
              <a:t>Amplitude insuffisante du tour d’appui libre </a:t>
            </a:r>
            <a:r>
              <a:rPr lang="en-CA" sz="1200" spc="-5" dirty="0">
                <a:latin typeface="Trebuchet MS"/>
                <a:cs typeface="Trebuchet MS"/>
              </a:rPr>
              <a:t>– </a:t>
            </a:r>
            <a:r>
              <a:rPr lang="en-CA" sz="1200" spc="-5" dirty="0" err="1">
                <a:latin typeface="Trebuchet MS"/>
                <a:cs typeface="Trebuchet MS"/>
              </a:rPr>
              <a:t>jusqu’a</a:t>
            </a:r>
            <a:r>
              <a:rPr lang="en-CA" sz="1200" spc="-5" dirty="0">
                <a:latin typeface="Trebuchet MS"/>
                <a:cs typeface="Trebuchet MS"/>
              </a:rPr>
              <a:t> </a:t>
            </a:r>
            <a:r>
              <a:rPr lang="en-CA" sz="1200" b="1" spc="-5" dirty="0">
                <a:latin typeface="Trebuchet MS"/>
                <a:cs typeface="Trebuchet MS"/>
              </a:rPr>
              <a:t>0.4</a:t>
            </a:r>
            <a:r>
              <a:rPr lang="en-CA" sz="1200" spc="-5" dirty="0">
                <a:latin typeface="Trebuchet MS"/>
                <a:cs typeface="Trebuchet MS"/>
              </a:rPr>
              <a:t> </a:t>
            </a:r>
            <a:r>
              <a:rPr lang="en-CA" sz="1200" i="1" spc="-5" dirty="0" err="1">
                <a:latin typeface="Trebuchet MS"/>
                <a:cs typeface="Trebuchet MS"/>
              </a:rPr>
              <a:t>chaque</a:t>
            </a:r>
            <a:r>
              <a:rPr lang="en-CA" sz="1200" i="1" spc="-5" dirty="0">
                <a:latin typeface="Trebuchet MS"/>
                <a:cs typeface="Trebuchet MS"/>
              </a:rPr>
              <a:t> </a:t>
            </a:r>
            <a:r>
              <a:rPr lang="en-CA" sz="1200" i="1" spc="-5" dirty="0" err="1">
                <a:latin typeface="Trebuchet MS"/>
                <a:cs typeface="Trebuchet MS"/>
              </a:rPr>
              <a:t>fois</a:t>
            </a:r>
            <a:endParaRPr lang="en-CA" sz="1200" i="1" spc="-5" dirty="0">
              <a:latin typeface="Trebuchet MS"/>
              <a:cs typeface="Trebuchet MS"/>
            </a:endParaRPr>
          </a:p>
          <a:p>
            <a:pPr marL="410845" indent="-285750">
              <a:lnSpc>
                <a:spcPct val="100000"/>
              </a:lnSpc>
              <a:spcBef>
                <a:spcPts val="785"/>
              </a:spcBef>
              <a:buFontTx/>
              <a:buChar char="-"/>
            </a:pPr>
            <a:r>
              <a:rPr lang="en-CA" sz="1200" spc="-5" dirty="0" err="1">
                <a:latin typeface="Trebuchet MS"/>
                <a:cs typeface="Trebuchet MS"/>
              </a:rPr>
              <a:t>Troisième</a:t>
            </a:r>
            <a:r>
              <a:rPr lang="en-CA" sz="1200" spc="-5" dirty="0">
                <a:latin typeface="Trebuchet MS"/>
                <a:cs typeface="Trebuchet MS"/>
              </a:rPr>
              <a:t> </a:t>
            </a:r>
            <a:r>
              <a:rPr lang="en-CA" sz="1200" spc="-5" dirty="0" err="1" smtClean="0">
                <a:latin typeface="Trebuchet MS"/>
                <a:cs typeface="Trebuchet MS"/>
              </a:rPr>
              <a:t>essai</a:t>
            </a:r>
            <a:r>
              <a:rPr lang="en-CA" sz="1200" spc="-5" dirty="0" smtClean="0">
                <a:latin typeface="Trebuchet MS"/>
                <a:cs typeface="Trebuchet MS"/>
              </a:rPr>
              <a:t> </a:t>
            </a:r>
            <a:r>
              <a:rPr lang="en-CA" sz="1200" spc="-5" dirty="0" err="1">
                <a:latin typeface="Trebuchet MS"/>
                <a:cs typeface="Trebuchet MS"/>
              </a:rPr>
              <a:t>d’entrée</a:t>
            </a:r>
            <a:r>
              <a:rPr lang="en-CA" sz="1200" spc="-5" dirty="0">
                <a:latin typeface="Trebuchet MS"/>
                <a:cs typeface="Trebuchet MS"/>
              </a:rPr>
              <a:t>– </a:t>
            </a:r>
            <a:r>
              <a:rPr lang="en-CA" sz="1200" b="1" u="sng" spc="-5" dirty="0">
                <a:latin typeface="Trebuchet MS"/>
                <a:cs typeface="Trebuchet MS"/>
              </a:rPr>
              <a:t>0.5</a:t>
            </a:r>
          </a:p>
          <a:p>
            <a:pPr marL="410845" indent="-285750">
              <a:lnSpc>
                <a:spcPct val="100000"/>
              </a:lnSpc>
              <a:spcBef>
                <a:spcPts val="785"/>
              </a:spcBef>
              <a:buFontTx/>
              <a:buChar char="-"/>
            </a:pPr>
            <a:r>
              <a:rPr lang="fr-CA" sz="1200" spc="-5" dirty="0">
                <a:latin typeface="Trebuchet MS"/>
                <a:cs typeface="Trebuchet MS"/>
              </a:rPr>
              <a:t>Appui complet d’un ou des pieds sur le tapis pendant l’exercice </a:t>
            </a:r>
            <a:r>
              <a:rPr lang="en-CA" sz="1200" spc="-5" dirty="0">
                <a:latin typeface="Trebuchet MS"/>
                <a:cs typeface="Trebuchet MS"/>
              </a:rPr>
              <a:t>– </a:t>
            </a:r>
            <a:r>
              <a:rPr lang="en-CA" sz="1200" b="1" u="sng" spc="-5" dirty="0">
                <a:latin typeface="Trebuchet MS"/>
                <a:cs typeface="Trebuchet MS"/>
              </a:rPr>
              <a:t>0.5</a:t>
            </a:r>
            <a:r>
              <a:rPr lang="en-CA" sz="1200" i="1" spc="-5" dirty="0">
                <a:latin typeface="Trebuchet MS"/>
                <a:cs typeface="Trebuchet MS"/>
              </a:rPr>
              <a:t> </a:t>
            </a:r>
            <a:r>
              <a:rPr lang="en-CA" sz="1200" i="1" spc="-5" dirty="0" err="1">
                <a:latin typeface="Trebuchet MS"/>
                <a:cs typeface="Trebuchet MS"/>
              </a:rPr>
              <a:t>chaque</a:t>
            </a:r>
            <a:r>
              <a:rPr lang="en-CA" sz="1200" i="1" spc="-5" dirty="0">
                <a:latin typeface="Trebuchet MS"/>
                <a:cs typeface="Trebuchet MS"/>
              </a:rPr>
              <a:t> </a:t>
            </a:r>
            <a:r>
              <a:rPr lang="en-CA" sz="1200" i="1" spc="-5" dirty="0" err="1">
                <a:latin typeface="Trebuchet MS"/>
                <a:cs typeface="Trebuchet MS"/>
              </a:rPr>
              <a:t>fois</a:t>
            </a:r>
            <a:endParaRPr lang="en-CA" sz="1200" spc="-5" dirty="0">
              <a:latin typeface="Trebuchet MS"/>
              <a:cs typeface="Trebuchet MS"/>
            </a:endParaRPr>
          </a:p>
        </p:txBody>
      </p:sp>
      <p:sp>
        <p:nvSpPr>
          <p:cNvPr id="7" name="TextBox 6"/>
          <p:cNvSpPr txBox="1"/>
          <p:nvPr>
            <p:custDataLst>
              <p:tags r:id="rId6"/>
            </p:custDataLst>
          </p:nvPr>
        </p:nvSpPr>
        <p:spPr>
          <a:xfrm>
            <a:off x="311699" y="610575"/>
            <a:ext cx="8441593" cy="800219"/>
          </a:xfrm>
          <a:prstGeom prst="rect">
            <a:avLst/>
          </a:prstGeom>
          <a:noFill/>
        </p:spPr>
        <p:txBody>
          <a:bodyPr wrap="square" rtlCol="0">
            <a:spAutoFit/>
          </a:bodyPr>
          <a:lstStyle/>
          <a:p>
            <a:pPr algn="ctr"/>
            <a:r>
              <a:rPr lang="en-CA" sz="2300" b="1" spc="-5" dirty="0" err="1">
                <a:solidFill>
                  <a:srgbClr val="90C126"/>
                </a:solidFill>
                <a:latin typeface="Trebuchet MS" panose="020B0603020202020204" pitchFamily="34" charset="0"/>
              </a:rPr>
              <a:t>Erreur</a:t>
            </a:r>
            <a:r>
              <a:rPr lang="en-CA" sz="2300" b="1" spc="-5" dirty="0">
                <a:solidFill>
                  <a:srgbClr val="90C126"/>
                </a:solidFill>
                <a:latin typeface="Trebuchet MS" panose="020B0603020202020204" pitchFamily="34" charset="0"/>
              </a:rPr>
              <a:t> </a:t>
            </a:r>
            <a:r>
              <a:rPr lang="en-CA" sz="2300" b="1" spc="-5" dirty="0" err="1">
                <a:solidFill>
                  <a:srgbClr val="90C126"/>
                </a:solidFill>
                <a:latin typeface="Trebuchet MS" panose="020B0603020202020204" pitchFamily="34" charset="0"/>
              </a:rPr>
              <a:t>d’éxécutions</a:t>
            </a:r>
            <a:r>
              <a:rPr lang="en-CA" sz="2300" b="1" spc="-5" dirty="0">
                <a:solidFill>
                  <a:srgbClr val="90C126"/>
                </a:solidFill>
                <a:latin typeface="Trebuchet MS" panose="020B0603020202020204" pitchFamily="34" charset="0"/>
              </a:rPr>
              <a:t>, </a:t>
            </a:r>
            <a:r>
              <a:rPr lang="en-CA" sz="2300" b="1" spc="-5" dirty="0" err="1">
                <a:solidFill>
                  <a:srgbClr val="90C126"/>
                </a:solidFill>
                <a:latin typeface="Trebuchet MS" panose="020B0603020202020204" pitchFamily="34" charset="0"/>
              </a:rPr>
              <a:t>d’amplitude</a:t>
            </a:r>
            <a:r>
              <a:rPr lang="en-CA" sz="2300" b="1" spc="-5" dirty="0">
                <a:solidFill>
                  <a:srgbClr val="90C126"/>
                </a:solidFill>
                <a:latin typeface="Trebuchet MS" panose="020B0603020202020204" pitchFamily="34" charset="0"/>
              </a:rPr>
              <a:t> et </a:t>
            </a:r>
            <a:r>
              <a:rPr lang="en-CA" sz="2300" b="1" spc="-5" dirty="0" err="1">
                <a:solidFill>
                  <a:srgbClr val="90C126"/>
                </a:solidFill>
                <a:latin typeface="Trebuchet MS" panose="020B0603020202020204" pitchFamily="34" charset="0"/>
              </a:rPr>
              <a:t>spécifique</a:t>
            </a:r>
            <a:r>
              <a:rPr lang="en-CA" sz="2300" b="1" spc="-5" dirty="0">
                <a:solidFill>
                  <a:srgbClr val="90C126"/>
                </a:solidFill>
                <a:latin typeface="Trebuchet MS" panose="020B0603020202020204" pitchFamily="34" charset="0"/>
              </a:rPr>
              <a:t> a </a:t>
            </a:r>
            <a:r>
              <a:rPr lang="en-CA" sz="2300" b="1" spc="-5" dirty="0" err="1">
                <a:solidFill>
                  <a:srgbClr val="90C126"/>
                </a:solidFill>
                <a:latin typeface="Trebuchet MS" panose="020B0603020202020204" pitchFamily="34" charset="0"/>
              </a:rPr>
              <a:t>l’agrès</a:t>
            </a:r>
            <a:r>
              <a:rPr lang="en-CA" sz="2300" b="1" spc="-5" dirty="0">
                <a:solidFill>
                  <a:srgbClr val="90C126"/>
                </a:solidFill>
                <a:latin typeface="Trebuchet MS" panose="020B0603020202020204" pitchFamily="34" charset="0"/>
              </a:rPr>
              <a:t/>
            </a:r>
            <a:br>
              <a:rPr lang="en-CA" sz="2300" b="1" spc="-5" dirty="0">
                <a:solidFill>
                  <a:srgbClr val="90C126"/>
                </a:solidFill>
                <a:latin typeface="Trebuchet MS" panose="020B0603020202020204" pitchFamily="34" charset="0"/>
              </a:rPr>
            </a:br>
            <a:r>
              <a:rPr lang="en-CA" sz="2300" b="1" spc="-5" dirty="0">
                <a:solidFill>
                  <a:srgbClr val="90C126"/>
                </a:solidFill>
                <a:latin typeface="Trebuchet MS" panose="020B0603020202020204" pitchFamily="34" charset="0"/>
              </a:rPr>
              <a:t>(</a:t>
            </a:r>
            <a:r>
              <a:rPr lang="en-CA" sz="2300" b="1" spc="-5" dirty="0" err="1">
                <a:solidFill>
                  <a:srgbClr val="90C126"/>
                </a:solidFill>
                <a:latin typeface="Trebuchet MS" panose="020B0603020202020204" pitchFamily="34" charset="0"/>
              </a:rPr>
              <a:t>en</a:t>
            </a:r>
            <a:r>
              <a:rPr lang="en-CA" sz="2300" b="1" spc="-5" dirty="0">
                <a:solidFill>
                  <a:srgbClr val="90C126"/>
                </a:solidFill>
                <a:latin typeface="Trebuchet MS" panose="020B0603020202020204" pitchFamily="34" charset="0"/>
              </a:rPr>
              <a:t> plus des deductions </a:t>
            </a:r>
            <a:r>
              <a:rPr lang="en-CA" sz="2300" b="1" spc="-5" dirty="0" err="1">
                <a:solidFill>
                  <a:srgbClr val="90C126"/>
                </a:solidFill>
                <a:latin typeface="Trebuchet MS" panose="020B0603020202020204" pitchFamily="34" charset="0"/>
              </a:rPr>
              <a:t>générales</a:t>
            </a:r>
            <a:r>
              <a:rPr lang="en-CA" sz="2300" b="1" spc="-5" dirty="0">
                <a:solidFill>
                  <a:srgbClr val="90C126"/>
                </a:solidFill>
                <a:latin typeface="Trebuchet MS" panose="020B0603020202020204" pitchFamily="34" charset="0"/>
              </a:rPr>
              <a:t>)</a:t>
            </a:r>
            <a:endParaRPr lang="en-CA" sz="2300" dirty="0">
              <a:solidFill>
                <a:srgbClr val="90C126"/>
              </a:solidFill>
              <a:latin typeface="Trebuchet MS" panose="020B0603020202020204" pitchFamily="34" charset="0"/>
            </a:endParaRPr>
          </a:p>
        </p:txBody>
      </p:sp>
    </p:spTree>
    <p:extLst>
      <p:ext uri="{BB962C8B-B14F-4D97-AF65-F5344CB8AC3E}">
        <p14:creationId xmlns:p14="http://schemas.microsoft.com/office/powerpoint/2010/main" val="1256491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97136" y="681889"/>
            <a:ext cx="8549725" cy="2262158"/>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spécifiques</a:t>
            </a:r>
            <a:r>
              <a:rPr lang="en-CA" sz="2300" b="1" spc="-10" dirty="0">
                <a:solidFill>
                  <a:srgbClr val="90C126"/>
                </a:solidFill>
                <a:latin typeface="Trebuchet MS" panose="020B0603020202020204" pitchFamily="34" charset="0"/>
                <a:cs typeface="MS PGothic"/>
              </a:rPr>
              <a:t> à </a:t>
            </a:r>
            <a:r>
              <a:rPr lang="en-CA" sz="2300" b="1" spc="-10" dirty="0" err="1">
                <a:solidFill>
                  <a:srgbClr val="90C126"/>
                </a:solidFill>
                <a:latin typeface="Trebuchet MS" panose="020B0603020202020204" pitchFamily="34" charset="0"/>
                <a:cs typeface="MS PGothic"/>
              </a:rPr>
              <a:t>l’agrès</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Amplitude des prises </a:t>
            </a:r>
            <a:r>
              <a:rPr lang="en-CA" sz="1700" spc="-5" dirty="0" err="1">
                <a:solidFill>
                  <a:srgbClr val="000000"/>
                </a:solidFill>
                <a:latin typeface="Trebuchet MS" panose="020B0603020202020204" pitchFamily="34" charset="0"/>
                <a:cs typeface="MS PGothic"/>
              </a:rPr>
              <a:t>d’élan</a:t>
            </a:r>
            <a:r>
              <a:rPr lang="en-CA" sz="1700" spc="-5" dirty="0">
                <a:solidFill>
                  <a:srgbClr val="000000"/>
                </a:solidFill>
                <a:latin typeface="Trebuchet MS" panose="020B0603020202020204" pitchFamily="34" charset="0"/>
                <a:cs typeface="MS PGothic"/>
              </a:rPr>
              <a:t> (p. 34)</a:t>
            </a:r>
            <a:br>
              <a:rPr lang="en-CA" sz="1700" spc="-5" dirty="0">
                <a:solidFill>
                  <a:srgbClr val="000000"/>
                </a:solidFill>
                <a:latin typeface="Trebuchet MS" panose="020B0603020202020204" pitchFamily="34" charset="0"/>
                <a:cs typeface="MS PGothic"/>
              </a:rPr>
            </a:br>
            <a:r>
              <a:rPr lang="en-CA" sz="1700" spc="-5" dirty="0">
                <a:solidFill>
                  <a:srgbClr val="000000"/>
                </a:solidFill>
                <a:latin typeface="Trebuchet MS" panose="020B0603020202020204" pitchFamily="34" charset="0"/>
                <a:cs typeface="MS PGothic"/>
              </a:rPr>
              <a:t>	</a:t>
            </a:r>
            <a:r>
              <a:rPr lang="en-CA" sz="1500" spc="20" dirty="0">
                <a:solidFill>
                  <a:srgbClr val="000000"/>
                </a:solidFill>
                <a:latin typeface="Trebuchet MS" panose="020B0603020202020204" pitchFamily="34" charset="0"/>
                <a:cs typeface="MS PGothic"/>
              </a:rPr>
              <a:t>▶     </a:t>
            </a:r>
            <a:r>
              <a:rPr lang="fr-CA" sz="1500" spc="-5" dirty="0">
                <a:solidFill>
                  <a:srgbClr val="000000"/>
                </a:solidFill>
                <a:latin typeface="Trebuchet MS" panose="020B0603020202020204" pitchFamily="34" charset="0"/>
                <a:cs typeface="MS PGothic"/>
              </a:rPr>
              <a:t>La déduction pour amplitude insuffisante de la prise d’élan n’est pas appliquée1)		Avant un petit bonhomme groupé, carpé ou écarté sur la BI, avec ou sans tour pieds-mains, à 	la station sur BI et saut à la suspension BS</a:t>
            </a:r>
            <a:endParaRPr lang="en-CA" sz="15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500" spc="20" dirty="0">
                <a:solidFill>
                  <a:srgbClr val="000000"/>
                </a:solidFill>
                <a:latin typeface="Trebuchet MS" panose="020B0603020202020204" pitchFamily="34" charset="0"/>
                <a:cs typeface="MS PGothic"/>
              </a:rPr>
              <a:t>	▶     </a:t>
            </a:r>
            <a:r>
              <a:rPr lang="fr-CA" sz="1500" spc="-5" dirty="0">
                <a:solidFill>
                  <a:srgbClr val="000000"/>
                </a:solidFill>
                <a:latin typeface="Trebuchet MS" panose="020B0603020202020204" pitchFamily="34" charset="0"/>
                <a:cs typeface="MS PGothic"/>
              </a:rPr>
              <a:t>ne s’applique pas si la prise d’élan est suivie par pieds-mains 1⁄2 tour (</a:t>
            </a:r>
            <a:r>
              <a:rPr lang="fr-CA" sz="1500" spc="-5" dirty="0" smtClean="0">
                <a:solidFill>
                  <a:srgbClr val="000000"/>
                </a:solidFill>
                <a:latin typeface="Trebuchet MS" panose="020B0603020202020204" pitchFamily="34" charset="0"/>
                <a:cs typeface="MS PGothic"/>
              </a:rPr>
              <a:t>180°) </a:t>
            </a:r>
            <a:r>
              <a:rPr lang="fr-CA" sz="1500" spc="-5" dirty="0">
                <a:solidFill>
                  <a:srgbClr val="000000"/>
                </a:solidFill>
                <a:latin typeface="Trebuchet MS" panose="020B0603020202020204" pitchFamily="34" charset="0"/>
                <a:cs typeface="MS PGothic"/>
              </a:rPr>
              <a:t>avec envol par-dessus BI à la susp. BI</a:t>
            </a:r>
            <a:r>
              <a:rPr lang="en-CA" sz="1500" spc="-5" dirty="0">
                <a:solidFill>
                  <a:srgbClr val="000000"/>
                </a:solidFill>
                <a:latin typeface="Trebuchet MS" panose="020B0603020202020204" pitchFamily="34" charset="0"/>
                <a:cs typeface="MS PGothic"/>
              </a:rPr>
              <a:t> (#3.203 et #4.204)</a:t>
            </a:r>
            <a:br>
              <a:rPr lang="en-CA" sz="1500" spc="-5" dirty="0">
                <a:solidFill>
                  <a:srgbClr val="000000"/>
                </a:solidFill>
                <a:latin typeface="Trebuchet MS" panose="020B0603020202020204" pitchFamily="34" charset="0"/>
                <a:cs typeface="MS PGothic"/>
              </a:rPr>
            </a:br>
            <a:r>
              <a:rPr lang="en-CA" sz="1500" spc="-5" dirty="0">
                <a:solidFill>
                  <a:srgbClr val="000000"/>
                </a:solidFill>
                <a:latin typeface="Trebuchet MS" panose="020B0603020202020204" pitchFamily="34" charset="0"/>
                <a:cs typeface="MS PGothic"/>
              </a:rPr>
              <a:t>	       </a:t>
            </a:r>
            <a:r>
              <a:rPr lang="en-CA" sz="1500" spc="-5" dirty="0" err="1">
                <a:solidFill>
                  <a:srgbClr val="000000"/>
                </a:solidFill>
                <a:latin typeface="Trebuchet MS" panose="020B0603020202020204" pitchFamily="34" charset="0"/>
                <a:cs typeface="MS PGothic"/>
              </a:rPr>
              <a:t>Niveau</a:t>
            </a:r>
            <a:r>
              <a:rPr lang="en-CA" sz="1500" spc="-5" dirty="0">
                <a:solidFill>
                  <a:srgbClr val="000000"/>
                </a:solidFill>
                <a:latin typeface="Trebuchet MS" panose="020B0603020202020204" pitchFamily="34" charset="0"/>
                <a:cs typeface="MS PGothic"/>
              </a:rPr>
              <a:t> 7 et 8 </a:t>
            </a:r>
            <a:r>
              <a:rPr lang="en-CA" sz="1500" spc="-5" dirty="0" err="1">
                <a:solidFill>
                  <a:srgbClr val="000000"/>
                </a:solidFill>
                <a:latin typeface="Trebuchet MS" panose="020B0603020202020204" pitchFamily="34" charset="0"/>
                <a:cs typeface="MS PGothic"/>
              </a:rPr>
              <a:t>salto</a:t>
            </a:r>
            <a:r>
              <a:rPr lang="en-CA" sz="1500" spc="-5" dirty="0">
                <a:solidFill>
                  <a:srgbClr val="000000"/>
                </a:solidFill>
                <a:latin typeface="Trebuchet MS" panose="020B0603020202020204" pitchFamily="34" charset="0"/>
                <a:cs typeface="MS PGothic"/>
              </a:rPr>
              <a:t> « peach » (# 4.306) au </a:t>
            </a:r>
            <a:r>
              <a:rPr lang="en-CA" sz="1500" spc="-5" dirty="0" err="1" smtClean="0">
                <a:solidFill>
                  <a:srgbClr val="000000"/>
                </a:solidFill>
                <a:latin typeface="Trebuchet MS" panose="020B0603020202020204" pitchFamily="34" charset="0"/>
                <a:cs typeface="MS PGothic"/>
              </a:rPr>
              <a:t>Niveau</a:t>
            </a:r>
            <a:r>
              <a:rPr lang="en-CA" sz="1500" spc="-5" dirty="0">
                <a:solidFill>
                  <a:srgbClr val="000000"/>
                </a:solidFill>
                <a:latin typeface="Trebuchet MS" panose="020B0603020202020204" pitchFamily="34" charset="0"/>
                <a:cs typeface="MS PGothic"/>
              </a:rPr>
              <a:t> 8</a:t>
            </a:r>
          </a:p>
        </p:txBody>
      </p:sp>
      <p:pic>
        <p:nvPicPr>
          <p:cNvPr id="5" name="Picture 4"/>
          <p:cNvPicPr>
            <a:picLocks noChangeAspect="1"/>
          </p:cNvPicPr>
          <p:nvPr/>
        </p:nvPicPr>
        <p:blipFill>
          <a:blip r:embed="rId5"/>
          <a:stretch>
            <a:fillRect/>
          </a:stretch>
        </p:blipFill>
        <p:spPr>
          <a:xfrm>
            <a:off x="5715000" y="2495550"/>
            <a:ext cx="2362200" cy="2370982"/>
          </a:xfrm>
          <a:prstGeom prst="rect">
            <a:avLst/>
          </a:prstGeom>
        </p:spPr>
      </p:pic>
    </p:spTree>
    <p:extLst>
      <p:ext uri="{BB962C8B-B14F-4D97-AF65-F5344CB8AC3E}">
        <p14:creationId xmlns:p14="http://schemas.microsoft.com/office/powerpoint/2010/main" val="23574697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97136" y="856837"/>
            <a:ext cx="8549725" cy="846386"/>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spécifiques</a:t>
            </a:r>
            <a:r>
              <a:rPr lang="en-CA" sz="2300" b="1" spc="-10" dirty="0">
                <a:solidFill>
                  <a:srgbClr val="90C126"/>
                </a:solidFill>
                <a:latin typeface="Trebuchet MS" panose="020B0603020202020204" pitchFamily="34" charset="0"/>
                <a:cs typeface="MS PGothic"/>
              </a:rPr>
              <a:t> à </a:t>
            </a:r>
            <a:r>
              <a:rPr lang="en-CA" sz="2300" b="1" spc="-10" dirty="0" err="1">
                <a:solidFill>
                  <a:srgbClr val="90C126"/>
                </a:solidFill>
                <a:latin typeface="Trebuchet MS" panose="020B0603020202020204" pitchFamily="34" charset="0"/>
                <a:cs typeface="MS PGothic"/>
              </a:rPr>
              <a:t>l’exécution</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90C126"/>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Angle </a:t>
            </a:r>
            <a:r>
              <a:rPr lang="en-CA" sz="1700" spc="-5" dirty="0" err="1">
                <a:solidFill>
                  <a:srgbClr val="000000"/>
                </a:solidFill>
                <a:latin typeface="Trebuchet MS" panose="020B0603020202020204" pitchFamily="34" charset="0"/>
                <a:cs typeface="MS PGothic"/>
              </a:rPr>
              <a:t>d’arrivée</a:t>
            </a:r>
            <a:r>
              <a:rPr lang="en-CA" sz="1700" spc="-5" dirty="0">
                <a:solidFill>
                  <a:srgbClr val="000000"/>
                </a:solidFill>
                <a:latin typeface="Trebuchet MS" panose="020B0603020202020204" pitchFamily="34" charset="0"/>
                <a:cs typeface="MS PGothic"/>
              </a:rPr>
              <a:t> des </a:t>
            </a:r>
            <a:r>
              <a:rPr lang="en-CA" sz="1700" spc="-5" dirty="0" err="1">
                <a:solidFill>
                  <a:srgbClr val="000000"/>
                </a:solidFill>
                <a:latin typeface="Trebuchet MS" panose="020B0603020202020204" pitchFamily="34" charset="0"/>
                <a:cs typeface="MS PGothic"/>
              </a:rPr>
              <a:t>éléments</a:t>
            </a:r>
            <a:r>
              <a:rPr lang="en-CA" sz="1700" spc="-5" dirty="0">
                <a:solidFill>
                  <a:srgbClr val="000000"/>
                </a:solidFill>
                <a:latin typeface="Trebuchet MS" panose="020B0603020202020204" pitchFamily="34" charset="0"/>
                <a:cs typeface="MS PGothic"/>
              </a:rPr>
              <a:t> </a:t>
            </a:r>
            <a:r>
              <a:rPr lang="en-CA" sz="1700" spc="-5" dirty="0" err="1">
                <a:solidFill>
                  <a:srgbClr val="000000"/>
                </a:solidFill>
                <a:latin typeface="Trebuchet MS" panose="020B0603020202020204" pitchFamily="34" charset="0"/>
                <a:cs typeface="MS PGothic"/>
              </a:rPr>
              <a:t>d’envol</a:t>
            </a:r>
            <a:r>
              <a:rPr lang="en-CA" sz="1700" spc="-5" dirty="0">
                <a:solidFill>
                  <a:srgbClr val="000000"/>
                </a:solidFill>
                <a:latin typeface="Trebuchet MS" panose="020B0603020202020204" pitchFamily="34" charset="0"/>
                <a:cs typeface="MS PGothic"/>
              </a:rPr>
              <a:t> à </a:t>
            </a:r>
            <a:r>
              <a:rPr lang="en-CA" sz="1700" spc="-5" dirty="0" err="1">
                <a:solidFill>
                  <a:srgbClr val="000000"/>
                </a:solidFill>
                <a:latin typeface="Trebuchet MS" panose="020B0603020202020204" pitchFamily="34" charset="0"/>
                <a:cs typeface="MS PGothic"/>
              </a:rPr>
              <a:t>l’ATR</a:t>
            </a:r>
            <a:r>
              <a:rPr lang="en-CA" sz="1700" spc="-5" dirty="0">
                <a:solidFill>
                  <a:srgbClr val="000000"/>
                </a:solidFill>
                <a:latin typeface="Trebuchet MS" panose="020B0603020202020204" pitchFamily="34" charset="0"/>
                <a:cs typeface="MS PGothic"/>
              </a:rPr>
              <a:t> sur BI (p. 35)</a:t>
            </a:r>
            <a:endParaRPr lang="en-CA" sz="1500" spc="-5" dirty="0">
              <a:solidFill>
                <a:srgbClr val="000000"/>
              </a:solidFill>
              <a:latin typeface="Trebuchet MS" panose="020B0603020202020204" pitchFamily="34" charset="0"/>
              <a:cs typeface="MS PGothic"/>
            </a:endParaRPr>
          </a:p>
        </p:txBody>
      </p:sp>
      <p:pic>
        <p:nvPicPr>
          <p:cNvPr id="6" name="Picture 5"/>
          <p:cNvPicPr>
            <a:picLocks noChangeAspect="1"/>
          </p:cNvPicPr>
          <p:nvPr/>
        </p:nvPicPr>
        <p:blipFill>
          <a:blip r:embed="rId6"/>
          <a:stretch>
            <a:fillRect/>
          </a:stretch>
        </p:blipFill>
        <p:spPr>
          <a:xfrm>
            <a:off x="3152773" y="1912368"/>
            <a:ext cx="2838450" cy="2924175"/>
          </a:xfrm>
          <a:prstGeom prst="rect">
            <a:avLst/>
          </a:prstGeom>
        </p:spPr>
      </p:pic>
    </p:spTree>
    <p:extLst>
      <p:ext uri="{BB962C8B-B14F-4D97-AF65-F5344CB8AC3E}">
        <p14:creationId xmlns:p14="http://schemas.microsoft.com/office/powerpoint/2010/main" val="32539007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7"/>
          <a:stretch>
            <a:fillRect/>
          </a:stretch>
        </p:blipFill>
        <p:spPr>
          <a:xfrm>
            <a:off x="5225519" y="1937087"/>
            <a:ext cx="3114451" cy="2522267"/>
          </a:xfrm>
          <a:prstGeom prst="rect">
            <a:avLst/>
          </a:prstGeom>
        </p:spPr>
      </p:pic>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97136" y="681889"/>
            <a:ext cx="8549725" cy="1369606"/>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spécifiques</a:t>
            </a:r>
            <a:r>
              <a:rPr lang="en-CA" sz="2300" b="1" spc="-10" dirty="0">
                <a:solidFill>
                  <a:srgbClr val="90C126"/>
                </a:solidFill>
                <a:latin typeface="Trebuchet MS" panose="020B0603020202020204" pitchFamily="34" charset="0"/>
                <a:cs typeface="MS PGothic"/>
              </a:rPr>
              <a:t> à </a:t>
            </a:r>
            <a:r>
              <a:rPr lang="en-CA" sz="2300" b="1" spc="-10" dirty="0" err="1">
                <a:solidFill>
                  <a:srgbClr val="90C126"/>
                </a:solidFill>
                <a:latin typeface="Trebuchet MS" panose="020B0603020202020204" pitchFamily="34" charset="0"/>
                <a:cs typeface="MS PGothic"/>
              </a:rPr>
              <a:t>l’exécution</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90C126"/>
                </a:solidFill>
                <a:latin typeface="Trebuchet MS" panose="020B0603020202020204" pitchFamily="34" charset="0"/>
                <a:cs typeface="MS PGothic"/>
              </a:rPr>
              <a:t>▶</a:t>
            </a:r>
            <a:r>
              <a:rPr lang="en-CA" sz="1700" spc="20" dirty="0">
                <a:solidFill>
                  <a:srgbClr val="000000"/>
                </a:solidFill>
                <a:latin typeface="Trebuchet MS" panose="020B0603020202020204" pitchFamily="34" charset="0"/>
                <a:cs typeface="MS PGothic"/>
              </a:rPr>
              <a:t>	</a:t>
            </a:r>
            <a:r>
              <a:rPr lang="en-CA" sz="1700" spc="-5" dirty="0">
                <a:solidFill>
                  <a:srgbClr val="000000"/>
                </a:solidFill>
                <a:latin typeface="Trebuchet MS" panose="020B0603020202020204" pitchFamily="34" charset="0"/>
                <a:cs typeface="MS PGothic"/>
              </a:rPr>
              <a:t>AMPLITUDE DES ÉLÉMENTS CIRCULAIRES (p. 35-36</a:t>
            </a:r>
            <a:r>
              <a:rPr lang="en-CA" sz="1700" spc="-5" dirty="0" smtClean="0">
                <a:solidFill>
                  <a:srgbClr val="000000"/>
                </a:solidFill>
                <a:latin typeface="Trebuchet MS" panose="020B0603020202020204" pitchFamily="34" charset="0"/>
                <a:cs typeface="MS PGothic"/>
              </a:rPr>
              <a:t>)</a:t>
            </a:r>
          </a:p>
          <a:p>
            <a:pPr marL="72390">
              <a:spcBef>
                <a:spcPts val="35"/>
              </a:spcBef>
              <a:tabLst>
                <a:tab pos="409575" algn="l"/>
              </a:tabLst>
            </a:pPr>
            <a:r>
              <a:rPr lang="en-CA" sz="1700" spc="-5" dirty="0" smtClean="0">
                <a:solidFill>
                  <a:srgbClr val="000000"/>
                </a:solidFill>
                <a:latin typeface="Trebuchet MS" panose="020B0603020202020204" pitchFamily="34" charset="0"/>
                <a:cs typeface="MS PGothic"/>
              </a:rPr>
              <a:t> </a:t>
            </a:r>
            <a:endParaRPr lang="en-CA" sz="1700" spc="-5" dirty="0">
              <a:solidFill>
                <a:srgbClr val="000000"/>
              </a:solidFill>
              <a:latin typeface="Trebuchet MS" panose="020B0603020202020204" pitchFamily="34" charset="0"/>
              <a:cs typeface="MS PGothic"/>
            </a:endParaRPr>
          </a:p>
          <a:p>
            <a:pPr marL="72390">
              <a:spcBef>
                <a:spcPts val="35"/>
              </a:spcBef>
              <a:tabLst>
                <a:tab pos="409575" algn="l"/>
              </a:tabLst>
            </a:pPr>
            <a:r>
              <a:rPr lang="en-CA" sz="1700" spc="-5" dirty="0" smtClean="0">
                <a:solidFill>
                  <a:srgbClr val="000000"/>
                </a:solidFill>
                <a:latin typeface="Trebuchet MS" panose="020B0603020202020204" pitchFamily="34" charset="0"/>
                <a:cs typeface="MS PGothic"/>
              </a:rPr>
              <a:t>                       TOUR LIBRE                                                 AUTRES ÉLÉMENTS </a:t>
            </a:r>
            <a:endParaRPr lang="en-CA" sz="1500" spc="-5" dirty="0">
              <a:solidFill>
                <a:srgbClr val="000000"/>
              </a:solidFill>
              <a:latin typeface="Trebuchet MS" panose="020B0603020202020204" pitchFamily="34" charset="0"/>
              <a:cs typeface="MS PGothic"/>
            </a:endParaRPr>
          </a:p>
        </p:txBody>
      </p:sp>
      <p:sp>
        <p:nvSpPr>
          <p:cNvPr id="12" name="TextBox 11"/>
          <p:cNvSpPr txBox="1"/>
          <p:nvPr>
            <p:custDataLst>
              <p:tags r:id="rId4"/>
            </p:custDataLst>
          </p:nvPr>
        </p:nvSpPr>
        <p:spPr>
          <a:xfrm>
            <a:off x="988031" y="4459354"/>
            <a:ext cx="6547910" cy="600164"/>
          </a:xfrm>
          <a:prstGeom prst="rect">
            <a:avLst/>
          </a:prstGeom>
          <a:noFill/>
        </p:spPr>
        <p:txBody>
          <a:bodyPr wrap="square" rtlCol="0">
            <a:spAutoFit/>
          </a:bodyPr>
          <a:lstStyle/>
          <a:p>
            <a:pPr algn="ctr"/>
            <a:r>
              <a:rPr lang="en-CA" sz="1100" i="1" dirty="0">
                <a:latin typeface="Trebuchet MS" panose="020B0603020202020204" pitchFamily="34" charset="0"/>
              </a:rPr>
              <a:t>*</a:t>
            </a:r>
            <a:r>
              <a:rPr lang="fr-CA" sz="1100" i="1" dirty="0">
                <a:latin typeface="Trebuchet MS" panose="020B0603020202020204" pitchFamily="34" charset="0"/>
              </a:rPr>
              <a:t>Aux niveaux 6-8, aucune faute d’amplitude n’est appliquée si le tour se termine à 45° de la verticale. À ces niveaux, le tour d’appui libre est obligatoirement crédité comme un élément B, peu importe si l’élément se termine à l’ATR ou non.</a:t>
            </a:r>
            <a:endParaRPr lang="en-CA" sz="1100" i="1" dirty="0">
              <a:latin typeface="Trebuchet MS" panose="020B0603020202020204" pitchFamily="34" charset="0"/>
            </a:endParaRPr>
          </a:p>
        </p:txBody>
      </p:sp>
      <p:pic>
        <p:nvPicPr>
          <p:cNvPr id="7" name="Picture 6"/>
          <p:cNvPicPr>
            <a:picLocks noChangeAspect="1"/>
          </p:cNvPicPr>
          <p:nvPr/>
        </p:nvPicPr>
        <p:blipFill>
          <a:blip r:embed="rId8"/>
          <a:stretch>
            <a:fillRect/>
          </a:stretch>
        </p:blipFill>
        <p:spPr>
          <a:xfrm>
            <a:off x="1143000" y="2093820"/>
            <a:ext cx="2274265" cy="2263331"/>
          </a:xfrm>
          <a:prstGeom prst="rect">
            <a:avLst/>
          </a:prstGeom>
        </p:spPr>
      </p:pic>
    </p:spTree>
    <p:extLst>
      <p:ext uri="{BB962C8B-B14F-4D97-AF65-F5344CB8AC3E}">
        <p14:creationId xmlns:p14="http://schemas.microsoft.com/office/powerpoint/2010/main" val="29729950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Barres </a:t>
            </a:r>
            <a:r>
              <a:rPr lang="en-CA" b="1" spc="-5" dirty="0" err="1"/>
              <a:t>asymétriques</a:t>
            </a:r>
            <a:endParaRPr b="1" spc="-5" dirty="0"/>
          </a:p>
        </p:txBody>
      </p:sp>
      <p:sp>
        <p:nvSpPr>
          <p:cNvPr id="4" name="object 4"/>
          <p:cNvSpPr txBox="1"/>
          <p:nvPr>
            <p:custDataLst>
              <p:tags r:id="rId3"/>
            </p:custDataLst>
          </p:nvPr>
        </p:nvSpPr>
        <p:spPr>
          <a:xfrm>
            <a:off x="297136" y="856837"/>
            <a:ext cx="8549725" cy="846386"/>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spécifiques</a:t>
            </a:r>
            <a:r>
              <a:rPr lang="en-CA" sz="2300" b="1" spc="-10" dirty="0">
                <a:solidFill>
                  <a:srgbClr val="90C126"/>
                </a:solidFill>
                <a:latin typeface="Trebuchet MS" panose="020B0603020202020204" pitchFamily="34" charset="0"/>
                <a:cs typeface="MS PGothic"/>
              </a:rPr>
              <a:t> à </a:t>
            </a:r>
            <a:r>
              <a:rPr lang="en-CA" sz="2300" b="1" spc="-10" dirty="0" err="1">
                <a:solidFill>
                  <a:srgbClr val="90C126"/>
                </a:solidFill>
                <a:latin typeface="Trebuchet MS" panose="020B0603020202020204" pitchFamily="34" charset="0"/>
                <a:cs typeface="MS PGothic"/>
              </a:rPr>
              <a:t>l’exécution</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solidFill>
                  <a:srgbClr val="90C126"/>
                </a:solidFill>
                <a:latin typeface="Trebuchet MS" panose="020B0603020202020204" pitchFamily="34" charset="0"/>
                <a:cs typeface="MS PGothic"/>
              </a:rPr>
              <a:t>▶	</a:t>
            </a:r>
            <a:r>
              <a:rPr lang="fr-CA" sz="1700" spc="-5" dirty="0">
                <a:latin typeface="Trebuchet MS" panose="020B0603020202020204" pitchFamily="34" charset="0"/>
                <a:cs typeface="MS PGothic"/>
              </a:rPr>
              <a:t>AMPLITUDE DU CORPS À LA FIN D’UN TOUR </a:t>
            </a:r>
            <a:r>
              <a:rPr lang="en-CA" sz="1700" spc="-5" dirty="0">
                <a:latin typeface="Trebuchet MS" panose="020B0603020202020204" pitchFamily="34" charset="0"/>
                <a:cs typeface="MS PGothic"/>
              </a:rPr>
              <a:t>(p. 37-38)</a:t>
            </a:r>
            <a:endParaRPr lang="en-CA" sz="1500" spc="-5" dirty="0">
              <a:latin typeface="Trebuchet MS" panose="020B0603020202020204" pitchFamily="34" charset="0"/>
              <a:cs typeface="MS PGothic"/>
            </a:endParaRPr>
          </a:p>
        </p:txBody>
      </p:sp>
      <p:pic>
        <p:nvPicPr>
          <p:cNvPr id="6" name="Picture 5"/>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914400" y="1761665"/>
            <a:ext cx="1981200" cy="2188438"/>
          </a:xfrm>
          <a:prstGeom prst="rect">
            <a:avLst/>
          </a:prstGeom>
        </p:spPr>
      </p:pic>
      <p:pic>
        <p:nvPicPr>
          <p:cNvPr id="7" name="Picture 6"/>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4274862" y="1845755"/>
            <a:ext cx="3959352" cy="2089404"/>
          </a:xfrm>
          <a:prstGeom prst="rect">
            <a:avLst/>
          </a:prstGeom>
        </p:spPr>
      </p:pic>
      <p:sp>
        <p:nvSpPr>
          <p:cNvPr id="8" name="TextBox 7"/>
          <p:cNvSpPr txBox="1"/>
          <p:nvPr>
            <p:custDataLst>
              <p:tags r:id="rId6"/>
            </p:custDataLst>
          </p:nvPr>
        </p:nvSpPr>
        <p:spPr>
          <a:xfrm>
            <a:off x="609600" y="3897732"/>
            <a:ext cx="2755455" cy="769441"/>
          </a:xfrm>
          <a:prstGeom prst="rect">
            <a:avLst/>
          </a:prstGeom>
          <a:noFill/>
        </p:spPr>
        <p:txBody>
          <a:bodyPr wrap="square" rtlCol="0">
            <a:spAutoFit/>
          </a:bodyPr>
          <a:lstStyle/>
          <a:p>
            <a:pPr algn="ctr"/>
            <a:r>
              <a:rPr lang="fr-CA" sz="1100" dirty="0">
                <a:latin typeface="Trebuchet MS" panose="020B0603020202020204" pitchFamily="34" charset="0"/>
              </a:rPr>
              <a:t>Pour tous les éléments qui requièrent un tour à l’ATR :</a:t>
            </a:r>
            <a:r>
              <a:rPr lang="en-CA" sz="1100" dirty="0">
                <a:latin typeface="Trebuchet MS" panose="020B0603020202020204" pitchFamily="34" charset="0"/>
              </a:rPr>
              <a:t>(</a:t>
            </a:r>
            <a:r>
              <a:rPr lang="fr-CA" sz="1100" dirty="0">
                <a:latin typeface="Trebuchet MS" panose="020B0603020202020204" pitchFamily="34" charset="0"/>
              </a:rPr>
              <a:t>Tout élément avec ½ tour  et avec tour 360° à l’ATR qui n’est pas exécuté sur un bras </a:t>
            </a:r>
            <a:r>
              <a:rPr lang="en-CA" sz="1100" dirty="0">
                <a:latin typeface="Trebuchet MS" panose="020B0603020202020204" pitchFamily="34" charset="0"/>
              </a:rPr>
              <a:t>)</a:t>
            </a:r>
          </a:p>
        </p:txBody>
      </p:sp>
      <p:sp>
        <p:nvSpPr>
          <p:cNvPr id="13" name="TextBox 12"/>
          <p:cNvSpPr txBox="1"/>
          <p:nvPr>
            <p:custDataLst>
              <p:tags r:id="rId7"/>
            </p:custDataLst>
          </p:nvPr>
        </p:nvSpPr>
        <p:spPr>
          <a:xfrm>
            <a:off x="4879868" y="3911840"/>
            <a:ext cx="2749339" cy="600164"/>
          </a:xfrm>
          <a:prstGeom prst="rect">
            <a:avLst/>
          </a:prstGeom>
          <a:noFill/>
        </p:spPr>
        <p:txBody>
          <a:bodyPr wrap="square" rtlCol="0">
            <a:spAutoFit/>
          </a:bodyPr>
          <a:lstStyle/>
          <a:p>
            <a:pPr algn="ctr"/>
            <a:r>
              <a:rPr lang="fr-CA" sz="1100" dirty="0">
                <a:latin typeface="Trebuchet MS" panose="020B0603020202020204" pitchFamily="34" charset="0"/>
              </a:rPr>
              <a:t>Pour tous les éléments à l’ATR avec 1/1 tour APRÈS l’ATR et les éléments avec 1½ tour</a:t>
            </a:r>
            <a:endParaRPr lang="en-CA" sz="1100" dirty="0">
              <a:latin typeface="Trebuchet MS" panose="020B0603020202020204" pitchFamily="34" charset="0"/>
            </a:endParaRPr>
          </a:p>
        </p:txBody>
      </p:sp>
    </p:spTree>
    <p:extLst>
      <p:ext uri="{BB962C8B-B14F-4D97-AF65-F5344CB8AC3E}">
        <p14:creationId xmlns:p14="http://schemas.microsoft.com/office/powerpoint/2010/main" val="16365901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2819400" y="971550"/>
            <a:ext cx="2894965" cy="538609"/>
          </a:xfrm>
          <a:prstGeom prst="rect">
            <a:avLst/>
          </a:prstGeom>
        </p:spPr>
        <p:txBody>
          <a:bodyPr vert="horz" wrap="square" lIns="0" tIns="0" rIns="0" bIns="0" rtlCol="0">
            <a:spAutoFit/>
          </a:bodyPr>
          <a:lstStyle/>
          <a:p>
            <a:pPr marL="12700" algn="ctr">
              <a:lnSpc>
                <a:spcPct val="100000"/>
              </a:lnSpc>
            </a:pPr>
            <a:r>
              <a:rPr lang="fr-CA" sz="3500" b="1" spc="-5" dirty="0"/>
              <a:t>Jugeons</a:t>
            </a:r>
            <a:r>
              <a:rPr sz="3500" b="1" spc="-5" dirty="0"/>
              <a:t>!</a:t>
            </a:r>
            <a:endParaRPr sz="3500" b="1" dirty="0"/>
          </a:p>
        </p:txBody>
      </p:sp>
      <p:pic>
        <p:nvPicPr>
          <p:cNvPr id="3074" name="Picture 2" descr="Image result for judging"/>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371600" y="1962150"/>
            <a:ext cx="5720105" cy="203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51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fr-CA" b="1" spc="-5" dirty="0"/>
              <a:t>Apprendre à connaitre son Manuel JO</a:t>
            </a:r>
            <a:endParaRPr b="1" spc="-5" dirty="0"/>
          </a:p>
        </p:txBody>
      </p:sp>
      <p:sp>
        <p:nvSpPr>
          <p:cNvPr id="4" name="object 4"/>
          <p:cNvSpPr txBox="1"/>
          <p:nvPr>
            <p:custDataLst>
              <p:tags r:id="rId3"/>
            </p:custDataLst>
          </p:nvPr>
        </p:nvSpPr>
        <p:spPr>
          <a:xfrm>
            <a:off x="226032" y="917805"/>
            <a:ext cx="8552294" cy="3924151"/>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Section 3-4-5 — Barres </a:t>
            </a:r>
            <a:r>
              <a:rPr lang="en-CA" sz="2300" b="1" spc="-10" dirty="0" err="1">
                <a:solidFill>
                  <a:srgbClr val="90C126"/>
                </a:solidFill>
                <a:latin typeface="Trebuchet MS" panose="020B0603020202020204" pitchFamily="34" charset="0"/>
                <a:cs typeface="MS PGothic"/>
              </a:rPr>
              <a:t>asymétriques</a:t>
            </a:r>
            <a:r>
              <a:rPr lang="en-CA" sz="2300" b="1" spc="-10" dirty="0">
                <a:solidFill>
                  <a:srgbClr val="90C126"/>
                </a:solidFill>
                <a:latin typeface="Trebuchet MS" panose="020B0603020202020204" pitchFamily="34" charset="0"/>
                <a:cs typeface="MS PGothic"/>
              </a:rPr>
              <a:t>/</a:t>
            </a:r>
            <a:r>
              <a:rPr lang="en-CA" sz="2300" b="1" spc="-10" dirty="0" err="1">
                <a:solidFill>
                  <a:srgbClr val="90C126"/>
                </a:solidFill>
                <a:latin typeface="Trebuchet MS" panose="020B0603020202020204" pitchFamily="34" charset="0"/>
                <a:cs typeface="MS PGothic"/>
              </a:rPr>
              <a:t>Poutre</a:t>
            </a:r>
            <a:r>
              <a:rPr lang="en-CA" sz="2300" b="1" spc="-10" dirty="0">
                <a:solidFill>
                  <a:srgbClr val="90C126"/>
                </a:solidFill>
                <a:latin typeface="Trebuchet MS" panose="020B0603020202020204" pitchFamily="34" charset="0"/>
                <a:cs typeface="MS PGothic"/>
              </a:rPr>
              <a:t>/Sol</a:t>
            </a:r>
            <a:endParaRPr lang="en-CA" sz="15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12700">
              <a:tabLst>
                <a:tab pos="409575" algn="l"/>
              </a:tabLst>
            </a:pPr>
            <a:r>
              <a:rPr lang="en-CA" sz="2100" b="1" spc="-10" dirty="0">
                <a:latin typeface="Trebuchet MS" panose="020B0603020202020204" pitchFamily="34" charset="0"/>
                <a:cs typeface="MS PGothic"/>
              </a:rPr>
              <a:t>▶	</a:t>
            </a:r>
            <a:r>
              <a:rPr lang="en-CA" sz="2100" b="1" spc="-5" dirty="0" err="1">
                <a:latin typeface="Trebuchet MS" panose="020B0603020202020204" pitchFamily="34" charset="0"/>
                <a:cs typeface="Trebuchet MS"/>
              </a:rPr>
              <a:t>Chapitre</a:t>
            </a:r>
            <a:r>
              <a:rPr lang="en-CA" sz="2100" b="1" spc="-5" dirty="0">
                <a:latin typeface="Trebuchet MS" panose="020B0603020202020204" pitchFamily="34" charset="0"/>
                <a:cs typeface="Trebuchet MS"/>
              </a:rPr>
              <a:t> 3 – </a:t>
            </a:r>
            <a:r>
              <a:rPr lang="en-CA" sz="2100" b="1" spc="-5" dirty="0" err="1">
                <a:latin typeface="Trebuchet MS" panose="020B0603020202020204" pitchFamily="34" charset="0"/>
                <a:cs typeface="Trebuchet MS"/>
              </a:rPr>
              <a:t>Exécution</a:t>
            </a:r>
            <a:r>
              <a:rPr lang="en-CA" sz="2100" b="1" spc="-5" dirty="0">
                <a:latin typeface="Trebuchet MS" panose="020B0603020202020204" pitchFamily="34" charset="0"/>
                <a:cs typeface="Trebuchet MS"/>
              </a:rPr>
              <a:t> &amp; Amplitude/</a:t>
            </a:r>
            <a:r>
              <a:rPr lang="en-CA" sz="2100" b="1" spc="-5" dirty="0" err="1">
                <a:latin typeface="Trebuchet MS" panose="020B0603020202020204" pitchFamily="34" charset="0"/>
                <a:cs typeface="Trebuchet MS"/>
              </a:rPr>
              <a:t>artistique</a:t>
            </a:r>
            <a:endParaRPr lang="en-CA" sz="2100" b="1" spc="-5" dirty="0">
              <a:latin typeface="Trebuchet MS" panose="020B0603020202020204" pitchFamily="34" charset="0"/>
              <a:cs typeface="Trebuchet MS"/>
            </a:endParaRPr>
          </a:p>
          <a:p>
            <a:pPr marL="12700">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Déduction</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d’exécution</a:t>
            </a:r>
            <a:r>
              <a:rPr lang="en-CA" sz="1700" spc="-5" dirty="0">
                <a:latin typeface="Trebuchet MS" panose="020B0603020202020204" pitchFamily="34" charset="0"/>
                <a:cs typeface="MS PGothic"/>
              </a:rPr>
              <a:t> et </a:t>
            </a:r>
            <a:r>
              <a:rPr lang="en-CA" sz="1700" spc="-5" dirty="0" err="1">
                <a:latin typeface="Trebuchet MS" panose="020B0603020202020204" pitchFamily="34" charset="0"/>
                <a:cs typeface="MS PGothic"/>
              </a:rPr>
              <a:t>d’amplitude</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Déductions</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spécifiques</a:t>
            </a:r>
            <a:r>
              <a:rPr lang="en-CA" sz="1700" spc="-5" dirty="0">
                <a:latin typeface="Trebuchet MS" panose="020B0603020202020204" pitchFamily="34" charset="0"/>
                <a:cs typeface="MS PGothic"/>
              </a:rPr>
              <a:t> à </a:t>
            </a:r>
            <a:r>
              <a:rPr lang="en-CA" sz="1700" spc="-5" dirty="0" err="1">
                <a:latin typeface="Trebuchet MS" panose="020B0603020202020204" pitchFamily="34" charset="0"/>
                <a:cs typeface="MS PGothic"/>
              </a:rPr>
              <a:t>l’appareil</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Déductions</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d’artistique</a:t>
            </a:r>
            <a:endParaRPr lang="en-CA" sz="1700" spc="-5" dirty="0">
              <a:latin typeface="Trebuchet MS" panose="020B0603020202020204" pitchFamily="34" charset="0"/>
              <a:cs typeface="MS PGothic"/>
            </a:endParaRPr>
          </a:p>
          <a:p>
            <a:pPr marL="72390">
              <a:lnSpc>
                <a:spcPts val="2035"/>
              </a:lnSpc>
              <a:spcBef>
                <a:spcPts val="35"/>
              </a:spcBef>
              <a:tabLst>
                <a:tab pos="409575" algn="l"/>
              </a:tabLst>
            </a:pPr>
            <a:endParaRPr lang="en-CA" sz="1500" spc="-5" dirty="0">
              <a:latin typeface="Trebuchet MS" panose="020B0603020202020204" pitchFamily="34" charset="0"/>
              <a:cs typeface="MS PGothic"/>
            </a:endParaRPr>
          </a:p>
          <a:p>
            <a:pPr marL="12700">
              <a:tabLst>
                <a:tab pos="409575" algn="l"/>
              </a:tabLst>
            </a:pPr>
            <a:r>
              <a:rPr lang="en-CA" sz="2100" b="1" spc="-10" dirty="0">
                <a:latin typeface="Trebuchet MS" panose="020B0603020202020204" pitchFamily="34" charset="0"/>
                <a:cs typeface="MS PGothic"/>
              </a:rPr>
              <a:t>▶	</a:t>
            </a:r>
            <a:r>
              <a:rPr lang="en-CA" sz="2100" b="1" i="1" spc="-5" dirty="0" err="1">
                <a:latin typeface="Trebuchet MS" panose="020B0603020202020204" pitchFamily="34" charset="0"/>
                <a:cs typeface="Trebuchet MS"/>
              </a:rPr>
              <a:t>Chapitre</a:t>
            </a:r>
            <a:r>
              <a:rPr lang="en-CA" sz="2100" b="1" i="1" spc="-5" dirty="0">
                <a:latin typeface="Trebuchet MS" panose="020B0603020202020204" pitchFamily="34" charset="0"/>
                <a:cs typeface="Trebuchet MS"/>
              </a:rPr>
              <a:t> 4 — Bonus (</a:t>
            </a:r>
            <a:r>
              <a:rPr lang="en-CA" sz="2100" b="1" i="1" spc="-5" dirty="0" err="1">
                <a:latin typeface="Trebuchet MS" panose="020B0603020202020204" pitchFamily="34" charset="0"/>
                <a:cs typeface="Trebuchet MS"/>
              </a:rPr>
              <a:t>s’applique</a:t>
            </a:r>
            <a:r>
              <a:rPr lang="en-CA" sz="2100" b="1" i="1" spc="-5" dirty="0">
                <a:latin typeface="Trebuchet MS" panose="020B0603020202020204" pitchFamily="34" charset="0"/>
                <a:cs typeface="Trebuchet MS"/>
              </a:rPr>
              <a:t> </a:t>
            </a:r>
            <a:r>
              <a:rPr lang="en-CA" sz="2100" b="1" i="1" spc="-5" dirty="0" smtClean="0">
                <a:latin typeface="Trebuchet MS" panose="020B0603020202020204" pitchFamily="34" charset="0"/>
                <a:cs typeface="Trebuchet MS"/>
              </a:rPr>
              <a:t>aux </a:t>
            </a:r>
            <a:r>
              <a:rPr lang="en-CA" sz="2100" b="1" i="1" spc="-5" dirty="0" err="1" smtClean="0">
                <a:latin typeface="Trebuchet MS" panose="020B0603020202020204" pitchFamily="34" charset="0"/>
                <a:cs typeface="Trebuchet MS"/>
              </a:rPr>
              <a:t>niveaux</a:t>
            </a:r>
            <a:r>
              <a:rPr lang="en-CA" sz="2100" b="1" i="1" spc="-5" dirty="0">
                <a:latin typeface="Trebuchet MS" panose="020B0603020202020204" pitchFamily="34" charset="0"/>
                <a:cs typeface="Trebuchet MS"/>
              </a:rPr>
              <a:t> 9 et 10)</a:t>
            </a:r>
            <a:endParaRPr lang="en-CA" sz="2100" b="1" spc="-5" dirty="0">
              <a:latin typeface="Trebuchet MS" panose="020B0603020202020204" pitchFamily="34" charset="0"/>
              <a:cs typeface="Trebuchet MS"/>
            </a:endParaRPr>
          </a:p>
          <a:p>
            <a:pPr marL="12700">
              <a:tabLst>
                <a:tab pos="409575" algn="l"/>
              </a:tabLst>
            </a:pPr>
            <a:endParaRPr lang="en-CA" sz="1500" b="1" spc="-5" dirty="0">
              <a:latin typeface="Trebuchet MS" panose="020B0603020202020204" pitchFamily="34" charset="0"/>
              <a:cs typeface="Trebuchet MS"/>
            </a:endParaRPr>
          </a:p>
          <a:p>
            <a:pPr marL="12700">
              <a:tabLst>
                <a:tab pos="409575" algn="l"/>
              </a:tabLst>
            </a:pPr>
            <a:r>
              <a:rPr lang="en-CA" sz="2100" b="1" spc="-10" dirty="0">
                <a:latin typeface="Trebuchet MS" panose="020B0603020202020204" pitchFamily="34" charset="0"/>
                <a:cs typeface="MS PGothic"/>
              </a:rPr>
              <a:t>▶	</a:t>
            </a:r>
            <a:r>
              <a:rPr lang="en-CA" sz="2100" b="1" spc="-5" dirty="0">
                <a:latin typeface="Trebuchet MS" panose="020B0603020202020204" pitchFamily="34" charset="0"/>
                <a:cs typeface="Trebuchet MS"/>
              </a:rPr>
              <a:t>Tableau des </a:t>
            </a:r>
            <a:r>
              <a:rPr lang="en-CA" sz="2100" b="1" spc="-5" dirty="0" err="1">
                <a:latin typeface="Trebuchet MS" panose="020B0603020202020204" pitchFamily="34" charset="0"/>
                <a:cs typeface="Trebuchet MS"/>
              </a:rPr>
              <a:t>éléments</a:t>
            </a:r>
            <a:endParaRPr lang="en-CA" sz="2100" b="1" spc="-5" dirty="0">
              <a:latin typeface="Trebuchet MS" panose="020B0603020202020204" pitchFamily="34" charset="0"/>
              <a:cs typeface="Trebuchet MS"/>
            </a:endParaRPr>
          </a:p>
          <a:p>
            <a:pPr marL="12700">
              <a:tabLst>
                <a:tab pos="409575" algn="l"/>
              </a:tabLst>
            </a:pPr>
            <a:endParaRPr lang="en-CA" sz="1500" b="1" spc="-5" dirty="0">
              <a:solidFill>
                <a:srgbClr val="3F3F3F"/>
              </a:solidFill>
              <a:latin typeface="Trebuchet MS" panose="020B0603020202020204" pitchFamily="34" charset="0"/>
              <a:cs typeface="Trebuchet MS"/>
            </a:endParaRPr>
          </a:p>
          <a:p>
            <a:pPr marL="12700">
              <a:tabLst>
                <a:tab pos="409575" algn="l"/>
              </a:tabLst>
            </a:pPr>
            <a:r>
              <a:rPr lang="en-CA" sz="2300" b="1" spc="-10" dirty="0" smtClean="0">
                <a:solidFill>
                  <a:srgbClr val="90C126"/>
                </a:solidFill>
                <a:latin typeface="Trebuchet MS" panose="020B0603020202020204" pitchFamily="34" charset="0"/>
                <a:cs typeface="MS PGothic"/>
              </a:rPr>
              <a:t>Annexes</a:t>
            </a:r>
            <a:endParaRPr lang="en-CA" sz="2300" b="1" spc="-5" dirty="0">
              <a:solidFill>
                <a:srgbClr val="3F3F3F"/>
              </a:solidFill>
              <a:latin typeface="Trebuchet MS" panose="020B0603020202020204" pitchFamily="34" charset="0"/>
              <a:cs typeface="Trebuchet MS"/>
            </a:endParaRPr>
          </a:p>
          <a:p>
            <a:pPr marL="12700">
              <a:tabLst>
                <a:tab pos="409575" algn="l"/>
              </a:tabLst>
            </a:pPr>
            <a:r>
              <a:rPr lang="en-CA" sz="1700" spc="20" dirty="0">
                <a:latin typeface="Trebuchet MS" panose="020B0603020202020204" pitchFamily="34" charset="0"/>
                <a:cs typeface="MS PGothic"/>
              </a:rPr>
              <a:t> ▶	</a:t>
            </a:r>
            <a:r>
              <a:rPr lang="en-CA" sz="1700" spc="-5" dirty="0" err="1" smtClean="0">
                <a:latin typeface="Trebuchet MS" panose="020B0603020202020204" pitchFamily="34" charset="0"/>
                <a:cs typeface="MS PGothic"/>
              </a:rPr>
              <a:t>Liste</a:t>
            </a:r>
            <a:r>
              <a:rPr lang="en-CA" sz="1700" spc="-5" dirty="0" smtClean="0">
                <a:latin typeface="Trebuchet MS" panose="020B0603020202020204" pitchFamily="34" charset="0"/>
                <a:cs typeface="MS PGothic"/>
              </a:rPr>
              <a:t> des </a:t>
            </a:r>
            <a:r>
              <a:rPr lang="en-CA" sz="1700" spc="-5" dirty="0" err="1">
                <a:latin typeface="Trebuchet MS" panose="020B0603020202020204" pitchFamily="34" charset="0"/>
                <a:cs typeface="MS PGothic"/>
              </a:rPr>
              <a:t>sauts</a:t>
            </a:r>
            <a:r>
              <a:rPr lang="en-CA" sz="1700" spc="-5" dirty="0">
                <a:latin typeface="Trebuchet MS" panose="020B0603020202020204" pitchFamily="34" charset="0"/>
                <a:cs typeface="MS PGothic"/>
              </a:rPr>
              <a:t>, </a:t>
            </a:r>
            <a:r>
              <a:rPr lang="en-CA" sz="1700" spc="-5" dirty="0" err="1" smtClean="0">
                <a:latin typeface="Trebuchet MS" panose="020B0603020202020204" pitchFamily="34" charset="0"/>
                <a:cs typeface="MS PGothic"/>
              </a:rPr>
              <a:t>Symboles</a:t>
            </a:r>
            <a:r>
              <a:rPr lang="en-CA" sz="1700" spc="-5" dirty="0" smtClean="0">
                <a:latin typeface="Trebuchet MS" panose="020B0603020202020204" pitchFamily="34" charset="0"/>
                <a:cs typeface="MS PGothic"/>
              </a:rPr>
              <a:t> et </a:t>
            </a:r>
            <a:r>
              <a:rPr lang="en-CA" sz="1700" spc="-5" dirty="0" err="1" smtClean="0">
                <a:latin typeface="Trebuchet MS" panose="020B0603020202020204" pitchFamily="34" charset="0"/>
                <a:cs typeface="MS PGothic"/>
              </a:rPr>
              <a:t>éléments</a:t>
            </a:r>
            <a:r>
              <a:rPr lang="en-CA" sz="1700" spc="-5" dirty="0" smtClean="0">
                <a:latin typeface="Trebuchet MS" panose="020B0603020202020204" pitchFamily="34" charset="0"/>
                <a:cs typeface="MS PGothic"/>
              </a:rPr>
              <a:t>, Technique (Barres et </a:t>
            </a:r>
            <a:r>
              <a:rPr lang="en-CA" sz="1700" spc="-5" dirty="0" err="1" smtClean="0">
                <a:latin typeface="Trebuchet MS" panose="020B0603020202020204" pitchFamily="34" charset="0"/>
                <a:cs typeface="MS PGothic"/>
              </a:rPr>
              <a:t>éléments</a:t>
            </a:r>
            <a:r>
              <a:rPr lang="en-CA" sz="1700" spc="-5" dirty="0" smtClean="0">
                <a:latin typeface="Trebuchet MS" panose="020B0603020202020204" pitchFamily="34" charset="0"/>
                <a:cs typeface="MS PGothic"/>
              </a:rPr>
              <a:t> </a:t>
            </a:r>
            <a:r>
              <a:rPr lang="en-CA" sz="1700" spc="-5" dirty="0" err="1" smtClean="0">
                <a:latin typeface="Trebuchet MS" panose="020B0603020202020204" pitchFamily="34" charset="0"/>
                <a:cs typeface="MS PGothic"/>
              </a:rPr>
              <a:t>gymniques</a:t>
            </a:r>
            <a:r>
              <a:rPr lang="en-CA" sz="1700" spc="-5" dirty="0" smtClean="0">
                <a:latin typeface="Trebuchet MS" panose="020B0603020202020204" pitchFamily="34" charset="0"/>
                <a:cs typeface="MS PGothic"/>
              </a:rPr>
              <a:t>), </a:t>
            </a:r>
            <a:r>
              <a:rPr lang="en-CA" sz="1700" spc="-5" dirty="0" err="1">
                <a:latin typeface="Trebuchet MS" panose="020B0603020202020204" pitchFamily="34" charset="0"/>
                <a:cs typeface="MS PGothic"/>
              </a:rPr>
              <a:t>Feuilles</a:t>
            </a:r>
            <a:r>
              <a:rPr lang="en-CA" sz="1700" spc="-5" dirty="0">
                <a:latin typeface="Trebuchet MS" panose="020B0603020202020204" pitchFamily="34" charset="0"/>
                <a:cs typeface="MS PGothic"/>
              </a:rPr>
              <a:t> de </a:t>
            </a:r>
            <a:r>
              <a:rPr lang="en-CA" sz="1700" spc="-5" dirty="0" err="1">
                <a:latin typeface="Trebuchet MS" panose="020B0603020202020204" pitchFamily="34" charset="0"/>
                <a:cs typeface="MS PGothic"/>
              </a:rPr>
              <a:t>jugement</a:t>
            </a:r>
            <a:r>
              <a:rPr lang="en-CA" sz="1700" spc="-5" dirty="0">
                <a:latin typeface="Trebuchet MS" panose="020B0603020202020204" pitchFamily="34" charset="0"/>
                <a:cs typeface="MS PGothic"/>
              </a:rPr>
              <a:t>, </a:t>
            </a:r>
            <a:r>
              <a:rPr lang="en-CA" sz="1700" spc="-5" dirty="0" err="1" smtClean="0">
                <a:latin typeface="Trebuchet MS" panose="020B0603020202020204" pitchFamily="34" charset="0"/>
                <a:cs typeface="MS PGothic"/>
              </a:rPr>
              <a:t>Déductions</a:t>
            </a:r>
            <a:r>
              <a:rPr lang="en-CA" sz="1700" spc="-5" dirty="0" smtClean="0">
                <a:latin typeface="Trebuchet MS" panose="020B0603020202020204" pitchFamily="34" charset="0"/>
                <a:cs typeface="MS PGothic"/>
              </a:rPr>
              <a:t> de composition</a:t>
            </a:r>
            <a:endParaRPr lang="en-CA" sz="1700" spc="-5" dirty="0">
              <a:latin typeface="Trebuchet MS" panose="020B0603020202020204" pitchFamily="34" charset="0"/>
              <a:cs typeface="MS PGothic"/>
            </a:endParaRPr>
          </a:p>
        </p:txBody>
      </p:sp>
    </p:spTree>
    <p:extLst>
      <p:ext uri="{BB962C8B-B14F-4D97-AF65-F5344CB8AC3E}">
        <p14:creationId xmlns:p14="http://schemas.microsoft.com/office/powerpoint/2010/main" val="4232647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5" name="Title 4"/>
          <p:cNvSpPr>
            <a:spLocks noGrp="1"/>
          </p:cNvSpPr>
          <p:nvPr>
            <p:ph type="title"/>
            <p:custDataLst>
              <p:tags r:id="rId2"/>
            </p:custDataLst>
          </p:nvPr>
        </p:nvSpPr>
        <p:spPr>
          <a:xfrm>
            <a:off x="311708" y="209550"/>
            <a:ext cx="8412651" cy="1077218"/>
          </a:xfrm>
        </p:spPr>
        <p:txBody>
          <a:bodyPr>
            <a:normAutofit/>
          </a:bodyPr>
          <a:lstStyle/>
          <a:p>
            <a:pPr algn="ctr"/>
            <a:r>
              <a:rPr lang="en-CA" sz="3500" b="1" dirty="0">
                <a:solidFill>
                  <a:srgbClr val="90C126"/>
                </a:solidFill>
              </a:rPr>
              <a:t>SECTION 4</a:t>
            </a:r>
            <a:br>
              <a:rPr lang="en-CA" sz="3500" b="1" dirty="0">
                <a:solidFill>
                  <a:srgbClr val="90C126"/>
                </a:solidFill>
              </a:rPr>
            </a:br>
            <a:r>
              <a:rPr lang="en-CA" sz="3500" b="1" dirty="0" err="1">
                <a:solidFill>
                  <a:srgbClr val="90C126"/>
                </a:solidFill>
              </a:rPr>
              <a:t>Poutre</a:t>
            </a:r>
            <a:endParaRPr lang="en-CA" sz="3500" b="1" dirty="0">
              <a:solidFill>
                <a:srgbClr val="90C126"/>
              </a:solidFill>
            </a:endParaRPr>
          </a:p>
        </p:txBody>
      </p:sp>
      <p:pic>
        <p:nvPicPr>
          <p:cNvPr id="2050" name="Picture 2" descr="Image result for chloe lorange"/>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452663" y="1487223"/>
            <a:ext cx="2238673" cy="335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600" y="701248"/>
            <a:ext cx="8549725" cy="4057521"/>
          </a:xfrm>
          <a:prstGeom prst="rect">
            <a:avLst/>
          </a:prstGeom>
        </p:spPr>
        <p:txBody>
          <a:bodyPr vert="horz" wrap="square" lIns="0" tIns="0" rIns="0" bIns="0" rtlCol="0">
            <a:spAutoFit/>
          </a:bodyPr>
          <a:lstStyle/>
          <a:p>
            <a:pPr marL="12700">
              <a:tabLst>
                <a:tab pos="409575" algn="l"/>
              </a:tabLst>
            </a:pPr>
            <a:r>
              <a:rPr lang="en-CA" sz="2000" b="1" spc="-10" dirty="0" err="1">
                <a:solidFill>
                  <a:srgbClr val="90C126"/>
                </a:solidFill>
                <a:latin typeface="Trebuchet MS" panose="020B0603020202020204" pitchFamily="34" charset="0"/>
                <a:cs typeface="MS PGothic"/>
              </a:rPr>
              <a:t>Normes</a:t>
            </a:r>
            <a:r>
              <a:rPr lang="en-CA" sz="2000" b="1" spc="-10" dirty="0">
                <a:solidFill>
                  <a:srgbClr val="90C126"/>
                </a:solidFill>
                <a:latin typeface="Trebuchet MS" panose="020B0603020202020204" pitchFamily="34" charset="0"/>
                <a:cs typeface="MS PGothic"/>
              </a:rPr>
              <a:t> </a:t>
            </a:r>
            <a:r>
              <a:rPr lang="en-CA" sz="2000" b="1" spc="-10" dirty="0" err="1">
                <a:solidFill>
                  <a:srgbClr val="90C126"/>
                </a:solidFill>
                <a:latin typeface="Trebuchet MS" panose="020B0603020202020204" pitchFamily="34" charset="0"/>
                <a:cs typeface="MS PGothic"/>
              </a:rPr>
              <a:t>propres</a:t>
            </a:r>
            <a:r>
              <a:rPr lang="en-CA" sz="2000" b="1" spc="-10" dirty="0">
                <a:solidFill>
                  <a:srgbClr val="90C126"/>
                </a:solidFill>
                <a:latin typeface="Trebuchet MS" panose="020B0603020202020204" pitchFamily="34" charset="0"/>
                <a:cs typeface="MS PGothic"/>
              </a:rPr>
              <a:t> à </a:t>
            </a:r>
            <a:r>
              <a:rPr lang="en-CA" sz="2000" b="1" spc="-10" dirty="0" err="1">
                <a:solidFill>
                  <a:srgbClr val="90C126"/>
                </a:solidFill>
                <a:latin typeface="Trebuchet MS" panose="020B0603020202020204" pitchFamily="34" charset="0"/>
                <a:cs typeface="MS PGothic"/>
              </a:rPr>
              <a:t>l’agrès</a:t>
            </a:r>
            <a:endParaRPr lang="en-CA" sz="2000" b="1" spc="-10" dirty="0">
              <a:solidFill>
                <a:srgbClr val="90C126"/>
              </a:solidFill>
              <a:latin typeface="Trebuchet MS" panose="020B0603020202020204" pitchFamily="34" charset="0"/>
              <a:cs typeface="MS PGothic"/>
            </a:endParaRPr>
          </a:p>
          <a:p>
            <a:pPr marL="12700">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La gymnaste a le droit de faire de petites lignes de craie sur la poutre. </a:t>
            </a:r>
            <a:r>
              <a:rPr lang="en-CA" sz="1600" spc="-5" dirty="0">
                <a:latin typeface="Trebuchet MS" panose="020B0603020202020204" pitchFamily="34" charset="0"/>
                <a:cs typeface="MS PGothic"/>
              </a:rPr>
              <a:t>(</a:t>
            </a:r>
            <a:r>
              <a:rPr lang="fr-CA" sz="1600" spc="-5" dirty="0">
                <a:latin typeface="Trebuchet MS" panose="020B0603020202020204" pitchFamily="34" charset="0"/>
                <a:cs typeface="MS PGothic"/>
              </a:rPr>
              <a:t>Les </a:t>
            </a:r>
            <a:r>
              <a:rPr lang="fr-CA" sz="1600" spc="-5" dirty="0" smtClean="0">
                <a:latin typeface="Trebuchet MS" panose="020B0603020202020204" pitchFamily="34" charset="0"/>
                <a:cs typeface="MS PGothic"/>
              </a:rPr>
              <a:t>	marques </a:t>
            </a:r>
            <a:r>
              <a:rPr lang="fr-CA" sz="1600" spc="-5" dirty="0">
                <a:latin typeface="Trebuchet MS" panose="020B0603020202020204" pitchFamily="34" charset="0"/>
                <a:cs typeface="MS PGothic"/>
              </a:rPr>
              <a:t>faites de rubans sportifs sont interdites.</a:t>
            </a:r>
            <a:r>
              <a:rPr lang="en-CA" sz="1600" spc="-5" dirty="0" smtClean="0">
                <a:latin typeface="Trebuchet MS" panose="020B0603020202020204" pitchFamily="34" charset="0"/>
                <a:cs typeface="MS PGothic"/>
              </a:rPr>
              <a:t>)</a:t>
            </a:r>
          </a:p>
          <a:p>
            <a:pPr marL="12700">
              <a:tabLst>
                <a:tab pos="409575" algn="l"/>
              </a:tabLst>
            </a:pPr>
            <a:endParaRPr lang="en-CA" sz="1400" b="1" spc="-10" dirty="0">
              <a:latin typeface="Trebuchet MS" panose="020B0603020202020204" pitchFamily="34" charset="0"/>
              <a:cs typeface="MS PGothic"/>
            </a:endParaRPr>
          </a:p>
          <a:p>
            <a:pPr marL="12700">
              <a:tabLst>
                <a:tab pos="409575" algn="l"/>
              </a:tabLst>
            </a:pPr>
            <a:r>
              <a:rPr lang="en-CA" sz="2000" b="1" spc="-10" dirty="0" err="1">
                <a:solidFill>
                  <a:srgbClr val="90C126"/>
                </a:solidFill>
                <a:latin typeface="Trebuchet MS" panose="020B0603020202020204" pitchFamily="34" charset="0"/>
                <a:cs typeface="MS PGothic"/>
              </a:rPr>
              <a:t>Règlementation</a:t>
            </a:r>
            <a:r>
              <a:rPr lang="en-CA" sz="2000" b="1" spc="-10" dirty="0">
                <a:solidFill>
                  <a:srgbClr val="90C126"/>
                </a:solidFill>
                <a:latin typeface="Trebuchet MS" panose="020B0603020202020204" pitchFamily="34" charset="0"/>
                <a:cs typeface="MS PGothic"/>
              </a:rPr>
              <a:t> </a:t>
            </a:r>
            <a:r>
              <a:rPr lang="en-CA" sz="2000" b="1" spc="-10" dirty="0" err="1">
                <a:solidFill>
                  <a:srgbClr val="90C126"/>
                </a:solidFill>
                <a:latin typeface="Trebuchet MS" panose="020B0603020202020204" pitchFamily="34" charset="0"/>
                <a:cs typeface="MS PGothic"/>
              </a:rPr>
              <a:t>concernant</a:t>
            </a:r>
            <a:r>
              <a:rPr lang="en-CA" sz="2000" b="1" spc="-10" dirty="0">
                <a:solidFill>
                  <a:srgbClr val="90C126"/>
                </a:solidFill>
                <a:latin typeface="Trebuchet MS" panose="020B0603020202020204" pitchFamily="34" charset="0"/>
                <a:cs typeface="MS PGothic"/>
              </a:rPr>
              <a:t> le temps</a:t>
            </a:r>
          </a:p>
          <a:p>
            <a:pPr marL="72390">
              <a:spcBef>
                <a:spcPts val="3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Limites de temps maximales et moment où doit être émis l’avertissement :</a:t>
            </a:r>
            <a:endParaRPr lang="en-CA" sz="1600" spc="-5" dirty="0">
              <a:latin typeface="Trebuchet MS" panose="020B0603020202020204" pitchFamily="34" charset="0"/>
              <a:cs typeface="MS PGothic"/>
            </a:endParaRPr>
          </a:p>
          <a:p>
            <a:pPr marL="72390">
              <a:spcBef>
                <a:spcPts val="35"/>
              </a:spcBef>
              <a:tabLst>
                <a:tab pos="409575" algn="l"/>
              </a:tabLst>
            </a:pPr>
            <a:r>
              <a:rPr lang="en-CA" spc="20"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Niveau</a:t>
            </a:r>
            <a:r>
              <a:rPr lang="en-CA" sz="1400" spc="-5" dirty="0">
                <a:latin typeface="Trebuchet MS" panose="020B0603020202020204" pitchFamily="34" charset="0"/>
                <a:cs typeface="MS PGothic"/>
              </a:rPr>
              <a:t> 6 – 1 min 15 s (</a:t>
            </a:r>
            <a:r>
              <a:rPr lang="en-CA" sz="1400" spc="-5" dirty="0" err="1">
                <a:latin typeface="Trebuchet MS" panose="020B0603020202020204" pitchFamily="34" charset="0"/>
                <a:cs typeface="MS PGothic"/>
              </a:rPr>
              <a:t>avertissement</a:t>
            </a:r>
            <a:r>
              <a:rPr lang="en-CA" sz="1400" spc="-5" dirty="0">
                <a:latin typeface="Trebuchet MS" panose="020B0603020202020204" pitchFamily="34" charset="0"/>
                <a:cs typeface="MS PGothic"/>
              </a:rPr>
              <a:t> </a:t>
            </a:r>
            <a:r>
              <a:rPr lang="en-CA" sz="1400" spc="-5" dirty="0" smtClean="0">
                <a:latin typeface="Trebuchet MS" panose="020B0603020202020204" pitchFamily="34" charset="0"/>
                <a:cs typeface="MS PGothic"/>
              </a:rPr>
              <a:t>à </a:t>
            </a:r>
            <a:r>
              <a:rPr lang="en-CA" sz="1400" spc="-5" dirty="0">
                <a:latin typeface="Trebuchet MS" panose="020B0603020202020204" pitchFamily="34" charset="0"/>
                <a:cs typeface="MS PGothic"/>
              </a:rPr>
              <a:t>1 min 5 s)</a:t>
            </a:r>
            <a:br>
              <a:rPr lang="en-CA" sz="1400" spc="-5" dirty="0">
                <a:latin typeface="Trebuchet MS" panose="020B0603020202020204" pitchFamily="34" charset="0"/>
                <a:cs typeface="MS PGothic"/>
              </a:rPr>
            </a:b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Niveau</a:t>
            </a:r>
            <a:r>
              <a:rPr lang="en-CA" sz="1400" spc="-5" dirty="0">
                <a:latin typeface="Trebuchet MS" panose="020B0603020202020204" pitchFamily="34" charset="0"/>
                <a:cs typeface="MS PGothic"/>
              </a:rPr>
              <a:t> 7 – 1 min 20 s (</a:t>
            </a:r>
            <a:r>
              <a:rPr lang="en-CA" sz="1400" spc="-5" dirty="0" err="1">
                <a:latin typeface="Trebuchet MS" panose="020B0603020202020204" pitchFamily="34" charset="0"/>
                <a:cs typeface="MS PGothic"/>
              </a:rPr>
              <a:t>avertissement</a:t>
            </a:r>
            <a:r>
              <a:rPr lang="en-CA" sz="1400" spc="-5" dirty="0">
                <a:latin typeface="Trebuchet MS" panose="020B0603020202020204" pitchFamily="34" charset="0"/>
                <a:cs typeface="MS PGothic"/>
              </a:rPr>
              <a:t> </a:t>
            </a:r>
            <a:r>
              <a:rPr lang="en-CA" sz="1400" spc="-5" dirty="0" smtClean="0">
                <a:latin typeface="Trebuchet MS" panose="020B0603020202020204" pitchFamily="34" charset="0"/>
                <a:cs typeface="MS PGothic"/>
              </a:rPr>
              <a:t>à </a:t>
            </a:r>
            <a:r>
              <a:rPr lang="en-CA" sz="1400" spc="-5" dirty="0">
                <a:latin typeface="Trebuchet MS" panose="020B0603020202020204" pitchFamily="34" charset="0"/>
                <a:cs typeface="MS PGothic"/>
              </a:rPr>
              <a:t>1 min 20 s)</a:t>
            </a:r>
            <a:br>
              <a:rPr lang="en-CA" sz="1400" spc="-5" dirty="0">
                <a:latin typeface="Trebuchet MS" panose="020B0603020202020204" pitchFamily="34" charset="0"/>
                <a:cs typeface="MS PGothic"/>
              </a:rPr>
            </a:b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Niveau</a:t>
            </a:r>
            <a:r>
              <a:rPr lang="en-CA" sz="1400" spc="-5" dirty="0">
                <a:latin typeface="Trebuchet MS" panose="020B0603020202020204" pitchFamily="34" charset="0"/>
                <a:cs typeface="MS PGothic"/>
              </a:rPr>
              <a:t> 8-9-10 – 1 min 30 s (</a:t>
            </a:r>
            <a:r>
              <a:rPr lang="en-CA" sz="1400" spc="-5" dirty="0" err="1">
                <a:latin typeface="Trebuchet MS" panose="020B0603020202020204" pitchFamily="34" charset="0"/>
                <a:cs typeface="MS PGothic"/>
              </a:rPr>
              <a:t>avertissement</a:t>
            </a:r>
            <a:r>
              <a:rPr lang="en-CA" sz="1400" spc="-5" dirty="0">
                <a:latin typeface="Trebuchet MS" panose="020B0603020202020204" pitchFamily="34" charset="0"/>
                <a:cs typeface="MS PGothic"/>
              </a:rPr>
              <a:t> </a:t>
            </a:r>
            <a:r>
              <a:rPr lang="en-CA" sz="1400" spc="-5" dirty="0" smtClean="0">
                <a:latin typeface="Trebuchet MS" panose="020B0603020202020204" pitchFamily="34" charset="0"/>
                <a:cs typeface="MS PGothic"/>
              </a:rPr>
              <a:t>à </a:t>
            </a:r>
            <a:r>
              <a:rPr lang="en-CA" sz="1400" spc="-5" dirty="0">
                <a:latin typeface="Trebuchet MS" panose="020B0603020202020204" pitchFamily="34" charset="0"/>
                <a:cs typeface="MS PGothic"/>
              </a:rPr>
              <a:t>1 min 20 s)</a:t>
            </a:r>
          </a:p>
          <a:p>
            <a:pPr marL="72390">
              <a:spcBef>
                <a:spcPts val="35"/>
              </a:spcBef>
              <a:tabLst>
                <a:tab pos="409575" algn="l"/>
              </a:tabLst>
            </a:pPr>
            <a:r>
              <a:rPr lang="en-CA" sz="1600" spc="20" dirty="0">
                <a:latin typeface="Trebuchet MS" panose="020B0603020202020204" pitchFamily="34" charset="0"/>
                <a:cs typeface="MS PGothic"/>
              </a:rPr>
              <a:t>▶	</a:t>
            </a:r>
            <a:r>
              <a:rPr lang="fr-CA" sz="1400" spc="-5" dirty="0">
                <a:latin typeface="Trebuchet MS" panose="020B0603020202020204" pitchFamily="34" charset="0"/>
                <a:cs typeface="MS PGothic"/>
              </a:rPr>
              <a:t>Si la gymnaste est sur la poutre ou dans les airs au moment où est émis le signal </a:t>
            </a:r>
            <a:r>
              <a:rPr lang="fr-CA" sz="1400" spc="-5" dirty="0" smtClean="0">
                <a:latin typeface="Trebuchet MS" panose="020B0603020202020204" pitchFamily="34" charset="0"/>
                <a:cs typeface="MS PGothic"/>
              </a:rPr>
              <a:t>de dépassement </a:t>
            </a:r>
            <a:r>
              <a:rPr lang="fr-CA" sz="1400" spc="-5" dirty="0">
                <a:latin typeface="Trebuchet MS" panose="020B0603020202020204" pitchFamily="34" charset="0"/>
                <a:cs typeface="MS PGothic"/>
              </a:rPr>
              <a:t>du </a:t>
            </a:r>
            <a:r>
              <a:rPr lang="fr-CA" sz="1400" spc="-5" dirty="0" smtClean="0">
                <a:latin typeface="Trebuchet MS" panose="020B0603020202020204" pitchFamily="34" charset="0"/>
                <a:cs typeface="MS PGothic"/>
              </a:rPr>
              <a:t>	temps </a:t>
            </a:r>
            <a:r>
              <a:rPr lang="fr-CA" sz="1400" spc="-5" dirty="0">
                <a:latin typeface="Trebuchet MS" panose="020B0603020202020204" pitchFamily="34" charset="0"/>
                <a:cs typeface="MS PGothic"/>
              </a:rPr>
              <a:t>de l’exercice, les juges continuent d’évaluer l’exercice.</a:t>
            </a: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Les </a:t>
            </a:r>
            <a:r>
              <a:rPr lang="fr-CA" sz="1400" spc="-5" dirty="0" smtClean="0">
                <a:latin typeface="Trebuchet MS" panose="020B0603020202020204" pitchFamily="34" charset="0"/>
                <a:cs typeface="MS PGothic"/>
              </a:rPr>
              <a:t>parties de valeur, </a:t>
            </a:r>
            <a:r>
              <a:rPr lang="fr-CA" sz="1400" spc="-5" dirty="0">
                <a:latin typeface="Trebuchet MS" panose="020B0603020202020204" pitchFamily="34" charset="0"/>
                <a:cs typeface="MS PGothic"/>
              </a:rPr>
              <a:t>la composition, les exigences spécifiques et les bonus a</a:t>
            </a:r>
            <a:r>
              <a:rPr lang="fr-CA" sz="1400" spc="-5" dirty="0" smtClean="0">
                <a:latin typeface="Trebuchet MS" panose="020B0603020202020204" pitchFamily="34" charset="0"/>
                <a:cs typeface="MS PGothic"/>
              </a:rPr>
              <a:t>pplicables </a:t>
            </a:r>
            <a:r>
              <a:rPr lang="fr-CA" sz="1400" spc="-5" dirty="0">
                <a:latin typeface="Trebuchet MS" panose="020B0603020202020204" pitchFamily="34" charset="0"/>
                <a:cs typeface="MS PGothic"/>
              </a:rPr>
              <a:t>exécutés </a:t>
            </a:r>
            <a:r>
              <a:rPr lang="fr-CA" sz="1400" spc="-5" dirty="0" smtClean="0">
                <a:latin typeface="Trebuchet MS" panose="020B0603020202020204" pitchFamily="34" charset="0"/>
                <a:cs typeface="MS PGothic"/>
              </a:rPr>
              <a:t>	après </a:t>
            </a:r>
            <a:r>
              <a:rPr lang="fr-CA" sz="1400" spc="-5" dirty="0">
                <a:latin typeface="Trebuchet MS" panose="020B0603020202020204" pitchFamily="34" charset="0"/>
                <a:cs typeface="MS PGothic"/>
              </a:rPr>
              <a:t>la limite de temps sont accordés.</a:t>
            </a:r>
            <a:endParaRPr lang="en-CA" sz="1400" spc="-5" dirty="0">
              <a:latin typeface="Trebuchet MS" panose="020B0603020202020204" pitchFamily="34" charset="0"/>
              <a:cs typeface="MS PGothic"/>
            </a:endParaRPr>
          </a:p>
          <a:p>
            <a:pPr marL="409575" marR="5080" indent="-337185">
              <a:spcBef>
                <a:spcPts val="7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Si l’exercice dure moins de 30 secondes (exercice complet ou non)</a:t>
            </a:r>
            <a:r>
              <a:rPr lang="en-CA" sz="1400" spc="-5" dirty="0">
                <a:latin typeface="Trebuchet MS" panose="020B0603020202020204" pitchFamily="34" charset="0"/>
                <a:cs typeface="MS PGothic"/>
              </a:rPr>
              <a:t>, </a:t>
            </a:r>
            <a:r>
              <a:rPr lang="en-CA" sz="1400" spc="-5" dirty="0" err="1" smtClean="0">
                <a:latin typeface="Trebuchet MS" panose="020B0603020202020204" pitchFamily="34" charset="0"/>
                <a:cs typeface="MS PGothic"/>
              </a:rPr>
              <a:t>il</a:t>
            </a:r>
            <a:r>
              <a:rPr lang="en-CA" sz="1400" spc="-5" dirty="0" smtClean="0">
                <a:latin typeface="Trebuchet MS" panose="020B0603020202020204" pitchFamily="34" charset="0"/>
                <a:cs typeface="MS PGothic"/>
              </a:rPr>
              <a:t> </a:t>
            </a:r>
            <a:r>
              <a:rPr lang="en-CA" sz="1400" spc="-5" dirty="0" err="1" smtClean="0">
                <a:latin typeface="Trebuchet MS" panose="020B0603020202020204" pitchFamily="34" charset="0"/>
                <a:cs typeface="MS PGothic"/>
              </a:rPr>
              <a:t>reçoit</a:t>
            </a:r>
            <a:r>
              <a:rPr lang="en-CA" sz="1400" spc="-5" dirty="0" smtClean="0">
                <a:latin typeface="Trebuchet MS" panose="020B0603020202020204" pitchFamily="34" charset="0"/>
                <a:cs typeface="MS PGothic"/>
              </a:rPr>
              <a:t> </a:t>
            </a:r>
            <a:r>
              <a:rPr lang="en-CA" sz="1400" spc="-5" dirty="0" err="1">
                <a:latin typeface="Trebuchet MS" panose="020B0603020202020204" pitchFamily="34" charset="0"/>
                <a:cs typeface="MS PGothic"/>
              </a:rPr>
              <a:t>une</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déduction</a:t>
            </a:r>
            <a:r>
              <a:rPr lang="en-CA" sz="1400" spc="-5" dirty="0">
                <a:latin typeface="Trebuchet MS" panose="020B0603020202020204" pitchFamily="34" charset="0"/>
                <a:cs typeface="MS PGothic"/>
              </a:rPr>
              <a:t> pour </a:t>
            </a:r>
            <a:r>
              <a:rPr lang="en-CA" sz="1400" spc="-5" dirty="0" err="1">
                <a:latin typeface="Trebuchet MS" panose="020B0603020202020204" pitchFamily="34" charset="0"/>
                <a:cs typeface="MS PGothic"/>
              </a:rPr>
              <a:t>exercice</a:t>
            </a:r>
            <a:r>
              <a:rPr lang="en-CA" sz="1400" spc="-5" dirty="0">
                <a:latin typeface="Trebuchet MS" panose="020B0603020202020204" pitchFamily="34" charset="0"/>
                <a:cs typeface="MS PGothic"/>
              </a:rPr>
              <a:t> trop court (</a:t>
            </a:r>
            <a:r>
              <a:rPr lang="fr-CA" sz="1400" u="sng" spc="-5" dirty="0">
                <a:latin typeface="Trebuchet MS" panose="020B0603020202020204" pitchFamily="34" charset="0"/>
                <a:cs typeface="MS PGothic"/>
              </a:rPr>
              <a:t>Le juge-arbitre déduit 2.00 de la note moyenne</a:t>
            </a:r>
            <a:r>
              <a:rPr lang="en-CA" sz="1400" spc="-5" dirty="0">
                <a:latin typeface="Trebuchet MS" panose="020B0603020202020204" pitchFamily="34" charset="0"/>
                <a:cs typeface="MS PGothic"/>
              </a:rPr>
              <a:t>)</a:t>
            </a:r>
          </a:p>
          <a:p>
            <a:pPr marL="409575" marR="5080" indent="-337185">
              <a:spcBef>
                <a:spcPts val="75"/>
              </a:spcBef>
              <a:tabLst>
                <a:tab pos="409575" algn="l"/>
              </a:tabLst>
            </a:pPr>
            <a:r>
              <a:rPr lang="en-CA" sz="1400" i="1" spc="20" dirty="0">
                <a:latin typeface="Trebuchet MS" panose="020B0603020202020204" pitchFamily="34" charset="0"/>
                <a:cs typeface="MS PGothic"/>
              </a:rPr>
              <a:t>	▶     </a:t>
            </a:r>
            <a:r>
              <a:rPr lang="en-CA" sz="1400" i="1" spc="-5" dirty="0">
                <a:latin typeface="Trebuchet MS" panose="020B0603020202020204" pitchFamily="34" charset="0"/>
                <a:cs typeface="MS PGothic"/>
              </a:rPr>
              <a:t>Exception : </a:t>
            </a:r>
            <a:r>
              <a:rPr lang="en-CA" sz="1400" i="1" u="sng" spc="-5" dirty="0">
                <a:latin typeface="Trebuchet MS" panose="020B0603020202020204" pitchFamily="34" charset="0"/>
                <a:cs typeface="MS PGothic"/>
              </a:rPr>
              <a:t>NIVEAU 6 SEULEMENT </a:t>
            </a:r>
            <a:r>
              <a:rPr lang="en-CA" sz="1400" i="1" u="sng" spc="-5" dirty="0" err="1">
                <a:latin typeface="Trebuchet MS" panose="020B0603020202020204" pitchFamily="34" charset="0"/>
                <a:cs typeface="MS PGothic"/>
              </a:rPr>
              <a:t>si</a:t>
            </a:r>
            <a:r>
              <a:rPr lang="en-CA" sz="1400" i="1" u="sng" spc="-5" dirty="0">
                <a:latin typeface="Trebuchet MS" panose="020B0603020202020204" pitchFamily="34" charset="0"/>
                <a:cs typeface="MS PGothic"/>
              </a:rPr>
              <a:t> la routine </a:t>
            </a:r>
            <a:r>
              <a:rPr lang="en-CA" sz="1400" i="1" u="sng" spc="-5" dirty="0" err="1">
                <a:latin typeface="Trebuchet MS" panose="020B0603020202020204" pitchFamily="34" charset="0"/>
                <a:cs typeface="MS PGothic"/>
              </a:rPr>
              <a:t>complète</a:t>
            </a:r>
            <a:r>
              <a:rPr lang="en-CA" sz="1400" i="1" u="sng" spc="-5" dirty="0">
                <a:latin typeface="Trebuchet MS" panose="020B0603020202020204" pitchFamily="34" charset="0"/>
                <a:cs typeface="MS PGothic"/>
              </a:rPr>
              <a:t> </a:t>
            </a:r>
            <a:r>
              <a:rPr lang="en-CA" sz="1400" i="1" u="sng" spc="-5" dirty="0" smtClean="0">
                <a:latin typeface="Trebuchet MS" panose="020B0603020202020204" pitchFamily="34" charset="0"/>
                <a:cs typeface="MS PGothic"/>
              </a:rPr>
              <a:t>à </a:t>
            </a:r>
            <a:r>
              <a:rPr lang="en-CA" sz="1400" i="1" u="sng" spc="-5" dirty="0">
                <a:latin typeface="Trebuchet MS" panose="020B0603020202020204" pitchFamily="34" charset="0"/>
                <a:cs typeface="MS PGothic"/>
              </a:rPr>
              <a:t>la </a:t>
            </a:r>
            <a:r>
              <a:rPr lang="en-CA" sz="1400" i="1" u="sng" spc="-5" dirty="0" err="1">
                <a:latin typeface="Trebuchet MS" panose="020B0603020202020204" pitchFamily="34" charset="0"/>
                <a:cs typeface="MS PGothic"/>
              </a:rPr>
              <a:t>poutre</a:t>
            </a:r>
            <a:r>
              <a:rPr lang="en-CA" sz="1400" i="1" u="sng" spc="-5" dirty="0">
                <a:latin typeface="Trebuchet MS" panose="020B0603020202020204" pitchFamily="34" charset="0"/>
                <a:cs typeface="MS PGothic"/>
              </a:rPr>
              <a:t> </a:t>
            </a:r>
            <a:r>
              <a:rPr lang="en-CA" sz="1400" i="1" u="sng" spc="-5" dirty="0" err="1">
                <a:latin typeface="Trebuchet MS" panose="020B0603020202020204" pitchFamily="34" charset="0"/>
                <a:cs typeface="MS PGothic"/>
              </a:rPr>
              <a:t>est</a:t>
            </a:r>
            <a:r>
              <a:rPr lang="en-CA" sz="1400" i="1" u="sng" spc="-5" dirty="0">
                <a:latin typeface="Trebuchet MS" panose="020B0603020202020204" pitchFamily="34" charset="0"/>
                <a:cs typeface="MS PGothic"/>
              </a:rPr>
              <a:t> de </a:t>
            </a:r>
            <a:r>
              <a:rPr lang="en-CA" sz="1400" i="1" u="sng" spc="-5" dirty="0" err="1">
                <a:latin typeface="Trebuchet MS" panose="020B0603020202020204" pitchFamily="34" charset="0"/>
                <a:cs typeface="MS PGothic"/>
              </a:rPr>
              <a:t>moins</a:t>
            </a:r>
            <a:r>
              <a:rPr lang="en-CA" sz="1400" i="1" u="sng" spc="-5" dirty="0">
                <a:latin typeface="Trebuchet MS" panose="020B0603020202020204" pitchFamily="34" charset="0"/>
                <a:cs typeface="MS PGothic"/>
              </a:rPr>
              <a:t> de 30 </a:t>
            </a:r>
            <a:r>
              <a:rPr lang="en-CA" sz="1400" i="1" u="sng" spc="-5" dirty="0" err="1">
                <a:latin typeface="Trebuchet MS" panose="020B0603020202020204" pitchFamily="34" charset="0"/>
                <a:cs typeface="MS PGothic"/>
              </a:rPr>
              <a:t>secondes</a:t>
            </a:r>
            <a:r>
              <a:rPr lang="en-CA" sz="1400" i="1" u="sng" spc="-5" dirty="0">
                <a:latin typeface="Trebuchet MS" panose="020B0603020202020204" pitchFamily="34" charset="0"/>
                <a:cs typeface="MS PGothic"/>
              </a:rPr>
              <a:t>, </a:t>
            </a:r>
            <a:r>
              <a:rPr lang="en-CA" sz="1400" i="1" u="sng" spc="-5" dirty="0" err="1">
                <a:latin typeface="Trebuchet MS" panose="020B0603020202020204" pitchFamily="34" charset="0"/>
                <a:cs typeface="MS PGothic"/>
              </a:rPr>
              <a:t>mais</a:t>
            </a:r>
            <a:r>
              <a:rPr lang="en-CA" sz="1400" i="1" u="sng" spc="-5" dirty="0">
                <a:latin typeface="Trebuchet MS" panose="020B0603020202020204" pitchFamily="34" charset="0"/>
                <a:cs typeface="MS PGothic"/>
              </a:rPr>
              <a:t> a </a:t>
            </a:r>
            <a:r>
              <a:rPr lang="en-CA" sz="1400" i="1" u="sng" spc="-5" dirty="0" err="1">
                <a:latin typeface="Trebuchet MS" panose="020B0603020202020204" pitchFamily="34" charset="0"/>
                <a:cs typeface="MS PGothic"/>
              </a:rPr>
              <a:t>une</a:t>
            </a:r>
            <a:r>
              <a:rPr lang="en-CA" sz="1400" i="1" u="sng" spc="-5" dirty="0">
                <a:latin typeface="Trebuchet MS" panose="020B0603020202020204" pitchFamily="34" charset="0"/>
                <a:cs typeface="MS PGothic"/>
              </a:rPr>
              <a:t> </a:t>
            </a:r>
            <a:r>
              <a:rPr lang="en-CA" sz="1400" i="1" u="sng" spc="-5" dirty="0" smtClean="0">
                <a:latin typeface="Trebuchet MS" panose="020B0603020202020204" pitchFamily="34" charset="0"/>
                <a:cs typeface="MS PGothic"/>
              </a:rPr>
              <a:t>ND </a:t>
            </a:r>
            <a:r>
              <a:rPr lang="en-CA" sz="1400" i="1" u="sng" spc="-5" dirty="0">
                <a:latin typeface="Trebuchet MS" panose="020B0603020202020204" pitchFamily="34" charset="0"/>
                <a:cs typeface="MS PGothic"/>
              </a:rPr>
              <a:t>de </a:t>
            </a:r>
            <a:r>
              <a:rPr lang="en-CA" sz="1400" i="1" u="sng" spc="-5" dirty="0" smtClean="0">
                <a:latin typeface="Trebuchet MS" panose="020B0603020202020204" pitchFamily="34" charset="0"/>
                <a:cs typeface="MS PGothic"/>
              </a:rPr>
              <a:t>10.0, </a:t>
            </a:r>
            <a:r>
              <a:rPr lang="en-CA" sz="1400" i="1" u="sng" spc="-5" dirty="0">
                <a:latin typeface="Trebuchet MS" panose="020B0603020202020204" pitchFamily="34" charset="0"/>
                <a:cs typeface="MS PGothic"/>
              </a:rPr>
              <a:t>le </a:t>
            </a:r>
            <a:r>
              <a:rPr lang="en-CA" sz="1400" i="1" u="sng" spc="-5" dirty="0" err="1">
                <a:latin typeface="Trebuchet MS" panose="020B0603020202020204" pitchFamily="34" charset="0"/>
                <a:cs typeface="MS PGothic"/>
              </a:rPr>
              <a:t>juge-arbitre</a:t>
            </a:r>
            <a:r>
              <a:rPr lang="en-CA" sz="1400" i="1" u="sng" spc="-5" dirty="0">
                <a:latin typeface="Trebuchet MS" panose="020B0603020202020204" pitchFamily="34" charset="0"/>
                <a:cs typeface="MS PGothic"/>
              </a:rPr>
              <a:t> </a:t>
            </a:r>
            <a:r>
              <a:rPr lang="en-CA" sz="1400" i="1" u="sng" spc="-5" dirty="0" err="1">
                <a:latin typeface="Trebuchet MS" panose="020B0603020202020204" pitchFamily="34" charset="0"/>
                <a:cs typeface="MS PGothic"/>
              </a:rPr>
              <a:t>déduit</a:t>
            </a:r>
            <a:r>
              <a:rPr lang="en-CA" sz="1400" i="1" u="sng" spc="-5" dirty="0">
                <a:latin typeface="Trebuchet MS" panose="020B0603020202020204" pitchFamily="34" charset="0"/>
                <a:cs typeface="MS PGothic"/>
              </a:rPr>
              <a:t> 0.50 de la note </a:t>
            </a:r>
            <a:r>
              <a:rPr lang="en-CA" sz="1400" i="1" u="sng" spc="-5" dirty="0" err="1">
                <a:latin typeface="Trebuchet MS" panose="020B0603020202020204" pitchFamily="34" charset="0"/>
                <a:cs typeface="MS PGothic"/>
              </a:rPr>
              <a:t>moyenne</a:t>
            </a:r>
            <a:endParaRPr lang="en-CA" sz="1400" i="1" spc="-5" dirty="0">
              <a:latin typeface="Trebuchet MS" panose="020B0603020202020204" pitchFamily="34" charset="0"/>
              <a:cs typeface="MS PGothic"/>
            </a:endParaRPr>
          </a:p>
        </p:txBody>
      </p:sp>
    </p:spTree>
    <p:extLst>
      <p:ext uri="{BB962C8B-B14F-4D97-AF65-F5344CB8AC3E}">
        <p14:creationId xmlns:p14="http://schemas.microsoft.com/office/powerpoint/2010/main" val="2641899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600" y="917805"/>
            <a:ext cx="8549725" cy="396262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Règlementation</a:t>
            </a:r>
            <a:r>
              <a:rPr lang="en-CA" sz="2300" b="1" spc="-10" dirty="0">
                <a:solidFill>
                  <a:srgbClr val="90C126"/>
                </a:solidFill>
                <a:latin typeface="Trebuchet MS" panose="020B0603020202020204" pitchFamily="34" charset="0"/>
                <a:cs typeface="MS PGothic"/>
              </a:rPr>
              <a:t> des chutes</a:t>
            </a:r>
          </a:p>
          <a:p>
            <a:pPr marL="72390">
              <a:spcBef>
                <a:spcPts val="35"/>
              </a:spcBef>
              <a:tabLst>
                <a:tab pos="409575" algn="l"/>
              </a:tabLst>
            </a:pPr>
            <a:endParaRPr lang="en-CA" sz="15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Déduire</a:t>
            </a:r>
            <a:r>
              <a:rPr lang="en-CA" sz="1700" spc="-5" dirty="0">
                <a:latin typeface="Trebuchet MS" panose="020B0603020202020204" pitchFamily="34" charset="0"/>
                <a:cs typeface="MS PGothic"/>
              </a:rPr>
              <a:t> </a:t>
            </a:r>
            <a:r>
              <a:rPr lang="en-CA" sz="1700" u="sng" spc="-5" dirty="0">
                <a:latin typeface="Trebuchet MS" panose="020B0603020202020204" pitchFamily="34" charset="0"/>
                <a:cs typeface="MS PGothic"/>
              </a:rPr>
              <a:t>0.5</a:t>
            </a:r>
            <a:r>
              <a:rPr lang="en-CA" sz="1700" spc="-5" dirty="0">
                <a:latin typeface="Trebuchet MS" panose="020B0603020202020204" pitchFamily="34" charset="0"/>
                <a:cs typeface="MS PGothic"/>
              </a:rPr>
              <a:t> pour la chute. Ne pas </a:t>
            </a:r>
            <a:r>
              <a:rPr lang="en-CA" sz="1700" spc="-5" dirty="0" err="1">
                <a:latin typeface="Trebuchet MS" panose="020B0603020202020204" pitchFamily="34" charset="0"/>
                <a:cs typeface="MS PGothic"/>
              </a:rPr>
              <a:t>déduire</a:t>
            </a:r>
            <a:r>
              <a:rPr lang="en-CA" sz="1700" spc="-5" dirty="0">
                <a:latin typeface="Trebuchet MS" panose="020B0603020202020204" pitchFamily="34" charset="0"/>
                <a:cs typeface="MS PGothic"/>
              </a:rPr>
              <a:t> pour </a:t>
            </a:r>
            <a:r>
              <a:rPr lang="en-CA" sz="1700" spc="-5" dirty="0" err="1">
                <a:latin typeface="Trebuchet MS" panose="020B0603020202020204" pitchFamily="34" charset="0"/>
                <a:cs typeface="MS PGothic"/>
              </a:rPr>
              <a:t>déséquilibre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précédant</a:t>
            </a:r>
            <a:r>
              <a:rPr lang="en-CA" sz="1700" spc="-5" dirty="0">
                <a:latin typeface="Trebuchet MS" panose="020B0603020202020204" pitchFamily="34" charset="0"/>
                <a:cs typeface="MS PGothic"/>
              </a:rPr>
              <a:t> la chute</a:t>
            </a:r>
          </a:p>
          <a:p>
            <a:pPr marL="72390">
              <a:spcBef>
                <a:spcPts val="35"/>
              </a:spcBef>
              <a:tabLst>
                <a:tab pos="409575" algn="l"/>
              </a:tabLst>
            </a:pPr>
            <a:r>
              <a:rPr lang="en-CA" sz="1700" spc="20" dirty="0">
                <a:latin typeface="Trebuchet MS" panose="020B0603020202020204" pitchFamily="34" charset="0"/>
                <a:cs typeface="MS PGothic"/>
              </a:rPr>
              <a:t>▶	</a:t>
            </a:r>
            <a:r>
              <a:rPr lang="fr-CA" sz="1700" spc="-5" dirty="0">
                <a:solidFill>
                  <a:srgbClr val="FF0000"/>
                </a:solidFill>
                <a:latin typeface="Trebuchet MS" panose="020B0603020202020204" pitchFamily="34" charset="0"/>
                <a:cs typeface="MS PGothic"/>
              </a:rPr>
              <a:t>La gymnaste dispose de </a:t>
            </a:r>
            <a:r>
              <a:rPr lang="fr-CA" sz="1700" spc="-5" dirty="0" smtClean="0">
                <a:solidFill>
                  <a:srgbClr val="FF0000"/>
                </a:solidFill>
                <a:latin typeface="Trebuchet MS" panose="020B0603020202020204" pitchFamily="34" charset="0"/>
                <a:cs typeface="MS PGothic"/>
              </a:rPr>
              <a:t>45 </a:t>
            </a:r>
            <a:r>
              <a:rPr lang="fr-CA" sz="1700" spc="-5" dirty="0">
                <a:solidFill>
                  <a:srgbClr val="FF0000"/>
                </a:solidFill>
                <a:latin typeface="Trebuchet MS" panose="020B0603020202020204" pitchFamily="34" charset="0"/>
                <a:cs typeface="MS PGothic"/>
              </a:rPr>
              <a:t>secondes pour remonter sur la poutre après une chute</a:t>
            </a:r>
            <a:r>
              <a:rPr lang="fr-CA" sz="1700" spc="-5" dirty="0" smtClean="0">
                <a:solidFill>
                  <a:srgbClr val="FF0000"/>
                </a:solidFill>
                <a:latin typeface="Trebuchet MS" panose="020B0603020202020204" pitchFamily="34" charset="0"/>
                <a:cs typeface="MS PGothic"/>
              </a:rPr>
              <a:t>. (1</a:t>
            </a:r>
            <a:r>
              <a:rPr lang="fr-CA" sz="1700" spc="-5" baseline="30000" dirty="0" smtClean="0">
                <a:solidFill>
                  <a:srgbClr val="FF0000"/>
                </a:solidFill>
                <a:latin typeface="Trebuchet MS" panose="020B0603020202020204" pitchFamily="34" charset="0"/>
                <a:cs typeface="MS PGothic"/>
              </a:rPr>
              <a:t>er</a:t>
            </a:r>
            <a:r>
              <a:rPr lang="fr-CA" sz="1700" spc="-5" dirty="0" smtClean="0">
                <a:solidFill>
                  <a:srgbClr val="FF0000"/>
                </a:solidFill>
                <a:latin typeface="Trebuchet MS" panose="020B0603020202020204" pitchFamily="34" charset="0"/>
                <a:cs typeface="MS PGothic"/>
              </a:rPr>
              <a:t> août 2019)</a:t>
            </a:r>
          </a:p>
          <a:p>
            <a:pPr marL="72390">
              <a:spcBef>
                <a:spcPts val="35"/>
              </a:spcBef>
              <a:tabLst>
                <a:tab pos="409575" algn="l"/>
              </a:tabLst>
            </a:pPr>
            <a:r>
              <a:rPr lang="fr-CA" sz="1700" spc="-5" dirty="0" smtClean="0">
                <a:latin typeface="Trebuchet MS" panose="020B0603020202020204" pitchFamily="34" charset="0"/>
                <a:cs typeface="MS PGothic"/>
              </a:rPr>
              <a:t> </a:t>
            </a:r>
            <a:r>
              <a:rPr lang="en-CA" sz="1600" spc="20"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Le temps de chute commence lorsque la gymnaste touche le tapis et s’arrête lorsque la 	gymnaste quitte le sol pour remonter sur la poutre pour reprendre son exercice. 	</a:t>
            </a:r>
            <a:r>
              <a:rPr lang="en-CA" sz="1500" spc="-5" dirty="0">
                <a:latin typeface="Trebuchet MS" panose="020B0603020202020204" pitchFamily="34" charset="0"/>
                <a:cs typeface="MS PGothic"/>
              </a:rPr>
              <a:t>(</a:t>
            </a:r>
            <a:r>
              <a:rPr lang="en-CA" sz="1500" spc="-5" dirty="0" err="1">
                <a:latin typeface="Trebuchet MS" panose="020B0603020202020204" pitchFamily="34" charset="0"/>
                <a:cs typeface="MS PGothic"/>
              </a:rPr>
              <a:t>avertissement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donné</a:t>
            </a:r>
            <a:r>
              <a:rPr lang="en-CA" sz="1500" spc="-5" dirty="0">
                <a:latin typeface="Trebuchet MS" panose="020B0603020202020204" pitchFamily="34" charset="0"/>
                <a:cs typeface="MS PGothic"/>
              </a:rPr>
              <a:t> à 10 et 20 </a:t>
            </a:r>
            <a:r>
              <a:rPr lang="en-CA" sz="1500" spc="-5" dirty="0" err="1">
                <a:latin typeface="Trebuchet MS" panose="020B0603020202020204" pitchFamily="34" charset="0"/>
                <a:cs typeface="MS PGothic"/>
              </a:rPr>
              <a:t>secondes</a:t>
            </a:r>
            <a:r>
              <a:rPr lang="en-CA" sz="1500" spc="-5" dirty="0">
                <a:latin typeface="Trebuchet MS" panose="020B0603020202020204" pitchFamily="34" charset="0"/>
                <a:cs typeface="MS PGothic"/>
              </a:rPr>
              <a:t>)</a:t>
            </a:r>
          </a:p>
          <a:p>
            <a:pPr marL="409575" marR="5080" indent="-337185">
              <a:spcBef>
                <a:spcPts val="75"/>
              </a:spcBef>
              <a:tabLst>
                <a:tab pos="409575" algn="l"/>
              </a:tabLst>
            </a:pP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Si la gymnaste exécute un élément sur le tapis avant de remonter sur la poutre le juge-arbitre applique une déduction de 0.20 sur la note finale pour échauffement supplémentaire. </a:t>
            </a:r>
          </a:p>
          <a:p>
            <a:pPr marL="409575" marR="5080" indent="-337185">
              <a:spcBef>
                <a:spcPts val="75"/>
              </a:spcBef>
              <a:tabLst>
                <a:tab pos="409575" algn="l"/>
              </a:tabLst>
            </a:pP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Si, après une chute, la gymnaste essaie de remonter et chute une seconde fois, avant que le chronométrage de l’exercice ne reprenne une autre déduction de 0.50 sera appliquée pour la deuxième chute.</a:t>
            </a:r>
            <a:endParaRPr lang="en-CA" sz="1700" spc="-5" dirty="0">
              <a:latin typeface="Trebuchet MS" panose="020B0603020202020204" pitchFamily="34" charset="0"/>
              <a:cs typeface="MS PGothic"/>
            </a:endParaRPr>
          </a:p>
          <a:p>
            <a:pPr marL="409575" marR="5080" indent="-337185">
              <a:spcBef>
                <a:spcPts val="7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Si la </a:t>
            </a:r>
            <a:r>
              <a:rPr lang="en-CA" sz="1700" spc="-5" dirty="0" err="1">
                <a:latin typeface="Trebuchet MS" panose="020B0603020202020204" pitchFamily="34" charset="0"/>
                <a:cs typeface="MS PGothic"/>
              </a:rPr>
              <a:t>gymnaste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saute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en</a:t>
            </a:r>
            <a:r>
              <a:rPr lang="en-CA" sz="1700" spc="-5" dirty="0">
                <a:latin typeface="Trebuchet MS" panose="020B0603020202020204" pitchFamily="34" charset="0"/>
                <a:cs typeface="MS PGothic"/>
              </a:rPr>
              <a:t> bas de la </a:t>
            </a:r>
            <a:r>
              <a:rPr lang="en-CA" sz="1700" spc="-5" dirty="0" err="1">
                <a:latin typeface="Trebuchet MS" panose="020B0603020202020204" pitchFamily="34" charset="0"/>
                <a:cs typeface="MS PGothic"/>
              </a:rPr>
              <a:t>poutre</a:t>
            </a:r>
            <a:r>
              <a:rPr lang="en-CA" sz="1700" spc="-5" dirty="0">
                <a:latin typeface="Trebuchet MS" panose="020B0603020202020204" pitchFamily="34" charset="0"/>
                <a:cs typeface="MS PGothic"/>
              </a:rPr>
              <a:t>, </a:t>
            </a:r>
            <a:r>
              <a:rPr lang="en-CA" sz="1700" spc="-5" dirty="0" err="1">
                <a:latin typeface="Trebuchet MS" panose="020B0603020202020204" pitchFamily="34" charset="0"/>
                <a:cs typeface="MS PGothic"/>
              </a:rPr>
              <a:t>il</a:t>
            </a:r>
            <a:r>
              <a:rPr lang="en-CA" sz="1700" spc="-5" dirty="0">
                <a:latin typeface="Trebuchet MS" panose="020B0603020202020204" pitchFamily="34" charset="0"/>
                <a:cs typeface="MS PGothic"/>
              </a:rPr>
              <a:t> y a </a:t>
            </a:r>
            <a:r>
              <a:rPr lang="en-CA" sz="1700" spc="-5" dirty="0" err="1">
                <a:latin typeface="Trebuchet MS" panose="020B0603020202020204" pitchFamily="34" charset="0"/>
                <a:cs typeface="MS PGothic"/>
              </a:rPr>
              <a:t>déduction</a:t>
            </a:r>
            <a:r>
              <a:rPr lang="en-CA" sz="1700" spc="-5" dirty="0">
                <a:latin typeface="Trebuchet MS" panose="020B0603020202020204" pitchFamily="34" charset="0"/>
                <a:cs typeface="MS PGothic"/>
              </a:rPr>
              <a:t> de </a:t>
            </a:r>
            <a:r>
              <a:rPr lang="en-CA" sz="1700" u="sng" spc="-5" dirty="0">
                <a:latin typeface="Trebuchet MS" panose="020B0603020202020204" pitchFamily="34" charset="0"/>
                <a:cs typeface="MS PGothic"/>
              </a:rPr>
              <a:t>0.50.</a:t>
            </a:r>
            <a:endParaRPr lang="en-CA" sz="1700" spc="-5" dirty="0">
              <a:latin typeface="Trebuchet MS" panose="020B0603020202020204" pitchFamily="34" charset="0"/>
              <a:cs typeface="MS PGothic"/>
            </a:endParaRPr>
          </a:p>
        </p:txBody>
      </p:sp>
    </p:spTree>
    <p:extLst>
      <p:ext uri="{BB962C8B-B14F-4D97-AF65-F5344CB8AC3E}">
        <p14:creationId xmlns:p14="http://schemas.microsoft.com/office/powerpoint/2010/main" val="1379403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600" y="701618"/>
            <a:ext cx="6858000" cy="4106252"/>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Réglementation</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l’assistance</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manuelle</a:t>
            </a:r>
            <a:endParaRPr lang="en-CA" sz="2300" b="1" spc="-10" dirty="0">
              <a:solidFill>
                <a:srgbClr val="90C126"/>
              </a:solidFill>
              <a:latin typeface="Trebuchet MS" panose="020B0603020202020204" pitchFamily="34" charset="0"/>
              <a:cs typeface="MS PGothic"/>
            </a:endParaRP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en-CA" sz="1700" spc="-5" dirty="0">
                <a:latin typeface="Trebuchet MS" panose="020B0603020202020204" pitchFamily="34" charset="0"/>
                <a:cs typeface="MS PGothic"/>
              </a:rPr>
              <a:t>Aide </a:t>
            </a:r>
            <a:r>
              <a:rPr lang="en-CA" sz="1700" spc="-5" dirty="0" err="1">
                <a:latin typeface="Trebuchet MS" panose="020B0603020202020204" pitchFamily="34" charset="0"/>
                <a:cs typeface="MS PGothic"/>
              </a:rPr>
              <a:t>durant</a:t>
            </a:r>
            <a:r>
              <a:rPr lang="en-CA" sz="1700" spc="-5" dirty="0">
                <a:latin typeface="Trebuchet MS" panose="020B0603020202020204" pitchFamily="34" charset="0"/>
                <a:cs typeface="MS PGothic"/>
              </a:rPr>
              <a:t> un </a:t>
            </a:r>
            <a:r>
              <a:rPr lang="en-CA" sz="1700" spc="-5" dirty="0" err="1">
                <a:latin typeface="Trebuchet MS" panose="020B0603020202020204" pitchFamily="34" charset="0"/>
                <a:cs typeface="MS PGothic"/>
              </a:rPr>
              <a:t>élément</a:t>
            </a:r>
            <a:endParaRPr lang="en-CA" sz="1700" spc="-5" dirty="0">
              <a:latin typeface="Trebuchet MS" panose="020B0603020202020204" pitchFamily="34" charset="0"/>
              <a:cs typeface="MS PGothic"/>
            </a:endParaRPr>
          </a:p>
          <a:p>
            <a:pPr marL="72390">
              <a:spcBef>
                <a:spcPts val="35"/>
              </a:spcBef>
              <a:tabLst>
                <a:tab pos="409575" algn="l"/>
              </a:tabLst>
            </a:pPr>
            <a:r>
              <a:rPr lang="en-CA" sz="1600" spc="20"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Déduire</a:t>
            </a:r>
            <a:r>
              <a:rPr lang="en-CA" sz="1500" spc="-5" dirty="0">
                <a:latin typeface="Trebuchet MS" panose="020B0603020202020204" pitchFamily="34" charset="0"/>
                <a:cs typeface="MS PGothic"/>
              </a:rPr>
              <a:t> </a:t>
            </a:r>
            <a:r>
              <a:rPr lang="en-CA" sz="1500" u="sng" spc="-5" dirty="0">
                <a:latin typeface="Trebuchet MS" panose="020B0603020202020204" pitchFamily="34" charset="0"/>
                <a:cs typeface="MS PGothic"/>
              </a:rPr>
              <a:t>0.5</a:t>
            </a:r>
            <a:endParaRPr lang="en-CA" sz="1500" spc="-5" dirty="0">
              <a:latin typeface="Trebuchet MS" panose="020B0603020202020204" pitchFamily="34" charset="0"/>
              <a:cs typeface="MS PGothic"/>
            </a:endParaRPr>
          </a:p>
          <a:p>
            <a:pPr marL="72390">
              <a:spcBef>
                <a:spcPts val="3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smtClean="0">
                <a:latin typeface="Trebuchet MS" panose="020B0603020202020204" pitchFamily="34" charset="0"/>
                <a:cs typeface="MS PGothic"/>
              </a:rPr>
              <a:t>La partie de valeur et l’exigence </a:t>
            </a:r>
            <a:r>
              <a:rPr lang="fr-CA" sz="1500" spc="-5" dirty="0">
                <a:latin typeface="Trebuchet MS" panose="020B0603020202020204" pitchFamily="34" charset="0"/>
                <a:cs typeface="MS PGothic"/>
              </a:rPr>
              <a:t>	</a:t>
            </a:r>
            <a:r>
              <a:rPr lang="fr-CA" sz="1500" spc="-5" dirty="0" smtClean="0">
                <a:latin typeface="Trebuchet MS" panose="020B0603020202020204" pitchFamily="34" charset="0"/>
                <a:cs typeface="MS PGothic"/>
              </a:rPr>
              <a:t>spécifique ne sont pas accordés</a:t>
            </a:r>
            <a:endParaRPr lang="fr-CA" sz="1500" spc="-5" dirty="0">
              <a:latin typeface="Trebuchet MS" panose="020B0603020202020204" pitchFamily="34" charset="0"/>
              <a:cs typeface="MS PGothic"/>
            </a:endParaRPr>
          </a:p>
          <a:p>
            <a:pPr marL="72390">
              <a:spcBef>
                <a:spcPts val="35"/>
              </a:spcBef>
              <a:tabLst>
                <a:tab pos="409575" algn="l"/>
              </a:tabLst>
            </a:pP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A</a:t>
            </a:r>
            <a:r>
              <a:rPr lang="fr-CA" sz="1700" spc="-5" dirty="0" smtClean="0">
                <a:latin typeface="Trebuchet MS" panose="020B0603020202020204" pitchFamily="34" charset="0"/>
                <a:cs typeface="MS PGothic"/>
              </a:rPr>
              <a:t>ide </a:t>
            </a:r>
            <a:r>
              <a:rPr lang="fr-CA" sz="1700" spc="-5" dirty="0">
                <a:latin typeface="Trebuchet MS" panose="020B0603020202020204" pitchFamily="34" charset="0"/>
                <a:cs typeface="MS PGothic"/>
              </a:rPr>
              <a:t>la gymnaste à la réception de la sortie </a:t>
            </a:r>
          </a:p>
          <a:p>
            <a:pPr marL="72390">
              <a:spcBef>
                <a:spcPts val="3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Déduire</a:t>
            </a:r>
            <a:r>
              <a:rPr lang="en-CA" sz="1500" spc="-5" dirty="0">
                <a:latin typeface="Trebuchet MS" panose="020B0603020202020204" pitchFamily="34" charset="0"/>
                <a:cs typeface="MS PGothic"/>
              </a:rPr>
              <a:t> </a:t>
            </a:r>
            <a:r>
              <a:rPr lang="en-CA" sz="1500" u="sng" spc="-5" dirty="0">
                <a:latin typeface="Trebuchet MS" panose="020B0603020202020204" pitchFamily="34" charset="0"/>
                <a:cs typeface="MS PGothic"/>
              </a:rPr>
              <a:t>0.5</a:t>
            </a:r>
            <a:endParaRPr lang="en-CA" sz="1500" spc="-5" dirty="0">
              <a:latin typeface="Trebuchet MS" panose="020B0603020202020204" pitchFamily="34" charset="0"/>
              <a:cs typeface="MS PGothic"/>
            </a:endParaRPr>
          </a:p>
          <a:p>
            <a:pPr marL="409575" marR="5080" indent="-337185">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Accorder </a:t>
            </a:r>
            <a:r>
              <a:rPr lang="fr-CA" sz="1500" spc="-5" dirty="0" smtClean="0">
                <a:latin typeface="Trebuchet MS" panose="020B0603020202020204" pitchFamily="34" charset="0"/>
                <a:cs typeface="MS PGothic"/>
              </a:rPr>
              <a:t>la partie de valeur et </a:t>
            </a:r>
            <a:r>
              <a:rPr lang="fr-CA" sz="1500" spc="-5" dirty="0">
                <a:latin typeface="Trebuchet MS" panose="020B0603020202020204" pitchFamily="34" charset="0"/>
                <a:cs typeface="MS PGothic"/>
              </a:rPr>
              <a:t>l’exigence </a:t>
            </a:r>
            <a:r>
              <a:rPr lang="fr-CA" sz="1500" spc="-5" dirty="0" smtClean="0">
                <a:latin typeface="Trebuchet MS" panose="020B0603020202020204" pitchFamily="34" charset="0"/>
                <a:cs typeface="MS PGothic"/>
              </a:rPr>
              <a:t>spécifique</a:t>
            </a:r>
            <a:endParaRPr lang="fr-CA" sz="1500" spc="-5" dirty="0">
              <a:latin typeface="Trebuchet MS" panose="020B0603020202020204" pitchFamily="34" charset="0"/>
              <a:cs typeface="MS PGothic"/>
            </a:endParaRPr>
          </a:p>
          <a:p>
            <a:pPr marL="409575" marR="5080" indent="-337185">
              <a:spcBef>
                <a:spcPts val="75"/>
              </a:spcBef>
              <a:tabLst>
                <a:tab pos="409575" algn="l"/>
              </a:tabLst>
            </a:pP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L</a:t>
            </a:r>
            <a:r>
              <a:rPr lang="fr-CA" sz="1700" spc="-5" dirty="0" smtClean="0">
                <a:latin typeface="Trebuchet MS" panose="020B0603020202020204" pitchFamily="34" charset="0"/>
                <a:cs typeface="MS PGothic"/>
              </a:rPr>
              <a:t>’entraîneur </a:t>
            </a:r>
            <a:r>
              <a:rPr lang="fr-CA" sz="1700" spc="-5" dirty="0">
                <a:latin typeface="Trebuchet MS" panose="020B0603020202020204" pitchFamily="34" charset="0"/>
                <a:cs typeface="MS PGothic"/>
              </a:rPr>
              <a:t>touche par mégarde la gymnaste sans l’aider </a:t>
            </a:r>
          </a:p>
          <a:p>
            <a:pPr marL="72390">
              <a:spcBef>
                <a:spcPts val="3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Déduire</a:t>
            </a:r>
            <a:r>
              <a:rPr lang="en-CA" sz="1500" spc="-5" dirty="0">
                <a:latin typeface="Trebuchet MS" panose="020B0603020202020204" pitchFamily="34" charset="0"/>
                <a:cs typeface="MS PGothic"/>
              </a:rPr>
              <a:t> </a:t>
            </a:r>
            <a:r>
              <a:rPr lang="en-CA" sz="1500" u="sng" spc="-5" dirty="0">
                <a:latin typeface="Trebuchet MS" panose="020B0603020202020204" pitchFamily="34" charset="0"/>
                <a:cs typeface="MS PGothic"/>
              </a:rPr>
              <a:t>0.5</a:t>
            </a:r>
            <a:endParaRPr lang="en-CA" sz="1500" spc="-5" dirty="0">
              <a:latin typeface="Trebuchet MS" panose="020B0603020202020204" pitchFamily="34" charset="0"/>
              <a:cs typeface="MS PGothic"/>
            </a:endParaRPr>
          </a:p>
          <a:p>
            <a:pPr marL="409575" marR="5080" indent="-337185">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Accorder la </a:t>
            </a:r>
            <a:r>
              <a:rPr lang="fr-CA" sz="1500" spc="-5" dirty="0" smtClean="0">
                <a:latin typeface="Trebuchet MS" panose="020B0603020202020204" pitchFamily="34" charset="0"/>
                <a:cs typeface="MS PGothic"/>
              </a:rPr>
              <a:t>partie de valeur et l’exigence spécifique </a:t>
            </a:r>
            <a:endParaRPr lang="fr-CA" sz="1500" spc="-5" dirty="0">
              <a:latin typeface="Trebuchet MS" panose="020B0603020202020204" pitchFamily="34" charset="0"/>
              <a:cs typeface="MS PGothic"/>
            </a:endParaRPr>
          </a:p>
          <a:p>
            <a:pPr marL="409575" marR="5080" indent="-337185">
              <a:spcBef>
                <a:spcPts val="75"/>
              </a:spcBef>
              <a:tabLst>
                <a:tab pos="409575" algn="l"/>
              </a:tabLst>
            </a:pP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I</a:t>
            </a:r>
            <a:r>
              <a:rPr lang="fr-CA" sz="1700" spc="-5" dirty="0" smtClean="0">
                <a:latin typeface="Trebuchet MS" panose="020B0603020202020204" pitchFamily="34" charset="0"/>
                <a:cs typeface="MS PGothic"/>
              </a:rPr>
              <a:t>l </a:t>
            </a:r>
            <a:r>
              <a:rPr lang="fr-CA" sz="1700" spc="-5" dirty="0">
                <a:latin typeface="Trebuchet MS" panose="020B0603020202020204" pitchFamily="34" charset="0"/>
                <a:cs typeface="MS PGothic"/>
              </a:rPr>
              <a:t>n’y a aucune pénalité si la gymnaste touche par mégarde l’entraîneur.</a:t>
            </a:r>
          </a:p>
          <a:p>
            <a:pPr marL="409575" marR="5080" indent="-337185">
              <a:spcBef>
                <a:spcPts val="75"/>
              </a:spcBef>
              <a:tabLst>
                <a:tab pos="409575" algn="l"/>
              </a:tabLst>
            </a:pPr>
            <a:r>
              <a:rPr lang="en-CA" sz="1700" spc="20" dirty="0">
                <a:latin typeface="Trebuchet MS" panose="020B0603020202020204" pitchFamily="34" charset="0"/>
                <a:cs typeface="MS PGothic"/>
              </a:rPr>
              <a:t>▶	</a:t>
            </a:r>
            <a:r>
              <a:rPr lang="fr-CA" sz="1700" spc="-5" dirty="0">
                <a:latin typeface="Trebuchet MS" panose="020B0603020202020204" pitchFamily="34" charset="0"/>
                <a:cs typeface="MS PGothic"/>
              </a:rPr>
              <a:t>L</a:t>
            </a:r>
            <a:r>
              <a:rPr lang="fr-CA" sz="1700" spc="-5" dirty="0" smtClean="0">
                <a:latin typeface="Trebuchet MS" panose="020B0603020202020204" pitchFamily="34" charset="0"/>
                <a:cs typeface="MS PGothic"/>
              </a:rPr>
              <a:t>’entraîneur </a:t>
            </a:r>
            <a:r>
              <a:rPr lang="fr-CA" sz="1700" spc="-5" dirty="0">
                <a:latin typeface="Trebuchet MS" panose="020B0603020202020204" pitchFamily="34" charset="0"/>
                <a:cs typeface="MS PGothic"/>
              </a:rPr>
              <a:t>attrape une gymnaste en pleine chute</a:t>
            </a:r>
          </a:p>
          <a:p>
            <a:pPr marL="409575" marR="5080" indent="-337185">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Déduire 0.50 pour la chute SEULEMENT.</a:t>
            </a:r>
          </a:p>
          <a:p>
            <a:pPr marL="409575" marR="5080" indent="-337185">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Ne pas déduire pour l’assistance manuelle. </a:t>
            </a:r>
            <a:endParaRPr lang="en-CA" sz="1500" spc="-5" dirty="0">
              <a:latin typeface="Trebuchet MS" panose="020B0603020202020204" pitchFamily="34" charset="0"/>
              <a:cs typeface="MS PGothic"/>
            </a:endParaRPr>
          </a:p>
        </p:txBody>
      </p:sp>
      <p:sp>
        <p:nvSpPr>
          <p:cNvPr id="6" name="TextBox 5"/>
          <p:cNvSpPr txBox="1"/>
          <p:nvPr>
            <p:custDataLst>
              <p:tags r:id="rId4"/>
            </p:custDataLst>
          </p:nvPr>
        </p:nvSpPr>
        <p:spPr>
          <a:xfrm>
            <a:off x="6934200" y="1042198"/>
            <a:ext cx="2209800" cy="2862322"/>
          </a:xfrm>
          <a:prstGeom prst="rect">
            <a:avLst/>
          </a:prstGeom>
          <a:noFill/>
        </p:spPr>
        <p:txBody>
          <a:bodyPr wrap="square" rtlCol="0">
            <a:spAutoFit/>
          </a:bodyPr>
          <a:lstStyle/>
          <a:p>
            <a:pPr algn="ctr"/>
            <a:r>
              <a:rPr lang="fr-CA" sz="1200" i="1" dirty="0">
                <a:latin typeface="Trebuchet MS" panose="020B0603020202020204" pitchFamily="34" charset="0"/>
              </a:rPr>
              <a:t>L’entraîneur peut s’approcher de la poutre pour aider la gymnaste à exécuter un élément particulier. </a:t>
            </a:r>
            <a:r>
              <a:rPr lang="fr-CA" sz="1200" i="1" dirty="0" smtClean="0">
                <a:latin typeface="Trebuchet MS" panose="020B0603020202020204" pitchFamily="34" charset="0"/>
              </a:rPr>
              <a:t>L’entraîneur </a:t>
            </a:r>
            <a:r>
              <a:rPr lang="fr-CA" sz="1200" i="1" dirty="0">
                <a:latin typeface="Trebuchet MS" panose="020B0603020202020204" pitchFamily="34" charset="0"/>
              </a:rPr>
              <a:t>ne peut pas être présent pour tout l’exercice </a:t>
            </a:r>
            <a:r>
              <a:rPr lang="en-CA" sz="1200" i="1" dirty="0">
                <a:latin typeface="Trebuchet MS" panose="020B0603020202020204" pitchFamily="34" charset="0"/>
              </a:rPr>
              <a:t>(</a:t>
            </a:r>
            <a:r>
              <a:rPr lang="fr-CA" sz="1200" i="1" dirty="0">
                <a:latin typeface="Trebuchet MS" panose="020B0603020202020204" pitchFamily="34" charset="0"/>
              </a:rPr>
              <a:t>le juge-arbitre déduit 0.10 de la note finale si l’entraîneur demeure près de la poutre pendant tout l’exercice.</a:t>
            </a:r>
            <a:r>
              <a:rPr lang="en-CA" sz="1200" i="1" dirty="0">
                <a:latin typeface="Trebuchet MS" panose="020B0603020202020204" pitchFamily="34" charset="0"/>
              </a:rPr>
              <a:t>)</a:t>
            </a:r>
          </a:p>
          <a:p>
            <a:pPr algn="ctr"/>
            <a:endParaRPr lang="en-CA" sz="1200" dirty="0">
              <a:latin typeface="Trebuchet MS" panose="020B0603020202020204" pitchFamily="34" charset="0"/>
            </a:endParaRPr>
          </a:p>
          <a:p>
            <a:pPr algn="ctr"/>
            <a:r>
              <a:rPr lang="en-CA" sz="1200" i="1" dirty="0" err="1" smtClean="0">
                <a:latin typeface="Trebuchet MS" panose="020B0603020202020204" pitchFamily="34" charset="0"/>
              </a:rPr>
              <a:t>Déduire</a:t>
            </a:r>
            <a:r>
              <a:rPr lang="en-CA" sz="1200" i="1" dirty="0" smtClean="0">
                <a:latin typeface="Trebuchet MS" panose="020B0603020202020204" pitchFamily="34" charset="0"/>
              </a:rPr>
              <a:t> </a:t>
            </a:r>
            <a:r>
              <a:rPr lang="en-CA" sz="1200" i="1" u="sng" dirty="0">
                <a:latin typeface="Trebuchet MS" panose="020B0603020202020204" pitchFamily="34" charset="0"/>
              </a:rPr>
              <a:t>0.5</a:t>
            </a:r>
            <a:r>
              <a:rPr lang="en-CA" sz="1200" i="1" dirty="0">
                <a:latin typeface="Trebuchet MS" panose="020B0603020202020204" pitchFamily="34" charset="0"/>
              </a:rPr>
              <a:t> pour la chute </a:t>
            </a:r>
            <a:r>
              <a:rPr lang="en-CA" sz="1200" i="1" dirty="0" err="1">
                <a:latin typeface="Trebuchet MS" panose="020B0603020202020204" pitchFamily="34" charset="0"/>
              </a:rPr>
              <a:t>ainsi</a:t>
            </a:r>
            <a:r>
              <a:rPr lang="en-CA" sz="1200" i="1" dirty="0">
                <a:latin typeface="Trebuchet MS" panose="020B0603020202020204" pitchFamily="34" charset="0"/>
              </a:rPr>
              <a:t> que la </a:t>
            </a:r>
            <a:r>
              <a:rPr lang="en-CA" sz="1200" i="1" dirty="0" err="1">
                <a:latin typeface="Trebuchet MS" panose="020B0603020202020204" pitchFamily="34" charset="0"/>
              </a:rPr>
              <a:t>déduction</a:t>
            </a:r>
            <a:r>
              <a:rPr lang="en-CA" sz="1200" i="1" dirty="0">
                <a:latin typeface="Trebuchet MS" panose="020B0603020202020204" pitchFamily="34" charset="0"/>
              </a:rPr>
              <a:t> de </a:t>
            </a:r>
            <a:r>
              <a:rPr lang="en-CA" sz="1200" i="1" dirty="0" err="1">
                <a:latin typeface="Trebuchet MS" panose="020B0603020202020204" pitchFamily="34" charset="0"/>
              </a:rPr>
              <a:t>l’aide</a:t>
            </a:r>
            <a:r>
              <a:rPr lang="en-CA" sz="1200" i="1" dirty="0">
                <a:latin typeface="Trebuchet MS" panose="020B0603020202020204" pitchFamily="34" charset="0"/>
              </a:rPr>
              <a:t> </a:t>
            </a:r>
            <a:r>
              <a:rPr lang="en-CA" sz="1200" i="1" dirty="0" err="1">
                <a:latin typeface="Trebuchet MS" panose="020B0603020202020204" pitchFamily="34" charset="0"/>
              </a:rPr>
              <a:t>manuelle</a:t>
            </a:r>
            <a:r>
              <a:rPr lang="en-CA" sz="1200" i="1" dirty="0">
                <a:latin typeface="Trebuchet MS" panose="020B0603020202020204" pitchFamily="34" charset="0"/>
              </a:rPr>
              <a:t>.</a:t>
            </a:r>
          </a:p>
        </p:txBody>
      </p:sp>
    </p:spTree>
    <p:extLst>
      <p:ext uri="{BB962C8B-B14F-4D97-AF65-F5344CB8AC3E}">
        <p14:creationId xmlns:p14="http://schemas.microsoft.com/office/powerpoint/2010/main" val="16110687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600" y="917805"/>
            <a:ext cx="8549725" cy="3216265"/>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Réglementation</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les entrées</a:t>
            </a:r>
          </a:p>
          <a:p>
            <a:pPr marL="12700">
              <a:tabLst>
                <a:tab pos="409575" algn="l"/>
              </a:tabLst>
            </a:pP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Tentatives</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d’entrée</a:t>
            </a:r>
            <a:endParaRPr lang="en-CA" sz="1400" spc="-5" dirty="0">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     </a:t>
            </a:r>
            <a:r>
              <a:rPr lang="fr-CA" sz="1400" spc="-5" dirty="0">
                <a:latin typeface="Trebuchet MS" panose="020B0603020202020204" pitchFamily="34" charset="0"/>
                <a:cs typeface="MS PGothic"/>
              </a:rPr>
              <a:t>La gymnaste peut tenter d’effectuer son entrée deux fois sans pénalité, pourvue qu’elle 	n’ait pas touché le tremplin ou la poutre ou couru sous la poutre à chaque essai. (C.-à-d. 	course à vide).</a:t>
            </a:r>
          </a:p>
          <a:p>
            <a:pPr marL="72390">
              <a:spcBef>
                <a:spcPts val="3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Si la gymnaste s’arrête deux fois, elle peut réessayer une troisième fois; cependant, à la 	troisième tentative, chaque juge déduit 0.50.</a:t>
            </a:r>
          </a:p>
          <a:p>
            <a:pPr marL="72390">
              <a:spcBef>
                <a:spcPts val="3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Si la gymnaste court et touche le tremplin ou la poutre ou court sous la poutre sans 	exécuter d’entrée, appliquer une déduction de 0.50 (cette tentative sera considérée comme </a:t>
            </a:r>
            <a:r>
              <a:rPr lang="fr-CA" sz="1400" spc="-5" dirty="0" smtClean="0">
                <a:latin typeface="Trebuchet MS" panose="020B0603020202020204" pitchFamily="34" charset="0"/>
                <a:cs typeface="MS PGothic"/>
              </a:rPr>
              <a:t>une 	chute</a:t>
            </a:r>
            <a:r>
              <a:rPr lang="fr-CA" sz="1400" spc="-5" dirty="0">
                <a:latin typeface="Trebuchet MS" panose="020B0603020202020204" pitchFamily="34" charset="0"/>
                <a:cs typeface="MS PGothic"/>
              </a:rPr>
              <a:t>). </a:t>
            </a: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Les entrées précédées d’un (1) élément avant l’envol au tremplin sont permises. </a:t>
            </a:r>
            <a:r>
              <a:rPr lang="fr-CA" sz="1400" spc="-5" dirty="0" smtClean="0">
                <a:latin typeface="Trebuchet MS" panose="020B0603020202020204" pitchFamily="34" charset="0"/>
                <a:cs typeface="MS PGothic"/>
              </a:rPr>
              <a:t>L’évaluation </a:t>
            </a:r>
            <a:r>
              <a:rPr lang="fr-CA" sz="1400" spc="-5" dirty="0">
                <a:latin typeface="Trebuchet MS" panose="020B0603020202020204" pitchFamily="34" charset="0"/>
                <a:cs typeface="MS PGothic"/>
              </a:rPr>
              <a:t>débute </a:t>
            </a:r>
            <a:r>
              <a:rPr lang="fr-CA" sz="1400" spc="-5" dirty="0" smtClean="0">
                <a:latin typeface="Trebuchet MS" panose="020B0603020202020204" pitchFamily="34" charset="0"/>
                <a:cs typeface="MS PGothic"/>
              </a:rPr>
              <a:t>	une </a:t>
            </a:r>
            <a:r>
              <a:rPr lang="fr-CA" sz="1400" spc="-5" dirty="0">
                <a:latin typeface="Trebuchet MS" panose="020B0603020202020204" pitchFamily="34" charset="0"/>
                <a:cs typeface="MS PGothic"/>
              </a:rPr>
              <a:t>fois que les pieds ont quitté le tremplin. </a:t>
            </a:r>
          </a:p>
          <a:p>
            <a:pPr marL="72390">
              <a:spcBef>
                <a:spcPts val="35"/>
              </a:spcBef>
              <a:tabLst>
                <a:tab pos="409575" algn="l"/>
              </a:tabLst>
            </a:pPr>
            <a:endParaRPr lang="en-CA" sz="1700" spc="-5" dirty="0">
              <a:solidFill>
                <a:srgbClr val="3F3F3F"/>
              </a:solidFill>
              <a:latin typeface="Trebuchet MS" panose="020B0603020202020204" pitchFamily="34" charset="0"/>
              <a:cs typeface="MS PGothic"/>
            </a:endParaRPr>
          </a:p>
        </p:txBody>
      </p:sp>
    </p:spTree>
    <p:extLst>
      <p:ext uri="{BB962C8B-B14F-4D97-AF65-F5344CB8AC3E}">
        <p14:creationId xmlns:p14="http://schemas.microsoft.com/office/powerpoint/2010/main" val="2194055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600" y="709092"/>
            <a:ext cx="8549725" cy="3862596"/>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Réglementation</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concernant</a:t>
            </a:r>
            <a:r>
              <a:rPr lang="en-CA" sz="2300" b="1" spc="-10" dirty="0">
                <a:solidFill>
                  <a:srgbClr val="90C126"/>
                </a:solidFill>
                <a:latin typeface="Trebuchet MS" panose="020B0603020202020204" pitchFamily="34" charset="0"/>
                <a:cs typeface="MS PGothic"/>
              </a:rPr>
              <a:t> les sorties</a:t>
            </a:r>
            <a:endParaRPr lang="en-CA" sz="1500" spc="20" dirty="0">
              <a:solidFill>
                <a:srgbClr val="90C126"/>
              </a:solidFill>
              <a:latin typeface="Trebuchet MS" panose="020B0603020202020204" pitchFamily="34" charset="0"/>
              <a:cs typeface="MS PGothic"/>
            </a:endParaRPr>
          </a:p>
          <a:p>
            <a:pPr marL="72390">
              <a:spcBef>
                <a:spcPts val="3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Si une gymnaste de niveau exécute un élément avec appui des mains au lieu d’un salto ou d’un renversement libre, déduire 0.50 pour absence d’exigence spécifique de sortie.</a:t>
            </a:r>
          </a:p>
          <a:p>
            <a:pPr marL="409575" marR="5080" indent="-337185">
              <a:spcBef>
                <a:spcPts val="75"/>
              </a:spcBef>
              <a:tabLst>
                <a:tab pos="409575" algn="l"/>
              </a:tabLst>
            </a:pPr>
            <a:r>
              <a:rPr lang="en-CA" sz="1600" spc="20" dirty="0">
                <a:latin typeface="Trebuchet MS" panose="020B0603020202020204" pitchFamily="34" charset="0"/>
                <a:cs typeface="MS PGothic"/>
              </a:rPr>
              <a:t>▶	</a:t>
            </a:r>
            <a:r>
              <a:rPr lang="en-CA" sz="1600" spc="-5" dirty="0">
                <a:latin typeface="Trebuchet MS" panose="020B0603020202020204" pitchFamily="34" charset="0"/>
                <a:cs typeface="MS PGothic"/>
              </a:rPr>
              <a:t>Une sortie avec aide </a:t>
            </a:r>
            <a:r>
              <a:rPr lang="en-CA" sz="1600" spc="-5" dirty="0" err="1">
                <a:latin typeface="Trebuchet MS" panose="020B0603020202020204" pitchFamily="34" charset="0"/>
                <a:cs typeface="MS PGothic"/>
              </a:rPr>
              <a:t>manuelle</a:t>
            </a:r>
            <a:r>
              <a:rPr lang="en-CA" sz="1600" spc="-5" dirty="0">
                <a:latin typeface="Trebuchet MS" panose="020B0603020202020204" pitchFamily="34" charset="0"/>
                <a:cs typeface="MS PGothic"/>
              </a:rPr>
              <a:t> ne </a:t>
            </a:r>
            <a:r>
              <a:rPr lang="en-CA" sz="1600" spc="-5" dirty="0" err="1">
                <a:latin typeface="Trebuchet MS" panose="020B0603020202020204" pitchFamily="34" charset="0"/>
                <a:cs typeface="MS PGothic"/>
              </a:rPr>
              <a:t>reçoit</a:t>
            </a:r>
            <a:r>
              <a:rPr lang="en-CA" sz="1600" spc="-5" dirty="0">
                <a:latin typeface="Trebuchet MS" panose="020B0603020202020204" pitchFamily="34" charset="0"/>
                <a:cs typeface="MS PGothic"/>
              </a:rPr>
              <a:t> pas de </a:t>
            </a:r>
            <a:r>
              <a:rPr lang="en-CA" sz="1600" spc="-5" dirty="0" err="1">
                <a:latin typeface="Trebuchet MS" panose="020B0603020202020204" pitchFamily="34" charset="0"/>
                <a:cs typeface="MS PGothic"/>
              </a:rPr>
              <a:t>valeur</a:t>
            </a:r>
            <a:r>
              <a:rPr lang="en-CA" sz="1600" spc="-5" dirty="0">
                <a:latin typeface="Trebuchet MS" panose="020B0603020202020204" pitchFamily="34" charset="0"/>
                <a:cs typeface="MS PGothic"/>
              </a:rPr>
              <a:t> de </a:t>
            </a:r>
            <a:r>
              <a:rPr lang="en-CA" sz="1600" spc="-5" dirty="0" err="1">
                <a:latin typeface="Trebuchet MS" panose="020B0603020202020204" pitchFamily="34" charset="0"/>
                <a:cs typeface="MS PGothic"/>
              </a:rPr>
              <a:t>difficulté</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ni</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d’exigence</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spécifique</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mais</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il</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n’y</a:t>
            </a:r>
            <a:r>
              <a:rPr lang="en-CA" sz="1600" spc="-5" dirty="0">
                <a:latin typeface="Trebuchet MS" panose="020B0603020202020204" pitchFamily="34" charset="0"/>
                <a:cs typeface="MS PGothic"/>
              </a:rPr>
              <a:t> a </a:t>
            </a:r>
            <a:r>
              <a:rPr lang="en-CA" sz="1600" spc="-5" dirty="0" err="1">
                <a:latin typeface="Trebuchet MS" panose="020B0603020202020204" pitchFamily="34" charset="0"/>
                <a:cs typeface="MS PGothic"/>
              </a:rPr>
              <a:t>aucune</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déduction</a:t>
            </a:r>
            <a:r>
              <a:rPr lang="en-CA" sz="1600" spc="-5" dirty="0">
                <a:latin typeface="Trebuchet MS" panose="020B0603020202020204" pitchFamily="34" charset="0"/>
                <a:cs typeface="MS PGothic"/>
              </a:rPr>
              <a:t> pour pas de tentative de sortie</a:t>
            </a:r>
          </a:p>
          <a:p>
            <a:pPr marL="409575" marR="5080" indent="-337185">
              <a:spcBef>
                <a:spcPts val="7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Si une gymnaste exécute une sortie n’ayant pas de valeur — un élément ne figurant pas au Code de pointage JO ou un élément interdit pour le niveau de la gymnaste, déduire 0.50 de la note de départ pour absence d’exigence spécifique de sortie selon le niveau et déduire 0.30 de la note de départ pour pas de tentative de sortie.</a:t>
            </a:r>
            <a:endParaRPr lang="en-CA" sz="1600" spc="-5" dirty="0">
              <a:latin typeface="Trebuchet MS" panose="020B0603020202020204" pitchFamily="34" charset="0"/>
              <a:cs typeface="MS PGothic"/>
            </a:endParaRPr>
          </a:p>
          <a:p>
            <a:pPr marL="409575" marR="5080" indent="-337185">
              <a:spcBef>
                <a:spcPts val="75"/>
              </a:spcBef>
              <a:tabLst>
                <a:tab pos="409575" algn="l"/>
              </a:tabLst>
            </a:pPr>
            <a:r>
              <a:rPr lang="en-CA" sz="1600" spc="20" dirty="0">
                <a:latin typeface="Trebuchet MS" panose="020B0603020202020204" pitchFamily="34" charset="0"/>
                <a:cs typeface="MS PGothic"/>
              </a:rPr>
              <a:t>▶	</a:t>
            </a:r>
            <a:r>
              <a:rPr lang="fr-CA" sz="1600" spc="-5" dirty="0">
                <a:latin typeface="Trebuchet MS" panose="020B0603020202020204" pitchFamily="34" charset="0"/>
                <a:cs typeface="MS PGothic"/>
              </a:rPr>
              <a:t>Si la gymnaste commence l’action du salto, mais chute sans réceptionner sur le dessous des pieds en premier </a:t>
            </a:r>
            <a:r>
              <a:rPr lang="en-CA" sz="1600" spc="-5" dirty="0">
                <a:latin typeface="Trebuchet MS" panose="020B0603020202020204" pitchFamily="34" charset="0"/>
                <a:cs typeface="MS PGothic"/>
              </a:rPr>
              <a:t>:</a:t>
            </a:r>
          </a:p>
          <a:p>
            <a:pPr marL="409575" marR="5080" indent="-337185">
              <a:spcBef>
                <a:spcPts val="7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La valeur de difficulté N’est PAS accordée et déduire de la note de départ s’il manque des parties de difficulté. Déduire aussi pour toute faute d’exécution et d’amplitude</a:t>
            </a:r>
          </a:p>
          <a:p>
            <a:pPr marL="409575" marR="5080" indent="-337185">
              <a:spcBef>
                <a:spcPts val="75"/>
              </a:spcBef>
              <a:tabLst>
                <a:tab pos="409575" algn="l"/>
              </a:tabLst>
            </a:pPr>
            <a:r>
              <a:rPr lang="en-CA" sz="1400" spc="20" dirty="0">
                <a:latin typeface="Trebuchet MS" panose="020B0603020202020204" pitchFamily="34" charset="0"/>
                <a:cs typeface="MS PGothic"/>
              </a:rPr>
              <a:t>	▶     </a:t>
            </a:r>
            <a:r>
              <a:rPr lang="fr-CA" sz="1400" spc="-5" dirty="0">
                <a:latin typeface="Trebuchet MS" panose="020B0603020202020204" pitchFamily="34" charset="0"/>
                <a:cs typeface="MS PGothic"/>
              </a:rPr>
              <a:t>Si l’action du salto n’a jamais été initiée</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déduire</a:t>
            </a:r>
            <a:r>
              <a:rPr lang="en-CA" sz="1400" spc="-5" dirty="0">
                <a:latin typeface="Trebuchet MS" panose="020B0603020202020204" pitchFamily="34" charset="0"/>
                <a:cs typeface="MS PGothic"/>
              </a:rPr>
              <a:t> pour pas de tentative de sortie.</a:t>
            </a:r>
          </a:p>
          <a:p>
            <a:pPr marL="409575" marR="5080" indent="-337185">
              <a:spcBef>
                <a:spcPts val="75"/>
              </a:spcBef>
              <a:tabLst>
                <a:tab pos="409575" algn="l"/>
              </a:tabLst>
            </a:pPr>
            <a:endParaRPr lang="en-CA" sz="1700" spc="-5" dirty="0">
              <a:solidFill>
                <a:srgbClr val="3F3F3F"/>
              </a:solidFill>
              <a:latin typeface="Trebuchet MS" panose="020B0603020202020204" pitchFamily="34" charset="0"/>
              <a:cs typeface="MS PGothic"/>
            </a:endParaRPr>
          </a:p>
        </p:txBody>
      </p:sp>
    </p:spTree>
    <p:extLst>
      <p:ext uri="{BB962C8B-B14F-4D97-AF65-F5344CB8AC3E}">
        <p14:creationId xmlns:p14="http://schemas.microsoft.com/office/powerpoint/2010/main" val="33312950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601" y="875480"/>
            <a:ext cx="8549724" cy="3880549"/>
          </a:xfrm>
          <a:prstGeom prst="rect">
            <a:avLst/>
          </a:prstGeom>
        </p:spPr>
        <p:txBody>
          <a:bodyPr vert="horz" wrap="square" lIns="0" tIns="0" rIns="0" bIns="0" rtlCol="0">
            <a:spAutoFit/>
          </a:bodyPr>
          <a:lstStyle/>
          <a:p>
            <a:pPr marL="12700">
              <a:tabLst>
                <a:tab pos="409575" algn="l"/>
              </a:tabLst>
            </a:pPr>
            <a:r>
              <a:rPr lang="en-CA" sz="2300" b="1" spc="-10" dirty="0">
                <a:solidFill>
                  <a:srgbClr val="90C126"/>
                </a:solidFill>
                <a:latin typeface="Trebuchet MS" panose="020B0603020202020204" pitchFamily="34" charset="0"/>
                <a:cs typeface="MS PGothic"/>
              </a:rPr>
              <a:t>Reconnaissance des </a:t>
            </a:r>
            <a:r>
              <a:rPr lang="en-CA" sz="2300" b="1" spc="-10" dirty="0" err="1">
                <a:solidFill>
                  <a:srgbClr val="90C126"/>
                </a:solidFill>
                <a:latin typeface="Trebuchet MS" panose="020B0603020202020204" pitchFamily="34" charset="0"/>
                <a:cs typeface="MS PGothic"/>
              </a:rPr>
              <a:t>valeurs</a:t>
            </a:r>
            <a:r>
              <a:rPr lang="en-CA" sz="2300" b="1" spc="-10" dirty="0">
                <a:solidFill>
                  <a:srgbClr val="90C126"/>
                </a:solidFill>
                <a:latin typeface="Trebuchet MS" panose="020B0603020202020204" pitchFamily="34" charset="0"/>
                <a:cs typeface="MS PGothic"/>
              </a:rPr>
              <a:t> de </a:t>
            </a:r>
            <a:r>
              <a:rPr lang="en-CA" sz="2300" b="1" spc="-10" dirty="0" err="1">
                <a:solidFill>
                  <a:srgbClr val="90C126"/>
                </a:solidFill>
                <a:latin typeface="Trebuchet MS" panose="020B0603020202020204" pitchFamily="34" charset="0"/>
                <a:cs typeface="MS PGothic"/>
              </a:rPr>
              <a:t>difficulté</a:t>
            </a:r>
            <a:endParaRPr lang="en-CA" sz="15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Si un saut exécuté ne figure pas dans le Code de pointage JO, le juge peut accorder une valeur de difficulté comparable s’il reconnaît le mouvement de la même famille. Cela peut inclure une variation de la position des jambes ou de la position à la réception de tout saut déjà accordée.</a:t>
            </a:r>
          </a:p>
          <a:p>
            <a:pPr marL="72390">
              <a:spcBef>
                <a:spcPts val="35"/>
              </a:spcBef>
              <a:tabLst>
                <a:tab pos="409575" algn="l"/>
              </a:tabLst>
            </a:pP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Si la gymnaste change de position en appui tendu renversé, par exemple d’une planche à une planche renversée, une (1) seule valeur de difficulté est accordée. </a:t>
            </a:r>
          </a:p>
          <a:p>
            <a:pPr marL="409575" marR="5080" indent="-337185">
              <a:spcBef>
                <a:spcPts val="75"/>
              </a:spcBef>
              <a:tabLst>
                <a:tab pos="409575" algn="l"/>
              </a:tabLst>
            </a:pPr>
            <a:r>
              <a:rPr lang="en-CA" sz="1500" spc="20" dirty="0">
                <a:latin typeface="Trebuchet MS" panose="020B0603020202020204" pitchFamily="34" charset="0"/>
                <a:cs typeface="MS PGothic"/>
              </a:rPr>
              <a:t>▶	</a:t>
            </a:r>
            <a:r>
              <a:rPr lang="fr-CA" sz="1500" spc="-5" dirty="0">
                <a:latin typeface="Trebuchet MS" panose="020B0603020202020204" pitchFamily="34" charset="0"/>
                <a:cs typeface="MS PGothic"/>
              </a:rPr>
              <a:t>Lorsqu’une gymnaste tente d’exécuter un élément qui doit réceptionner sur les pieds d’abord, elle doit réceptionner sur n’importe quelle partie du dessous du pied/des pieds en premier pour recevoir une valeur de difficulté.</a:t>
            </a:r>
          </a:p>
          <a:p>
            <a:pPr marL="409575" marR="5080" indent="-337185">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si</a:t>
            </a:r>
            <a:r>
              <a:rPr lang="en-CA" sz="1500" spc="-5" dirty="0">
                <a:latin typeface="Trebuchet MS" panose="020B0603020202020204" pitchFamily="34" charset="0"/>
                <a:cs typeface="MS PGothic"/>
              </a:rPr>
              <a:t> la </a:t>
            </a:r>
            <a:r>
              <a:rPr lang="en-CA" sz="1500" spc="-5" dirty="0" err="1">
                <a:latin typeface="Trebuchet MS" panose="020B0603020202020204" pitchFamily="34" charset="0"/>
                <a:cs typeface="MS PGothic"/>
              </a:rPr>
              <a:t>gymnaste</a:t>
            </a:r>
            <a:r>
              <a:rPr lang="en-CA" sz="1500" spc="-5" dirty="0">
                <a:latin typeface="Trebuchet MS" panose="020B0603020202020204" pitchFamily="34" charset="0"/>
                <a:cs typeface="MS PGothic"/>
              </a:rPr>
              <a:t> chute au 2e </a:t>
            </a:r>
            <a:r>
              <a:rPr lang="en-CA" sz="1500" spc="-5" dirty="0" err="1">
                <a:latin typeface="Trebuchet MS" panose="020B0603020202020204" pitchFamily="34" charset="0"/>
                <a:cs typeface="MS PGothic"/>
              </a:rPr>
              <a:t>élément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d’une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série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acrobatique</a:t>
            </a:r>
            <a:r>
              <a:rPr lang="en-CA" sz="1500" spc="-5" dirty="0">
                <a:latin typeface="Trebuchet MS" panose="020B0603020202020204" pitchFamily="34" charset="0"/>
                <a:cs typeface="MS PGothic"/>
              </a:rPr>
              <a:t> et </a:t>
            </a:r>
            <a:r>
              <a:rPr lang="en-CA" sz="1500" spc="-5" dirty="0" err="1">
                <a:latin typeface="Trebuchet MS" panose="020B0603020202020204" pitchFamily="34" charset="0"/>
                <a:cs typeface="MS PGothic"/>
              </a:rPr>
              <a:t>l’élément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est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complet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l’exigence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est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accordée</a:t>
            </a:r>
            <a:r>
              <a:rPr lang="en-CA" sz="1500" spc="-5" dirty="0">
                <a:latin typeface="Trebuchet MS" panose="020B0603020202020204" pitchFamily="34" charset="0"/>
                <a:cs typeface="MS PGothic"/>
              </a:rPr>
              <a:t>.</a:t>
            </a:r>
          </a:p>
          <a:p>
            <a:pPr marL="409575" marR="5080" indent="-337185">
              <a:spcBef>
                <a:spcPts val="75"/>
              </a:spcBef>
              <a:tabLst>
                <a:tab pos="409575" algn="l"/>
              </a:tabLst>
            </a:pP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si</a:t>
            </a:r>
            <a:r>
              <a:rPr lang="en-CA" sz="1500" spc="20" dirty="0">
                <a:latin typeface="Trebuchet MS" panose="020B0603020202020204" pitchFamily="34" charset="0"/>
                <a:cs typeface="MS PGothic"/>
              </a:rPr>
              <a:t> le dessous du pied </a:t>
            </a:r>
            <a:r>
              <a:rPr lang="en-CA" sz="1500" spc="20" dirty="0" err="1">
                <a:latin typeface="Trebuchet MS" panose="020B0603020202020204" pitchFamily="34" charset="0"/>
                <a:cs typeface="MS PGothic"/>
              </a:rPr>
              <a:t>n’a</a:t>
            </a: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aucun</a:t>
            </a:r>
            <a:r>
              <a:rPr lang="en-CA" sz="1500" spc="20" dirty="0">
                <a:latin typeface="Trebuchet MS" panose="020B0603020202020204" pitchFamily="34" charset="0"/>
                <a:cs typeface="MS PGothic"/>
              </a:rPr>
              <a:t> contact avec le dessus de la </a:t>
            </a:r>
            <a:r>
              <a:rPr lang="en-CA" sz="1500" spc="20" dirty="0" err="1">
                <a:latin typeface="Trebuchet MS" panose="020B0603020202020204" pitchFamily="34" charset="0"/>
                <a:cs typeface="MS PGothic"/>
              </a:rPr>
              <a:t>poutre</a:t>
            </a: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l’élément</a:t>
            </a: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est</a:t>
            </a: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incomplet</a:t>
            </a:r>
            <a:r>
              <a:rPr lang="en-CA" sz="1500" spc="20" dirty="0">
                <a:latin typeface="Trebuchet MS" panose="020B0603020202020204" pitchFamily="34" charset="0"/>
                <a:cs typeface="MS PGothic"/>
              </a:rPr>
              <a:t>, la </a:t>
            </a:r>
            <a:r>
              <a:rPr lang="en-CA" sz="1500" spc="20" dirty="0" err="1">
                <a:latin typeface="Trebuchet MS" panose="020B0603020202020204" pitchFamily="34" charset="0"/>
                <a:cs typeface="MS PGothic"/>
              </a:rPr>
              <a:t>valeur</a:t>
            </a:r>
            <a:r>
              <a:rPr lang="en-CA" sz="1500" spc="20" dirty="0">
                <a:latin typeface="Trebuchet MS" panose="020B0603020202020204" pitchFamily="34" charset="0"/>
                <a:cs typeface="MS PGothic"/>
              </a:rPr>
              <a:t> de </a:t>
            </a:r>
            <a:r>
              <a:rPr lang="en-CA" sz="1500" spc="20" dirty="0" err="1">
                <a:latin typeface="Trebuchet MS" panose="020B0603020202020204" pitchFamily="34" charset="0"/>
                <a:cs typeface="MS PGothic"/>
              </a:rPr>
              <a:t>difficulté</a:t>
            </a:r>
            <a:r>
              <a:rPr lang="en-CA" sz="1500" spc="20" dirty="0">
                <a:latin typeface="Trebuchet MS" panose="020B0603020202020204" pitchFamily="34" charset="0"/>
                <a:cs typeface="MS PGothic"/>
              </a:rPr>
              <a:t> </a:t>
            </a:r>
            <a:r>
              <a:rPr lang="en-CA" sz="1500" spc="20" dirty="0" err="1">
                <a:latin typeface="Trebuchet MS" panose="020B0603020202020204" pitchFamily="34" charset="0"/>
                <a:cs typeface="MS PGothic"/>
              </a:rPr>
              <a:t>n’est</a:t>
            </a:r>
            <a:r>
              <a:rPr lang="en-CA" sz="1500" spc="20" dirty="0">
                <a:latin typeface="Trebuchet MS" panose="020B0603020202020204" pitchFamily="34" charset="0"/>
                <a:cs typeface="MS PGothic"/>
              </a:rPr>
              <a:t> pas </a:t>
            </a:r>
            <a:r>
              <a:rPr lang="en-CA" sz="1500" spc="20" dirty="0" err="1">
                <a:latin typeface="Trebuchet MS" panose="020B0603020202020204" pitchFamily="34" charset="0"/>
                <a:cs typeface="MS PGothic"/>
              </a:rPr>
              <a:t>accordé</a:t>
            </a:r>
            <a:endParaRPr lang="en-CA" sz="1500" spc="-5" dirty="0">
              <a:latin typeface="Trebuchet MS" panose="020B0603020202020204" pitchFamily="34" charset="0"/>
              <a:cs typeface="MS PGothic"/>
            </a:endParaRPr>
          </a:p>
          <a:p>
            <a:pPr marL="409575" marR="5080" indent="-337185">
              <a:spcBef>
                <a:spcPts val="75"/>
              </a:spcBef>
              <a:tabLst>
                <a:tab pos="409575" algn="l"/>
              </a:tabLst>
            </a:pPr>
            <a:r>
              <a:rPr lang="en-CA" sz="1500" spc="-5" dirty="0">
                <a:latin typeface="Trebuchet MS" panose="020B0603020202020204" pitchFamily="34" charset="0"/>
                <a:cs typeface="MS PGothic"/>
              </a:rPr>
              <a:t>	</a:t>
            </a: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si</a:t>
            </a:r>
            <a:r>
              <a:rPr lang="en-CA" sz="1500" spc="-5" dirty="0">
                <a:latin typeface="Trebuchet MS" panose="020B0603020202020204" pitchFamily="34" charset="0"/>
                <a:cs typeface="MS PGothic"/>
              </a:rPr>
              <a:t> la </a:t>
            </a:r>
            <a:r>
              <a:rPr lang="en-CA" sz="1500" spc="-5" dirty="0" err="1">
                <a:latin typeface="Trebuchet MS" panose="020B0603020202020204" pitchFamily="34" charset="0"/>
                <a:cs typeface="MS PGothic"/>
              </a:rPr>
              <a:t>gymnaste</a:t>
            </a:r>
            <a:r>
              <a:rPr lang="en-CA" sz="1500" spc="-5" dirty="0">
                <a:latin typeface="Trebuchet MS" panose="020B0603020202020204" pitchFamily="34" charset="0"/>
                <a:cs typeface="MS PGothic"/>
              </a:rPr>
              <a:t> chute au 2e </a:t>
            </a:r>
            <a:r>
              <a:rPr lang="en-CA" sz="1500" spc="-5" dirty="0" err="1">
                <a:latin typeface="Trebuchet MS" panose="020B0603020202020204" pitchFamily="34" charset="0"/>
                <a:cs typeface="MS PGothic"/>
              </a:rPr>
              <a:t>élément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d’une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série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acrobatique</a:t>
            </a:r>
            <a:r>
              <a:rPr lang="en-CA" sz="1500" spc="-5" dirty="0">
                <a:latin typeface="Trebuchet MS" panose="020B0603020202020204" pitchFamily="34" charset="0"/>
                <a:cs typeface="MS PGothic"/>
              </a:rPr>
              <a:t> et </a:t>
            </a:r>
            <a:r>
              <a:rPr lang="en-CA" sz="1500" spc="-5" dirty="0" err="1">
                <a:latin typeface="Trebuchet MS" panose="020B0603020202020204" pitchFamily="34" charset="0"/>
                <a:cs typeface="MS PGothic"/>
              </a:rPr>
              <a:t>l’élément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est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incomplet</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l’exigence</a:t>
            </a:r>
            <a:r>
              <a:rPr lang="en-CA" sz="1500" spc="-5" dirty="0">
                <a:latin typeface="Trebuchet MS" panose="020B0603020202020204" pitchFamily="34" charset="0"/>
                <a:cs typeface="MS PGothic"/>
              </a:rPr>
              <a:t> </a:t>
            </a:r>
            <a:r>
              <a:rPr lang="en-CA" sz="1500" spc="-5" dirty="0" err="1">
                <a:latin typeface="Trebuchet MS" panose="020B0603020202020204" pitchFamily="34" charset="0"/>
                <a:cs typeface="MS PGothic"/>
              </a:rPr>
              <a:t>n’est</a:t>
            </a:r>
            <a:r>
              <a:rPr lang="en-CA" sz="1500" spc="-5" dirty="0">
                <a:latin typeface="Trebuchet MS" panose="020B0603020202020204" pitchFamily="34" charset="0"/>
                <a:cs typeface="MS PGothic"/>
              </a:rPr>
              <a:t> pas </a:t>
            </a:r>
            <a:r>
              <a:rPr lang="en-CA" sz="1500" spc="-5" dirty="0" err="1">
                <a:latin typeface="Trebuchet MS" panose="020B0603020202020204" pitchFamily="34" charset="0"/>
                <a:cs typeface="MS PGothic"/>
              </a:rPr>
              <a:t>accordée</a:t>
            </a:r>
            <a:r>
              <a:rPr lang="en-CA" sz="1500" spc="-5" dirty="0">
                <a:latin typeface="Trebuchet MS" panose="020B0603020202020204" pitchFamily="34" charset="0"/>
                <a:cs typeface="MS PGothic"/>
              </a:rPr>
              <a:t>.</a:t>
            </a:r>
          </a:p>
          <a:p>
            <a:pPr marL="409575" marR="5080" indent="-337185">
              <a:spcBef>
                <a:spcPts val="75"/>
              </a:spcBef>
              <a:tabLst>
                <a:tab pos="409575" algn="l"/>
              </a:tabLst>
            </a:pPr>
            <a:r>
              <a:rPr lang="en-CA" sz="1500" spc="20" dirty="0">
                <a:latin typeface="Trebuchet MS" panose="020B0603020202020204" pitchFamily="34" charset="0"/>
                <a:cs typeface="MS PGothic"/>
              </a:rPr>
              <a:t>▶	</a:t>
            </a:r>
            <a:r>
              <a:rPr lang="en-CA" sz="1500" spc="-5" dirty="0" err="1">
                <a:latin typeface="Trebuchet MS" panose="020B0603020202020204" pitchFamily="34" charset="0"/>
                <a:cs typeface="MS PGothic"/>
              </a:rPr>
              <a:t>l’ajout</a:t>
            </a:r>
            <a:r>
              <a:rPr lang="en-CA" sz="1500" spc="-5" dirty="0">
                <a:latin typeface="Trebuchet MS" panose="020B0603020202020204" pitchFamily="34" charset="0"/>
                <a:cs typeface="MS PGothic"/>
              </a:rPr>
              <a:t> du </a:t>
            </a:r>
            <a:r>
              <a:rPr lang="en-CA" sz="1500" spc="-5" dirty="0" err="1">
                <a:latin typeface="Trebuchet MS" panose="020B0603020202020204" pitchFamily="34" charset="0"/>
                <a:cs typeface="MS PGothic"/>
              </a:rPr>
              <a:t>même</a:t>
            </a:r>
            <a:r>
              <a:rPr lang="en-CA" sz="1500" spc="-5" dirty="0">
                <a:latin typeface="Trebuchet MS" panose="020B0603020202020204" pitchFamily="34" charset="0"/>
                <a:cs typeface="MS PGothic"/>
              </a:rPr>
              <a:t> flic-</a:t>
            </a:r>
            <a:r>
              <a:rPr lang="en-CA" sz="1500" spc="-5" dirty="0" err="1">
                <a:latin typeface="Trebuchet MS" panose="020B0603020202020204" pitchFamily="34" charset="0"/>
                <a:cs typeface="MS PGothic"/>
              </a:rPr>
              <a:t>flac</a:t>
            </a:r>
            <a:r>
              <a:rPr lang="en-CA" sz="1500" spc="-5" dirty="0">
                <a:latin typeface="Trebuchet MS" panose="020B0603020202020204" pitchFamily="34" charset="0"/>
                <a:cs typeface="MS PGothic"/>
              </a:rPr>
              <a:t> </a:t>
            </a:r>
            <a:r>
              <a:rPr lang="en-CA" sz="1500" i="1" spc="-5" dirty="0" err="1">
                <a:latin typeface="Trebuchet MS" panose="020B0603020202020204" pitchFamily="34" charset="0"/>
                <a:cs typeface="MS PGothic"/>
              </a:rPr>
              <a:t>avant</a:t>
            </a:r>
            <a:r>
              <a:rPr lang="en-CA" sz="1500" i="1" spc="-5" dirty="0">
                <a:latin typeface="Trebuchet MS" panose="020B0603020202020204" pitchFamily="34" charset="0"/>
                <a:cs typeface="MS PGothic"/>
              </a:rPr>
              <a:t> la liaison</a:t>
            </a:r>
            <a:r>
              <a:rPr lang="en-CA" sz="1500" spc="-5" dirty="0">
                <a:latin typeface="Trebuchet MS" panose="020B0603020202020204" pitchFamily="34" charset="0"/>
                <a:cs typeface="MS PGothic"/>
              </a:rPr>
              <a:t> ne change pas la connexion </a:t>
            </a:r>
            <a:r>
              <a:rPr lang="en-CA" sz="1500" i="1" spc="-5" dirty="0">
                <a:latin typeface="Trebuchet MS" panose="020B0603020202020204" pitchFamily="34" charset="0"/>
                <a:cs typeface="MS PGothic"/>
              </a:rPr>
              <a:t>(</a:t>
            </a:r>
            <a:r>
              <a:rPr lang="en-CA" sz="1500" i="1" spc="-5" dirty="0" err="1">
                <a:latin typeface="Trebuchet MS" panose="020B0603020202020204" pitchFamily="34" charset="0"/>
                <a:cs typeface="MS PGothic"/>
              </a:rPr>
              <a:t>voir</a:t>
            </a:r>
            <a:r>
              <a:rPr lang="en-CA" sz="1500" i="1" spc="-5" dirty="0">
                <a:latin typeface="Trebuchet MS" panose="020B0603020202020204" pitchFamily="34" charset="0"/>
                <a:cs typeface="MS PGothic"/>
              </a:rPr>
              <a:t> p. 9 pour </a:t>
            </a:r>
            <a:r>
              <a:rPr lang="en-CA" sz="1500" i="1" spc="-5" dirty="0" err="1">
                <a:latin typeface="Trebuchet MS" panose="020B0603020202020204" pitchFamily="34" charset="0"/>
                <a:cs typeface="MS PGothic"/>
              </a:rPr>
              <a:t>exemple</a:t>
            </a:r>
            <a:r>
              <a:rPr lang="en-CA" sz="1500" i="1" spc="-5" dirty="0">
                <a:latin typeface="Trebuchet MS" panose="020B0603020202020204" pitchFamily="34" charset="0"/>
                <a:cs typeface="MS PGothic"/>
              </a:rPr>
              <a:t>)</a:t>
            </a:r>
            <a:endParaRPr lang="en-CA" sz="1500" spc="-5" dirty="0">
              <a:latin typeface="Trebuchet MS" panose="020B0603020202020204" pitchFamily="34" charset="0"/>
              <a:cs typeface="MS PGothic"/>
            </a:endParaRPr>
          </a:p>
        </p:txBody>
      </p:sp>
    </p:spTree>
    <p:extLst>
      <p:ext uri="{BB962C8B-B14F-4D97-AF65-F5344CB8AC3E}">
        <p14:creationId xmlns:p14="http://schemas.microsoft.com/office/powerpoint/2010/main" val="7990591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228599" y="709092"/>
            <a:ext cx="8686799" cy="4216539"/>
          </a:xfrm>
          <a:prstGeom prst="rect">
            <a:avLst/>
          </a:prstGeom>
        </p:spPr>
        <p:txBody>
          <a:bodyPr vert="horz" wrap="square" lIns="0" tIns="0" rIns="0" bIns="0" rtlCol="0">
            <a:spAutoFit/>
          </a:bodyPr>
          <a:lstStyle/>
          <a:p>
            <a:pPr marL="12700">
              <a:tabLst>
                <a:tab pos="409575" algn="l"/>
              </a:tabLst>
            </a:pPr>
            <a:r>
              <a:rPr lang="fr-CA" sz="2000" b="1" spc="-10" dirty="0">
                <a:solidFill>
                  <a:srgbClr val="90C126"/>
                </a:solidFill>
                <a:latin typeface="Trebuchet MS" panose="020B0603020202020204" pitchFamily="34" charset="0"/>
                <a:cs typeface="MS PGothic"/>
              </a:rPr>
              <a:t>TECHNIQUE REQUISE POUR LA RECONNAISSANCE </a:t>
            </a:r>
            <a:r>
              <a:rPr lang="fr-CA" sz="2000" b="1" spc="-10" dirty="0" smtClean="0">
                <a:solidFill>
                  <a:srgbClr val="90C126"/>
                </a:solidFill>
                <a:latin typeface="Trebuchet MS" panose="020B0603020202020204" pitchFamily="34" charset="0"/>
                <a:cs typeface="MS PGothic"/>
              </a:rPr>
              <a:t>DES PARTIES DE VALEUR</a:t>
            </a:r>
            <a:endParaRPr lang="fr-CA" sz="2000" b="1" spc="-10" dirty="0">
              <a:solidFill>
                <a:srgbClr val="90C126"/>
              </a:solidFill>
              <a:latin typeface="Trebuchet MS" panose="020B0603020202020204" pitchFamily="34" charset="0"/>
              <a:cs typeface="MS PGothic"/>
            </a:endParaRPr>
          </a:p>
          <a:p>
            <a:pPr marL="12700">
              <a:tabLst>
                <a:tab pos="409575" algn="l"/>
              </a:tabLst>
            </a:pPr>
            <a:r>
              <a:rPr lang="en-CA" sz="1700" spc="20" dirty="0">
                <a:latin typeface="Trebuchet MS" panose="020B0603020202020204" pitchFamily="34" charset="0"/>
                <a:cs typeface="MS PGothic"/>
              </a:rPr>
              <a:t>▶	</a:t>
            </a:r>
            <a:r>
              <a:rPr lang="en-CA" sz="1700" spc="-5" dirty="0" err="1">
                <a:latin typeface="Trebuchet MS" panose="020B0603020202020204" pitchFamily="34" charset="0"/>
                <a:cs typeface="MS PGothic"/>
              </a:rPr>
              <a:t>Voir</a:t>
            </a:r>
            <a:r>
              <a:rPr lang="en-CA" sz="1700" spc="-5" dirty="0">
                <a:latin typeface="Trebuchet MS" panose="020B0603020202020204" pitchFamily="34" charset="0"/>
                <a:cs typeface="MS PGothic"/>
              </a:rPr>
              <a:t> p. 10-15</a:t>
            </a:r>
          </a:p>
          <a:p>
            <a:pPr marL="12700">
              <a:tabLst>
                <a:tab pos="409575" algn="l"/>
              </a:tabLst>
            </a:pPr>
            <a:r>
              <a:rPr lang="en-CA" sz="2000" b="1" spc="-10" dirty="0" smtClean="0">
                <a:solidFill>
                  <a:srgbClr val="90C126"/>
                </a:solidFill>
                <a:latin typeface="Trebuchet MS" panose="020B0603020202020204" pitchFamily="34" charset="0"/>
                <a:cs typeface="MS PGothic"/>
              </a:rPr>
              <a:t>Clarifications </a:t>
            </a:r>
            <a:r>
              <a:rPr lang="en-CA" sz="2000" b="1" spc="-10" dirty="0" err="1" smtClean="0">
                <a:solidFill>
                  <a:srgbClr val="90C126"/>
                </a:solidFill>
                <a:latin typeface="Trebuchet MS" panose="020B0603020202020204" pitchFamily="34" charset="0"/>
                <a:cs typeface="MS PGothic"/>
              </a:rPr>
              <a:t>concernant</a:t>
            </a:r>
            <a:r>
              <a:rPr lang="en-CA" sz="2000" b="1" spc="-10" dirty="0" smtClean="0">
                <a:solidFill>
                  <a:srgbClr val="90C126"/>
                </a:solidFill>
                <a:latin typeface="Trebuchet MS" panose="020B0603020202020204" pitchFamily="34" charset="0"/>
                <a:cs typeface="MS PGothic"/>
              </a:rPr>
              <a:t> les sorties</a:t>
            </a:r>
          </a:p>
          <a:p>
            <a:pPr marL="72390">
              <a:spcBef>
                <a:spcPts val="35"/>
              </a:spcBef>
              <a:tabLst>
                <a:tab pos="409575" algn="l"/>
              </a:tabLst>
            </a:pPr>
            <a:r>
              <a:rPr lang="en-CA" sz="1700" spc="20" dirty="0" smtClean="0">
                <a:latin typeface="Trebuchet MS" panose="020B0603020202020204" pitchFamily="34" charset="0"/>
                <a:cs typeface="MS PGothic"/>
              </a:rPr>
              <a:t>▶	</a:t>
            </a:r>
            <a:r>
              <a:rPr lang="en-CA" sz="1700" spc="-5" dirty="0" err="1" smtClean="0">
                <a:latin typeface="Trebuchet MS" panose="020B0603020202020204" pitchFamily="34" charset="0"/>
                <a:cs typeface="MS PGothic"/>
              </a:rPr>
              <a:t>Voir</a:t>
            </a:r>
            <a:r>
              <a:rPr lang="en-CA" sz="1700" spc="-5" dirty="0" smtClean="0">
                <a:latin typeface="Trebuchet MS" panose="020B0603020202020204" pitchFamily="34" charset="0"/>
                <a:cs typeface="MS PGothic"/>
              </a:rPr>
              <a:t> p. 23-24</a:t>
            </a:r>
          </a:p>
          <a:p>
            <a:pPr marL="72390">
              <a:spcBef>
                <a:spcPts val="35"/>
              </a:spcBef>
              <a:tabLst>
                <a:tab pos="409575" algn="l"/>
              </a:tabLst>
            </a:pPr>
            <a:r>
              <a:rPr lang="en-CA" sz="1700" spc="20" dirty="0" smtClean="0">
                <a:latin typeface="Trebuchet MS" panose="020B0603020202020204" pitchFamily="34" charset="0"/>
                <a:cs typeface="MS PGothic"/>
              </a:rPr>
              <a:t>	</a:t>
            </a:r>
            <a:r>
              <a:rPr lang="en-CA" sz="1500" spc="20"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Une</a:t>
            </a:r>
            <a:r>
              <a:rPr lang="en-CA" sz="1500" spc="-5" dirty="0" smtClean="0">
                <a:latin typeface="Trebuchet MS" panose="020B0603020202020204" pitchFamily="34" charset="0"/>
                <a:cs typeface="MS PGothic"/>
              </a:rPr>
              <a:t> liaison </a:t>
            </a:r>
            <a:r>
              <a:rPr lang="en-CA" sz="1500" spc="-5" dirty="0" err="1" smtClean="0">
                <a:latin typeface="Trebuchet MS" panose="020B0603020202020204" pitchFamily="34" charset="0"/>
                <a:cs typeface="MS PGothic"/>
              </a:rPr>
              <a:t>arrière</a:t>
            </a:r>
            <a:r>
              <a:rPr lang="en-CA" sz="1500" spc="-5" dirty="0" smtClean="0">
                <a:latin typeface="Trebuchet MS" panose="020B0603020202020204" pitchFamily="34" charset="0"/>
                <a:cs typeface="MS PGothic"/>
              </a:rPr>
              <a:t> avec un </a:t>
            </a:r>
            <a:r>
              <a:rPr lang="en-CA" sz="1500" spc="-5" dirty="0" err="1" smtClean="0">
                <a:latin typeface="Trebuchet MS" panose="020B0603020202020204" pitchFamily="34" charset="0"/>
                <a:cs typeface="MS PGothic"/>
              </a:rPr>
              <a:t>envol</a:t>
            </a:r>
            <a:r>
              <a:rPr lang="en-CA" sz="1500" spc="-5" dirty="0" smtClean="0">
                <a:latin typeface="Trebuchet MS" panose="020B0603020202020204" pitchFamily="34" charset="0"/>
                <a:cs typeface="MS PGothic"/>
              </a:rPr>
              <a:t> et </a:t>
            </a:r>
            <a:r>
              <a:rPr lang="en-CA" sz="1500" spc="-5" dirty="0" err="1" smtClean="0">
                <a:latin typeface="Trebuchet MS" panose="020B0603020202020204" pitchFamily="34" charset="0"/>
                <a:cs typeface="MS PGothic"/>
              </a:rPr>
              <a:t>une</a:t>
            </a:r>
            <a:r>
              <a:rPr lang="en-CA" sz="1500" spc="-5" dirty="0" smtClean="0">
                <a:latin typeface="Trebuchet MS" panose="020B0603020202020204" pitchFamily="34" charset="0"/>
                <a:cs typeface="MS PGothic"/>
              </a:rPr>
              <a:t> liaison de </a:t>
            </a:r>
            <a:r>
              <a:rPr lang="en-CA" sz="1500" spc="-5" dirty="0" err="1" smtClean="0">
                <a:latin typeface="Trebuchet MS" panose="020B0603020202020204" pitchFamily="34" charset="0"/>
                <a:cs typeface="MS PGothic"/>
              </a:rPr>
              <a:t>mouvements</a:t>
            </a:r>
            <a:r>
              <a:rPr lang="en-CA" sz="1500" spc="-5" dirty="0" smtClean="0">
                <a:latin typeface="Trebuchet MS" panose="020B0603020202020204" pitchFamily="34" charset="0"/>
                <a:cs typeface="MS PGothic"/>
              </a:rPr>
              <a:t> de </a:t>
            </a:r>
            <a:r>
              <a:rPr lang="en-CA" sz="1500" spc="-5" dirty="0" err="1" smtClean="0">
                <a:latin typeface="Trebuchet MS" panose="020B0603020202020204" pitchFamily="34" charset="0"/>
                <a:cs typeface="MS PGothic"/>
              </a:rPr>
              <a:t>côté</a:t>
            </a:r>
            <a:r>
              <a:rPr lang="en-CA" sz="1500" spc="-5" dirty="0" smtClean="0">
                <a:latin typeface="Trebuchet MS" panose="020B0603020202020204" pitchFamily="34" charset="0"/>
                <a:cs typeface="MS PGothic"/>
              </a:rPr>
              <a:t> et </a:t>
            </a:r>
            <a:r>
              <a:rPr lang="en-CA" sz="1500" spc="-5" dirty="0" err="1" smtClean="0">
                <a:latin typeface="Trebuchet MS" panose="020B0603020202020204" pitchFamily="34" charset="0"/>
                <a:cs typeface="MS PGothic"/>
              </a:rPr>
              <a:t>arrière</a:t>
            </a:r>
            <a:r>
              <a:rPr lang="en-CA" sz="1500" spc="-5" dirty="0" smtClean="0">
                <a:latin typeface="Trebuchet MS" panose="020B0603020202020204" pitchFamily="34" charset="0"/>
                <a:cs typeface="MS PGothic"/>
              </a:rPr>
              <a:t> avec </a:t>
            </a:r>
            <a:r>
              <a:rPr lang="en-CA" sz="1500" spc="-5" dirty="0" err="1" smtClean="0">
                <a:latin typeface="Trebuchet MS" panose="020B0603020202020204" pitchFamily="34" charset="0"/>
                <a:cs typeface="MS PGothic"/>
              </a:rPr>
              <a:t>envol</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est</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considéré</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comme</a:t>
            </a:r>
            <a:r>
              <a:rPr lang="en-CA" sz="1500" spc="-5" dirty="0" smtClean="0">
                <a:latin typeface="Trebuchet MS" panose="020B0603020202020204" pitchFamily="34" charset="0"/>
                <a:cs typeface="MS PGothic"/>
              </a:rPr>
              <a:t> non </a:t>
            </a:r>
            <a:r>
              <a:rPr lang="en-CA" sz="1500" spc="-5" dirty="0" err="1" smtClean="0">
                <a:latin typeface="Trebuchet MS" panose="020B0603020202020204" pitchFamily="34" charset="0"/>
                <a:cs typeface="MS PGothic"/>
              </a:rPr>
              <a:t>lié</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lorsqu’il</a:t>
            </a:r>
            <a:r>
              <a:rPr lang="en-CA" sz="1500" spc="-5" dirty="0" smtClean="0">
                <a:latin typeface="Trebuchet MS" panose="020B0603020202020204" pitchFamily="34" charset="0"/>
                <a:cs typeface="MS PGothic"/>
              </a:rPr>
              <a:t> y a </a:t>
            </a:r>
            <a:r>
              <a:rPr lang="en-CA" sz="1500" spc="-5" dirty="0" err="1" smtClean="0">
                <a:latin typeface="Trebuchet MS" panose="020B0603020202020204" pitchFamily="34" charset="0"/>
                <a:cs typeface="MS PGothic"/>
              </a:rPr>
              <a:t>une</a:t>
            </a:r>
            <a:r>
              <a:rPr lang="en-CA" sz="1500" spc="-5" dirty="0" smtClean="0">
                <a:latin typeface="Trebuchet MS" panose="020B0603020202020204" pitchFamily="34" charset="0"/>
                <a:cs typeface="MS PGothic"/>
              </a:rPr>
              <a:t> pause </a:t>
            </a:r>
            <a:r>
              <a:rPr lang="en-CA" sz="1500" spc="-5" dirty="0" err="1" smtClean="0">
                <a:latin typeface="Trebuchet MS" panose="020B0603020202020204" pitchFamily="34" charset="0"/>
                <a:cs typeface="MS PGothic"/>
              </a:rPr>
              <a:t>lors</a:t>
            </a:r>
            <a:r>
              <a:rPr lang="en-CA" sz="1500" spc="-5" dirty="0" smtClean="0">
                <a:latin typeface="Trebuchet MS" panose="020B0603020202020204" pitchFamily="34" charset="0"/>
                <a:cs typeface="MS PGothic"/>
              </a:rPr>
              <a:t> de la liaison des </a:t>
            </a:r>
            <a:r>
              <a:rPr lang="en-CA" sz="1500" spc="-5" dirty="0" err="1" smtClean="0">
                <a:latin typeface="Trebuchet MS" panose="020B0603020202020204" pitchFamily="34" charset="0"/>
                <a:cs typeface="MS PGothic"/>
              </a:rPr>
              <a:t>deux</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éléments</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Une</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déduction</a:t>
            </a:r>
            <a:r>
              <a:rPr lang="en-CA" sz="1500" spc="-5" dirty="0" smtClean="0">
                <a:latin typeface="Trebuchet MS" panose="020B0603020202020204" pitchFamily="34" charset="0"/>
                <a:cs typeface="MS PGothic"/>
              </a:rPr>
              <a:t> de </a:t>
            </a:r>
            <a:r>
              <a:rPr lang="en-CA" sz="1500" spc="-5" dirty="0" err="1" smtClean="0">
                <a:latin typeface="Trebuchet MS" panose="020B0603020202020204" pitchFamily="34" charset="0"/>
                <a:cs typeface="MS PGothic"/>
              </a:rPr>
              <a:t>rythme</a:t>
            </a:r>
            <a:r>
              <a:rPr lang="en-CA" sz="1500" spc="-5" dirty="0" smtClean="0">
                <a:latin typeface="Trebuchet MS" panose="020B0603020202020204" pitchFamily="34" charset="0"/>
                <a:cs typeface="MS PGothic"/>
              </a:rPr>
              <a:t> ne </a:t>
            </a:r>
            <a:r>
              <a:rPr lang="en-CA" sz="1500" spc="-5" dirty="0" err="1" smtClean="0">
                <a:latin typeface="Trebuchet MS" panose="020B0603020202020204" pitchFamily="34" charset="0"/>
                <a:cs typeface="MS PGothic"/>
              </a:rPr>
              <a:t>s’applique</a:t>
            </a:r>
            <a:r>
              <a:rPr lang="en-CA" sz="1500" spc="-5" dirty="0" smtClean="0">
                <a:latin typeface="Trebuchet MS" panose="020B0603020202020204" pitchFamily="34" charset="0"/>
                <a:cs typeface="MS PGothic"/>
              </a:rPr>
              <a:t> pas.</a:t>
            </a:r>
          </a:p>
          <a:p>
            <a:pPr marL="72390">
              <a:spcBef>
                <a:spcPts val="35"/>
              </a:spcBef>
              <a:tabLst>
                <a:tab pos="409575" algn="l"/>
              </a:tabLst>
            </a:pPr>
            <a:r>
              <a:rPr lang="en-CA" sz="1500" spc="20" dirty="0" smtClean="0">
                <a:latin typeface="Trebuchet MS" panose="020B0603020202020204" pitchFamily="34" charset="0"/>
                <a:cs typeface="MS PGothic"/>
              </a:rPr>
              <a:t>	▶    </a:t>
            </a:r>
            <a:r>
              <a:rPr lang="en-CA" sz="1500" spc="-5" dirty="0" smtClean="0">
                <a:latin typeface="Trebuchet MS" panose="020B0603020202020204" pitchFamily="34" charset="0"/>
                <a:cs typeface="MS PGothic"/>
              </a:rPr>
              <a:t>Liaisons </a:t>
            </a:r>
            <a:r>
              <a:rPr lang="en-CA" sz="1500" spc="-5" dirty="0" err="1" smtClean="0">
                <a:latin typeface="Trebuchet MS" panose="020B0603020202020204" pitchFamily="34" charset="0"/>
                <a:cs typeface="MS PGothic"/>
              </a:rPr>
              <a:t>acro</a:t>
            </a:r>
            <a:r>
              <a:rPr lang="en-CA" sz="1500" spc="-5" dirty="0" smtClean="0">
                <a:latin typeface="Trebuchet MS" panose="020B0603020202020204" pitchFamily="34" charset="0"/>
                <a:cs typeface="MS PGothic"/>
              </a:rPr>
              <a:t> sans </a:t>
            </a:r>
            <a:r>
              <a:rPr lang="en-CA" sz="1500" spc="-5" dirty="0" err="1" smtClean="0">
                <a:latin typeface="Trebuchet MS" panose="020B0603020202020204" pitchFamily="34" charset="0"/>
                <a:cs typeface="MS PGothic"/>
              </a:rPr>
              <a:t>envol</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toutes</a:t>
            </a:r>
            <a:r>
              <a:rPr lang="en-CA" sz="1500" spc="-5" dirty="0" smtClean="0">
                <a:latin typeface="Trebuchet MS" panose="020B0603020202020204" pitchFamily="34" charset="0"/>
                <a:cs typeface="MS PGothic"/>
              </a:rPr>
              <a:t> directions) </a:t>
            </a:r>
            <a:r>
              <a:rPr lang="en-CA" sz="1500" spc="-5" dirty="0" err="1" smtClean="0">
                <a:latin typeface="Trebuchet MS" panose="020B0603020202020204" pitchFamily="34" charset="0"/>
                <a:cs typeface="MS PGothic"/>
              </a:rPr>
              <a:t>ainsi</a:t>
            </a:r>
            <a:r>
              <a:rPr lang="en-CA" sz="1500" spc="-5" dirty="0" smtClean="0">
                <a:latin typeface="Trebuchet MS" panose="020B0603020202020204" pitchFamily="34" charset="0"/>
                <a:cs typeface="MS PGothic"/>
              </a:rPr>
              <a:t> que les liaisons </a:t>
            </a:r>
            <a:r>
              <a:rPr lang="en-CA" sz="1500" spc="-5" dirty="0" err="1" smtClean="0">
                <a:latin typeface="Trebuchet MS" panose="020B0603020202020204" pitchFamily="34" charset="0"/>
                <a:cs typeface="MS PGothic"/>
              </a:rPr>
              <a:t>gymniques</a:t>
            </a:r>
            <a:r>
              <a:rPr lang="en-CA" sz="1500" spc="-5" dirty="0" smtClean="0">
                <a:latin typeface="Trebuchet MS" panose="020B0603020202020204" pitchFamily="34" charset="0"/>
                <a:cs typeface="MS PGothic"/>
              </a:rPr>
              <a:t>/</a:t>
            </a:r>
            <a:r>
              <a:rPr lang="en-CA" sz="1500" spc="-5" dirty="0" err="1" smtClean="0">
                <a:latin typeface="Trebuchet MS" panose="020B0603020202020204" pitchFamily="34" charset="0"/>
                <a:cs typeface="MS PGothic"/>
              </a:rPr>
              <a:t>mixtes</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peuvent</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recevoir</a:t>
            </a:r>
            <a:r>
              <a:rPr lang="en-CA" sz="1500" spc="-5" dirty="0" smtClean="0">
                <a:latin typeface="Trebuchet MS" panose="020B0603020202020204" pitchFamily="34" charset="0"/>
                <a:cs typeface="MS PGothic"/>
              </a:rPr>
              <a:t> des </a:t>
            </a:r>
            <a:r>
              <a:rPr lang="en-CA" sz="1500" spc="-5" dirty="0" err="1" smtClean="0">
                <a:latin typeface="Trebuchet MS" panose="020B0603020202020204" pitchFamily="34" charset="0"/>
                <a:cs typeface="MS PGothic"/>
              </a:rPr>
              <a:t>déductions</a:t>
            </a:r>
            <a:r>
              <a:rPr lang="en-CA" sz="1500" spc="-5" dirty="0" smtClean="0">
                <a:latin typeface="Trebuchet MS" panose="020B0603020202020204" pitchFamily="34" charset="0"/>
                <a:cs typeface="MS PGothic"/>
              </a:rPr>
              <a:t> de </a:t>
            </a:r>
            <a:r>
              <a:rPr lang="en-CA" sz="1500" spc="-5" dirty="0" err="1" smtClean="0">
                <a:latin typeface="Trebuchet MS" panose="020B0603020202020204" pitchFamily="34" charset="0"/>
                <a:cs typeface="MS PGothic"/>
              </a:rPr>
              <a:t>rythme</a:t>
            </a:r>
            <a:r>
              <a:rPr lang="en-CA" sz="1500" spc="-5" dirty="0">
                <a:latin typeface="Trebuchet MS" panose="020B0603020202020204" pitchFamily="34" charset="0"/>
                <a:cs typeface="MS PGothic"/>
              </a:rPr>
              <a:t> </a:t>
            </a:r>
            <a:r>
              <a:rPr lang="en-CA" sz="1500" spc="-5" dirty="0" smtClean="0">
                <a:solidFill>
                  <a:srgbClr val="FF0000"/>
                </a:solidFill>
                <a:latin typeface="Trebuchet MS" panose="020B0603020202020204" pitchFamily="34" charset="0"/>
                <a:cs typeface="MS PGothic"/>
              </a:rPr>
              <a:t>pour </a:t>
            </a:r>
            <a:r>
              <a:rPr lang="en-CA" sz="1500" spc="-5" dirty="0" err="1" smtClean="0">
                <a:solidFill>
                  <a:srgbClr val="FF0000"/>
                </a:solidFill>
                <a:latin typeface="Trebuchet MS" panose="020B0603020202020204" pitchFamily="34" charset="0"/>
                <a:cs typeface="MS PGothic"/>
              </a:rPr>
              <a:t>une</a:t>
            </a:r>
            <a:r>
              <a:rPr lang="en-CA" sz="1500" spc="-5" dirty="0" smtClean="0">
                <a:solidFill>
                  <a:srgbClr val="FF0000"/>
                </a:solidFill>
                <a:latin typeface="Trebuchet MS" panose="020B0603020202020204" pitchFamily="34" charset="0"/>
                <a:cs typeface="MS PGothic"/>
              </a:rPr>
              <a:t> liaison continue </a:t>
            </a:r>
            <a:r>
              <a:rPr lang="en-CA" sz="1500" spc="-5" dirty="0" err="1" smtClean="0">
                <a:solidFill>
                  <a:srgbClr val="FF0000"/>
                </a:solidFill>
                <a:latin typeface="Trebuchet MS" panose="020B0603020202020204" pitchFamily="34" charset="0"/>
                <a:cs typeface="MS PGothic"/>
              </a:rPr>
              <a:t>mais</a:t>
            </a:r>
            <a:r>
              <a:rPr lang="en-CA" sz="1500" spc="-5" dirty="0" smtClean="0">
                <a:solidFill>
                  <a:srgbClr val="FF0000"/>
                </a:solidFill>
                <a:latin typeface="Trebuchet MS" panose="020B0603020202020204" pitchFamily="34" charset="0"/>
                <a:cs typeface="MS PGothic"/>
              </a:rPr>
              <a:t> </a:t>
            </a:r>
            <a:r>
              <a:rPr lang="en-CA" sz="1500" spc="-5" dirty="0" err="1" smtClean="0">
                <a:solidFill>
                  <a:srgbClr val="FF0000"/>
                </a:solidFill>
                <a:latin typeface="Trebuchet MS" panose="020B0603020202020204" pitchFamily="34" charset="0"/>
                <a:cs typeface="MS PGothic"/>
              </a:rPr>
              <a:t>lente</a:t>
            </a:r>
            <a:r>
              <a:rPr lang="en-CA" sz="1500" spc="-5" dirty="0" smtClean="0">
                <a:solidFill>
                  <a:srgbClr val="FF0000"/>
                </a:solidFill>
                <a:latin typeface="Trebuchet MS" panose="020B0603020202020204" pitchFamily="34" charset="0"/>
                <a:cs typeface="MS PGothic"/>
              </a:rPr>
              <a:t>, </a:t>
            </a:r>
            <a:r>
              <a:rPr lang="en-CA" sz="1500" spc="-5" dirty="0" err="1" smtClean="0">
                <a:solidFill>
                  <a:srgbClr val="FF0000"/>
                </a:solidFill>
                <a:latin typeface="Trebuchet MS" panose="020B0603020202020204" pitchFamily="34" charset="0"/>
                <a:cs typeface="MS PGothic"/>
              </a:rPr>
              <a:t>dans</a:t>
            </a:r>
            <a:r>
              <a:rPr lang="en-CA" sz="1500" spc="-5" dirty="0" smtClean="0">
                <a:solidFill>
                  <a:srgbClr val="FF0000"/>
                </a:solidFill>
                <a:latin typeface="Trebuchet MS" panose="020B0603020202020204" pitchFamily="34" charset="0"/>
                <a:cs typeface="MS PGothic"/>
              </a:rPr>
              <a:t> la </a:t>
            </a:r>
            <a:r>
              <a:rPr lang="en-CA" sz="1500" spc="-5" dirty="0" err="1" smtClean="0">
                <a:solidFill>
                  <a:srgbClr val="FF0000"/>
                </a:solidFill>
                <a:latin typeface="Trebuchet MS" panose="020B0603020202020204" pitchFamily="34" charset="0"/>
                <a:cs typeface="MS PGothic"/>
              </a:rPr>
              <a:t>même</a:t>
            </a:r>
            <a:r>
              <a:rPr lang="en-CA" sz="1500" spc="-5" dirty="0" smtClean="0">
                <a:solidFill>
                  <a:srgbClr val="FF0000"/>
                </a:solidFill>
                <a:latin typeface="Trebuchet MS" panose="020B0603020202020204" pitchFamily="34" charset="0"/>
                <a:cs typeface="MS PGothic"/>
              </a:rPr>
              <a:t> direction que la </a:t>
            </a:r>
            <a:r>
              <a:rPr lang="en-CA" sz="1500" spc="-5" dirty="0" err="1" smtClean="0">
                <a:solidFill>
                  <a:srgbClr val="FF0000"/>
                </a:solidFill>
                <a:latin typeface="Trebuchet MS" panose="020B0603020202020204" pitchFamily="34" charset="0"/>
                <a:cs typeface="MS PGothic"/>
              </a:rPr>
              <a:t>poutre</a:t>
            </a:r>
            <a:r>
              <a:rPr lang="en-CA" sz="1500" spc="-5" dirty="0" smtClean="0">
                <a:solidFill>
                  <a:srgbClr val="FF0000"/>
                </a:solidFill>
                <a:latin typeface="Trebuchet MS" panose="020B0603020202020204" pitchFamily="34" charset="0"/>
                <a:cs typeface="MS PGothic"/>
              </a:rPr>
              <a:t> (1er </a:t>
            </a:r>
            <a:r>
              <a:rPr lang="en-CA" sz="1500" spc="-5" dirty="0" err="1" smtClean="0">
                <a:solidFill>
                  <a:srgbClr val="FF0000"/>
                </a:solidFill>
                <a:latin typeface="Trebuchet MS" panose="020B0603020202020204" pitchFamily="34" charset="0"/>
                <a:cs typeface="MS PGothic"/>
              </a:rPr>
              <a:t>août</a:t>
            </a:r>
            <a:r>
              <a:rPr lang="en-CA" sz="1500" spc="-5" dirty="0" smtClean="0">
                <a:solidFill>
                  <a:srgbClr val="FF0000"/>
                </a:solidFill>
                <a:latin typeface="Trebuchet MS" panose="020B0603020202020204" pitchFamily="34" charset="0"/>
                <a:cs typeface="MS PGothic"/>
              </a:rPr>
              <a:t> 2019)</a:t>
            </a:r>
          </a:p>
          <a:p>
            <a:pPr marL="72390">
              <a:spcBef>
                <a:spcPts val="35"/>
              </a:spcBef>
              <a:tabLst>
                <a:tab pos="409575" algn="l"/>
              </a:tabLst>
            </a:pPr>
            <a:r>
              <a:rPr lang="en-CA" sz="1500" spc="20" dirty="0" smtClean="0">
                <a:latin typeface="Trebuchet MS" panose="020B0603020202020204" pitchFamily="34" charset="0"/>
                <a:cs typeface="MS PGothic"/>
              </a:rPr>
              <a:t>	▶    </a:t>
            </a:r>
            <a:r>
              <a:rPr lang="en-CA" sz="1500" spc="-5" dirty="0">
                <a:latin typeface="Trebuchet MS" panose="020B0603020202020204" pitchFamily="34" charset="0"/>
                <a:cs typeface="MS PGothic"/>
              </a:rPr>
              <a:t>L</a:t>
            </a:r>
            <a:r>
              <a:rPr lang="en-CA" sz="1500" spc="-5" dirty="0" smtClean="0">
                <a:latin typeface="Trebuchet MS" panose="020B0603020202020204" pitchFamily="34" charset="0"/>
                <a:cs typeface="MS PGothic"/>
              </a:rPr>
              <a:t>es liaisons </a:t>
            </a:r>
            <a:r>
              <a:rPr lang="en-CA" sz="1500" spc="-5" dirty="0" err="1" smtClean="0">
                <a:latin typeface="Trebuchet MS" panose="020B0603020202020204" pitchFamily="34" charset="0"/>
                <a:cs typeface="MS PGothic"/>
              </a:rPr>
              <a:t>sont</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considérées</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comme</a:t>
            </a:r>
            <a:r>
              <a:rPr lang="en-CA" sz="1500" spc="-5" dirty="0" smtClean="0">
                <a:latin typeface="Trebuchet MS" panose="020B0603020202020204" pitchFamily="34" charset="0"/>
                <a:cs typeface="MS PGothic"/>
              </a:rPr>
              <a:t> non </a:t>
            </a:r>
            <a:r>
              <a:rPr lang="en-CA" sz="1500" spc="-5" dirty="0" err="1" smtClean="0">
                <a:latin typeface="Trebuchet MS" panose="020B0603020202020204" pitchFamily="34" charset="0"/>
                <a:cs typeface="MS PGothic"/>
              </a:rPr>
              <a:t>liées</a:t>
            </a:r>
            <a:r>
              <a:rPr lang="en-CA" sz="1500" spc="-5" dirty="0" smtClean="0">
                <a:latin typeface="Trebuchet MS" panose="020B0603020202020204" pitchFamily="34" charset="0"/>
                <a:cs typeface="MS PGothic"/>
              </a:rPr>
              <a:t> </a:t>
            </a:r>
            <a:r>
              <a:rPr lang="en-CA" sz="1500" spc="-5" dirty="0" err="1" smtClean="0">
                <a:latin typeface="Trebuchet MS" panose="020B0603020202020204" pitchFamily="34" charset="0"/>
                <a:cs typeface="MS PGothic"/>
              </a:rPr>
              <a:t>quand</a:t>
            </a:r>
            <a:r>
              <a:rPr lang="en-CA" sz="1500" spc="-5" dirty="0" smtClean="0">
                <a:latin typeface="Trebuchet MS" panose="020B0603020202020204" pitchFamily="34" charset="0"/>
                <a:cs typeface="MS PGothic"/>
              </a:rPr>
              <a:t> :</a:t>
            </a:r>
          </a:p>
          <a:p>
            <a:pPr marL="72390">
              <a:spcBef>
                <a:spcPts val="35"/>
              </a:spcBef>
              <a:tabLst>
                <a:tab pos="409575" algn="l"/>
              </a:tabLst>
            </a:pPr>
            <a:r>
              <a:rPr lang="en-CA" sz="1500" spc="20" dirty="0" smtClean="0">
                <a:latin typeface="Trebuchet MS" panose="020B0603020202020204" pitchFamily="34" charset="0"/>
                <a:cs typeface="MS PGothic"/>
              </a:rPr>
              <a:t>		</a:t>
            </a:r>
            <a:r>
              <a:rPr lang="en-CA" sz="1300" spc="20" dirty="0" smtClean="0">
                <a:latin typeface="Trebuchet MS" panose="020B0603020202020204" pitchFamily="34" charset="0"/>
                <a:cs typeface="MS PGothic"/>
              </a:rPr>
              <a:t>▶    </a:t>
            </a:r>
            <a:r>
              <a:rPr lang="en-CA" sz="1300" spc="-5" dirty="0" smtClean="0">
                <a:latin typeface="Trebuchet MS" panose="020B0603020202020204" pitchFamily="34" charset="0"/>
                <a:cs typeface="MS PGothic"/>
              </a:rPr>
              <a:t>Il y a un </a:t>
            </a:r>
            <a:r>
              <a:rPr lang="en-CA" sz="1300" spc="-5" dirty="0" err="1" smtClean="0">
                <a:latin typeface="Trebuchet MS" panose="020B0603020202020204" pitchFamily="34" charset="0"/>
                <a:cs typeface="MS PGothic"/>
              </a:rPr>
              <a:t>arrêt</a:t>
            </a:r>
            <a:r>
              <a:rPr lang="en-CA" sz="1300" spc="-5" dirty="0" smtClean="0">
                <a:latin typeface="Trebuchet MS" panose="020B0603020202020204" pitchFamily="34" charset="0"/>
                <a:cs typeface="MS PGothic"/>
              </a:rPr>
              <a:t> entre les </a:t>
            </a:r>
            <a:r>
              <a:rPr lang="en-CA" sz="1300" spc="-5" dirty="0" err="1" smtClean="0">
                <a:latin typeface="Trebuchet MS" panose="020B0603020202020204" pitchFamily="34" charset="0"/>
                <a:cs typeface="MS PGothic"/>
              </a:rPr>
              <a:t>éléments</a:t>
            </a:r>
            <a:r>
              <a:rPr lang="en-CA" sz="1300" spc="-5" dirty="0" smtClean="0">
                <a:latin typeface="Trebuchet MS" panose="020B0603020202020204" pitchFamily="34" charset="0"/>
                <a:cs typeface="MS PGothic"/>
              </a:rPr>
              <a:t>.</a:t>
            </a:r>
            <a:br>
              <a:rPr lang="en-CA" sz="1300" spc="-5" dirty="0" smtClean="0">
                <a:latin typeface="Trebuchet MS" panose="020B0603020202020204" pitchFamily="34" charset="0"/>
                <a:cs typeface="MS PGothic"/>
              </a:rPr>
            </a:br>
            <a:r>
              <a:rPr lang="en-CA" sz="1300" spc="-5" dirty="0" smtClean="0">
                <a:latin typeface="Trebuchet MS" panose="020B0603020202020204" pitchFamily="34" charset="0"/>
                <a:cs typeface="MS PGothic"/>
              </a:rPr>
              <a:t>		</a:t>
            </a:r>
            <a:r>
              <a:rPr lang="en-CA" sz="1300" spc="20" dirty="0" smtClean="0">
                <a:latin typeface="Trebuchet MS" panose="020B0603020202020204" pitchFamily="34" charset="0"/>
                <a:cs typeface="MS PGothic"/>
              </a:rPr>
              <a:t>▶    </a:t>
            </a:r>
            <a:r>
              <a:rPr lang="en-CA" sz="1300" spc="-5" dirty="0" smtClean="0">
                <a:latin typeface="Trebuchet MS" panose="020B0603020202020204" pitchFamily="34" charset="0"/>
                <a:cs typeface="MS PGothic"/>
              </a:rPr>
              <a:t>Il y a </a:t>
            </a:r>
            <a:r>
              <a:rPr lang="en-CA" sz="1300" spc="-5" dirty="0" err="1" smtClean="0">
                <a:solidFill>
                  <a:srgbClr val="FF0000"/>
                </a:solidFill>
                <a:latin typeface="Trebuchet MS" panose="020B0603020202020204" pitchFamily="34" charset="0"/>
                <a:cs typeface="MS PGothic"/>
              </a:rPr>
              <a:t>perte</a:t>
            </a:r>
            <a:r>
              <a:rPr lang="en-CA" sz="1300" spc="-5" dirty="0" smtClean="0">
                <a:solidFill>
                  <a:srgbClr val="FF0000"/>
                </a:solidFill>
                <a:latin typeface="Trebuchet MS" panose="020B0603020202020204" pitchFamily="34" charset="0"/>
                <a:cs typeface="MS PGothic"/>
              </a:rPr>
              <a:t> </a:t>
            </a:r>
            <a:r>
              <a:rPr lang="en-CA" sz="1300" spc="-5" dirty="0" err="1" smtClean="0">
                <a:solidFill>
                  <a:srgbClr val="FF0000"/>
                </a:solidFill>
                <a:latin typeface="Trebuchet MS" panose="020B0603020202020204" pitchFamily="34" charset="0"/>
                <a:cs typeface="MS PGothic"/>
              </a:rPr>
              <a:t>d’équilibre</a:t>
            </a:r>
            <a:r>
              <a:rPr lang="en-CA" sz="1300" spc="-5" dirty="0" smtClean="0">
                <a:solidFill>
                  <a:srgbClr val="FF0000"/>
                </a:solidFill>
                <a:latin typeface="Trebuchet MS" panose="020B0603020202020204" pitchFamily="34" charset="0"/>
                <a:cs typeface="MS PGothic"/>
              </a:rPr>
              <a:t> </a:t>
            </a:r>
            <a:r>
              <a:rPr lang="en-CA" sz="1300" spc="-5" dirty="0" smtClean="0">
                <a:latin typeface="Trebuchet MS" panose="020B0603020202020204" pitchFamily="34" charset="0"/>
                <a:cs typeface="MS PGothic"/>
              </a:rPr>
              <a:t>entre les </a:t>
            </a:r>
            <a:r>
              <a:rPr lang="en-CA" sz="1300" spc="-5" dirty="0" err="1" smtClean="0">
                <a:latin typeface="Trebuchet MS" panose="020B0603020202020204" pitchFamily="34" charset="0"/>
                <a:cs typeface="MS PGothic"/>
              </a:rPr>
              <a:t>éléments</a:t>
            </a:r>
            <a:r>
              <a:rPr lang="en-CA" sz="1300" spc="-5" dirty="0" smtClean="0">
                <a:latin typeface="Trebuchet MS" panose="020B0603020202020204" pitchFamily="34" charset="0"/>
                <a:cs typeface="MS PGothic"/>
              </a:rPr>
              <a:t>.</a:t>
            </a:r>
          </a:p>
          <a:p>
            <a:pPr marL="1272540" lvl="2" indent="-285750">
              <a:spcBef>
                <a:spcPts val="35"/>
              </a:spcBef>
              <a:buFont typeface="Wingdings" panose="05000000000000000000" pitchFamily="2" charset="2"/>
              <a:buChar char="Ø"/>
              <a:tabLst>
                <a:tab pos="409575" algn="l"/>
              </a:tabLst>
            </a:pPr>
            <a:r>
              <a:rPr lang="en-CA" sz="1300" spc="-5" dirty="0" err="1" smtClean="0">
                <a:solidFill>
                  <a:srgbClr val="FF0000"/>
                </a:solidFill>
                <a:latin typeface="Trebuchet MS" panose="020B0603020202020204" pitchFamily="34" charset="0"/>
                <a:cs typeface="MS PGothic"/>
              </a:rPr>
              <a:t>Toute</a:t>
            </a:r>
            <a:r>
              <a:rPr lang="en-CA" sz="1300" spc="-5" dirty="0" smtClean="0">
                <a:solidFill>
                  <a:srgbClr val="FF0000"/>
                </a:solidFill>
                <a:latin typeface="Trebuchet MS" panose="020B0603020202020204" pitchFamily="34" charset="0"/>
                <a:cs typeface="MS PGothic"/>
              </a:rPr>
              <a:t> </a:t>
            </a:r>
            <a:r>
              <a:rPr lang="en-CA" sz="1300" spc="-5" dirty="0" err="1" smtClean="0">
                <a:solidFill>
                  <a:srgbClr val="FF0000"/>
                </a:solidFill>
                <a:latin typeface="Trebuchet MS" panose="020B0603020202020204" pitchFamily="34" charset="0"/>
                <a:cs typeface="MS PGothic"/>
              </a:rPr>
              <a:t>déviation</a:t>
            </a:r>
            <a:r>
              <a:rPr lang="en-CA" sz="1300" spc="-5" dirty="0" smtClean="0">
                <a:solidFill>
                  <a:srgbClr val="FF0000"/>
                </a:solidFill>
                <a:latin typeface="Trebuchet MS" panose="020B0603020202020204" pitchFamily="34" charset="0"/>
                <a:cs typeface="MS PGothic"/>
              </a:rPr>
              <a:t> du corps qui </a:t>
            </a:r>
            <a:r>
              <a:rPr lang="en-CA" sz="1300" spc="-5" dirty="0" err="1" smtClean="0">
                <a:solidFill>
                  <a:srgbClr val="FF0000"/>
                </a:solidFill>
                <a:latin typeface="Trebuchet MS" panose="020B0603020202020204" pitchFamily="34" charset="0"/>
                <a:cs typeface="MS PGothic"/>
              </a:rPr>
              <a:t>n’est</a:t>
            </a:r>
            <a:r>
              <a:rPr lang="en-CA" sz="1300" spc="-5" dirty="0" smtClean="0">
                <a:solidFill>
                  <a:srgbClr val="FF0000"/>
                </a:solidFill>
                <a:latin typeface="Trebuchet MS" panose="020B0603020202020204" pitchFamily="34" charset="0"/>
                <a:cs typeface="MS PGothic"/>
              </a:rPr>
              <a:t> pas </a:t>
            </a:r>
            <a:r>
              <a:rPr lang="en-CA" sz="1300" spc="-5" dirty="0" err="1" smtClean="0">
                <a:solidFill>
                  <a:srgbClr val="FF0000"/>
                </a:solidFill>
                <a:latin typeface="Trebuchet MS" panose="020B0603020202020204" pitchFamily="34" charset="0"/>
                <a:cs typeface="MS PGothic"/>
              </a:rPr>
              <a:t>dans</a:t>
            </a:r>
            <a:r>
              <a:rPr lang="en-CA" sz="1300" spc="-5" dirty="0" smtClean="0">
                <a:solidFill>
                  <a:srgbClr val="FF0000"/>
                </a:solidFill>
                <a:latin typeface="Trebuchet MS" panose="020B0603020202020204" pitchFamily="34" charset="0"/>
                <a:cs typeface="MS PGothic"/>
              </a:rPr>
              <a:t> la </a:t>
            </a:r>
            <a:r>
              <a:rPr lang="en-CA" sz="1300" spc="-5" dirty="0" err="1" smtClean="0">
                <a:solidFill>
                  <a:srgbClr val="FF0000"/>
                </a:solidFill>
                <a:latin typeface="Trebuchet MS" panose="020B0603020202020204" pitchFamily="34" charset="0"/>
                <a:cs typeface="MS PGothic"/>
              </a:rPr>
              <a:t>même</a:t>
            </a:r>
            <a:r>
              <a:rPr lang="en-CA" sz="1300" spc="-5" dirty="0" smtClean="0">
                <a:solidFill>
                  <a:srgbClr val="FF0000"/>
                </a:solidFill>
                <a:latin typeface="Trebuchet MS" panose="020B0603020202020204" pitchFamily="34" charset="0"/>
                <a:cs typeface="MS PGothic"/>
              </a:rPr>
              <a:t> direction que la </a:t>
            </a:r>
            <a:r>
              <a:rPr lang="en-CA" sz="1300" spc="-5" dirty="0" err="1" smtClean="0">
                <a:solidFill>
                  <a:srgbClr val="FF0000"/>
                </a:solidFill>
                <a:latin typeface="Trebuchet MS" panose="020B0603020202020204" pitchFamily="34" charset="0"/>
                <a:cs typeface="MS PGothic"/>
              </a:rPr>
              <a:t>poutre</a:t>
            </a:r>
            <a:r>
              <a:rPr lang="en-CA" sz="1300" spc="-5" dirty="0" smtClean="0">
                <a:solidFill>
                  <a:srgbClr val="FF0000"/>
                </a:solidFill>
                <a:latin typeface="Trebuchet MS" panose="020B0603020202020204" pitchFamily="34" charset="0"/>
                <a:cs typeface="MS PGothic"/>
              </a:rPr>
              <a:t> 1er </a:t>
            </a:r>
            <a:r>
              <a:rPr lang="en-CA" sz="1300" spc="-5" dirty="0" err="1" smtClean="0">
                <a:solidFill>
                  <a:srgbClr val="FF0000"/>
                </a:solidFill>
                <a:latin typeface="Trebuchet MS" panose="020B0603020202020204" pitchFamily="34" charset="0"/>
                <a:cs typeface="MS PGothic"/>
              </a:rPr>
              <a:t>août</a:t>
            </a:r>
            <a:r>
              <a:rPr lang="en-CA" sz="1300" spc="-5" dirty="0" smtClean="0">
                <a:solidFill>
                  <a:srgbClr val="FF0000"/>
                </a:solidFill>
                <a:latin typeface="Trebuchet MS" panose="020B0603020202020204" pitchFamily="34" charset="0"/>
                <a:cs typeface="MS PGothic"/>
              </a:rPr>
              <a:t> 2019)           </a:t>
            </a:r>
          </a:p>
          <a:p>
            <a:pPr marL="986790" lvl="2">
              <a:spcBef>
                <a:spcPts val="35"/>
              </a:spcBef>
              <a:tabLst>
                <a:tab pos="409575" algn="l"/>
              </a:tabLst>
            </a:pPr>
            <a:r>
              <a:rPr lang="en-CA" sz="1300" spc="20" dirty="0" smtClean="0">
                <a:latin typeface="Trebuchet MS" panose="020B0603020202020204" pitchFamily="34" charset="0"/>
                <a:cs typeface="MS PGothic"/>
              </a:rPr>
              <a:t>▶    </a:t>
            </a:r>
            <a:r>
              <a:rPr lang="en-CA" sz="1300" spc="-5" dirty="0" err="1">
                <a:latin typeface="Trebuchet MS" panose="020B0603020202020204" pitchFamily="34" charset="0"/>
                <a:cs typeface="MS PGothic"/>
              </a:rPr>
              <a:t>Q</a:t>
            </a:r>
            <a:r>
              <a:rPr lang="en-CA" sz="1300" spc="-5" dirty="0" err="1" smtClean="0">
                <a:latin typeface="Trebuchet MS" panose="020B0603020202020204" pitchFamily="34" charset="0"/>
                <a:cs typeface="MS PGothic"/>
              </a:rPr>
              <a:t>uand</a:t>
            </a:r>
            <a:r>
              <a:rPr lang="en-CA" sz="1300" spc="-5" dirty="0" smtClean="0">
                <a:latin typeface="Trebuchet MS" panose="020B0603020202020204" pitchFamily="34" charset="0"/>
                <a:cs typeface="MS PGothic"/>
              </a:rPr>
              <a:t> le pied de base se replace</a:t>
            </a:r>
          </a:p>
          <a:p>
            <a:pPr marL="72390">
              <a:spcBef>
                <a:spcPts val="35"/>
              </a:spcBef>
              <a:tabLst>
                <a:tab pos="409575" algn="l"/>
              </a:tabLst>
            </a:pPr>
            <a:r>
              <a:rPr lang="en-CA" sz="1300" spc="20" dirty="0" smtClean="0">
                <a:latin typeface="Trebuchet MS" panose="020B0603020202020204" pitchFamily="34" charset="0"/>
                <a:cs typeface="MS PGothic"/>
              </a:rPr>
              <a:t>		▶    </a:t>
            </a:r>
            <a:r>
              <a:rPr lang="en-CA" sz="1300" spc="-5" dirty="0" smtClean="0">
                <a:latin typeface="Trebuchet MS" panose="020B0603020202020204" pitchFamily="34" charset="0"/>
                <a:cs typeface="MS PGothic"/>
              </a:rPr>
              <a:t>Il y a un pas </a:t>
            </a:r>
            <a:r>
              <a:rPr lang="en-CA" sz="1300" spc="-5" dirty="0" err="1" smtClean="0">
                <a:latin typeface="Trebuchet MS" panose="020B0603020202020204" pitchFamily="34" charset="0"/>
                <a:cs typeface="MS PGothic"/>
              </a:rPr>
              <a:t>ou</a:t>
            </a:r>
            <a:r>
              <a:rPr lang="en-CA" sz="1300" spc="-5" dirty="0" smtClean="0">
                <a:latin typeface="Trebuchet MS" panose="020B0603020202020204" pitchFamily="34" charset="0"/>
                <a:cs typeface="MS PGothic"/>
              </a:rPr>
              <a:t> </a:t>
            </a:r>
            <a:r>
              <a:rPr lang="en-CA" sz="1300" spc="-5" dirty="0" err="1" smtClean="0">
                <a:latin typeface="Trebuchet MS" panose="020B0603020202020204" pitchFamily="34" charset="0"/>
                <a:cs typeface="MS PGothic"/>
              </a:rPr>
              <a:t>saut</a:t>
            </a:r>
            <a:r>
              <a:rPr lang="en-CA" sz="1300" spc="-5" dirty="0" smtClean="0">
                <a:latin typeface="Trebuchet MS" panose="020B0603020202020204" pitchFamily="34" charset="0"/>
                <a:cs typeface="MS PGothic"/>
              </a:rPr>
              <a:t> </a:t>
            </a:r>
            <a:r>
              <a:rPr lang="en-CA" sz="1300" spc="-5" dirty="0" err="1" smtClean="0">
                <a:latin typeface="Trebuchet MS" panose="020B0603020202020204" pitchFamily="34" charset="0"/>
                <a:cs typeface="MS PGothic"/>
              </a:rPr>
              <a:t>supplémentaire</a:t>
            </a:r>
            <a:r>
              <a:rPr lang="en-CA" sz="1300" spc="-5" dirty="0" smtClean="0">
                <a:latin typeface="Trebuchet MS" panose="020B0603020202020204" pitchFamily="34" charset="0"/>
                <a:cs typeface="MS PGothic"/>
              </a:rPr>
              <a:t> entre les </a:t>
            </a:r>
            <a:r>
              <a:rPr lang="en-CA" sz="1300" spc="-5" dirty="0" err="1" smtClean="0">
                <a:latin typeface="Trebuchet MS" panose="020B0603020202020204" pitchFamily="34" charset="0"/>
                <a:cs typeface="MS PGothic"/>
              </a:rPr>
              <a:t>éléments</a:t>
            </a:r>
            <a:endParaRPr lang="en-CA" sz="1300" spc="-5" dirty="0" smtClean="0">
              <a:latin typeface="Trebuchet MS" panose="020B0603020202020204" pitchFamily="34" charset="0"/>
              <a:cs typeface="MS PGothic"/>
            </a:endParaRPr>
          </a:p>
          <a:p>
            <a:pPr marL="72390">
              <a:spcBef>
                <a:spcPts val="35"/>
              </a:spcBef>
              <a:tabLst>
                <a:tab pos="409575" algn="l"/>
              </a:tabLst>
            </a:pPr>
            <a:r>
              <a:rPr lang="en-CA" sz="1300" spc="20" dirty="0" smtClean="0">
                <a:latin typeface="Trebuchet MS" panose="020B0603020202020204" pitchFamily="34" charset="0"/>
                <a:cs typeface="MS PGothic"/>
              </a:rPr>
              <a:t>		▶    </a:t>
            </a:r>
            <a:r>
              <a:rPr lang="en-CA" sz="1300" spc="-5" dirty="0" smtClean="0">
                <a:latin typeface="Trebuchet MS" panose="020B0603020202020204" pitchFamily="34" charset="0"/>
                <a:cs typeface="MS PGothic"/>
              </a:rPr>
              <a:t>Les </a:t>
            </a:r>
            <a:r>
              <a:rPr lang="en-CA" sz="1300" spc="-5" dirty="0" err="1" smtClean="0">
                <a:latin typeface="Trebuchet MS" panose="020B0603020202020204" pitchFamily="34" charset="0"/>
                <a:cs typeface="MS PGothic"/>
              </a:rPr>
              <a:t>jambes</a:t>
            </a:r>
            <a:r>
              <a:rPr lang="en-CA" sz="1300" spc="-5" dirty="0" smtClean="0">
                <a:latin typeface="Trebuchet MS" panose="020B0603020202020204" pitchFamily="34" charset="0"/>
                <a:cs typeface="MS PGothic"/>
              </a:rPr>
              <a:t> </a:t>
            </a:r>
            <a:r>
              <a:rPr lang="en-CA" sz="1300" spc="-5" dirty="0" err="1" smtClean="0">
                <a:latin typeface="Trebuchet MS" panose="020B0603020202020204" pitchFamily="34" charset="0"/>
                <a:cs typeface="MS PGothic"/>
              </a:rPr>
              <a:t>s’étendent</a:t>
            </a:r>
            <a:r>
              <a:rPr lang="en-CA" sz="1300" spc="-5" dirty="0" smtClean="0">
                <a:latin typeface="Trebuchet MS" panose="020B0603020202020204" pitchFamily="34" charset="0"/>
                <a:cs typeface="MS PGothic"/>
              </a:rPr>
              <a:t> entre les </a:t>
            </a:r>
            <a:r>
              <a:rPr lang="en-CA" sz="1300" spc="-5" dirty="0" err="1" smtClean="0">
                <a:latin typeface="Trebuchet MS" panose="020B0603020202020204" pitchFamily="34" charset="0"/>
                <a:cs typeface="MS PGothic"/>
              </a:rPr>
              <a:t>éléments</a:t>
            </a:r>
            <a:endParaRPr lang="en-CA" sz="1300" spc="-5" dirty="0" smtClean="0">
              <a:latin typeface="Trebuchet MS" panose="020B0603020202020204" pitchFamily="34" charset="0"/>
              <a:cs typeface="MS PGothic"/>
            </a:endParaRPr>
          </a:p>
          <a:p>
            <a:pPr marL="72390">
              <a:spcBef>
                <a:spcPts val="35"/>
              </a:spcBef>
              <a:tabLst>
                <a:tab pos="409575" algn="l"/>
              </a:tabLst>
            </a:pPr>
            <a:r>
              <a:rPr lang="en-CA" sz="1300" spc="20" dirty="0" smtClean="0">
                <a:latin typeface="Trebuchet MS" panose="020B0603020202020204" pitchFamily="34" charset="0"/>
                <a:cs typeface="MS PGothic"/>
              </a:rPr>
              <a:t>		▶    </a:t>
            </a:r>
            <a:r>
              <a:rPr lang="en-CA" sz="1300" spc="-5" dirty="0">
                <a:latin typeface="Trebuchet MS" panose="020B0603020202020204" pitchFamily="34" charset="0"/>
                <a:cs typeface="MS PGothic"/>
              </a:rPr>
              <a:t>I</a:t>
            </a:r>
            <a:r>
              <a:rPr lang="en-CA" sz="1300" spc="-5" dirty="0" smtClean="0">
                <a:latin typeface="Trebuchet MS" panose="020B0603020202020204" pitchFamily="34" charset="0"/>
                <a:cs typeface="MS PGothic"/>
              </a:rPr>
              <a:t>l y a un battement de </a:t>
            </a:r>
            <a:r>
              <a:rPr lang="en-CA" sz="1300" spc="-5" dirty="0" err="1" smtClean="0">
                <a:latin typeface="Trebuchet MS" panose="020B0603020202020204" pitchFamily="34" charset="0"/>
                <a:cs typeface="MS PGothic"/>
              </a:rPr>
              <a:t>jambes</a:t>
            </a:r>
            <a:r>
              <a:rPr lang="en-CA" sz="1300" spc="-5" dirty="0" smtClean="0">
                <a:latin typeface="Trebuchet MS" panose="020B0603020202020204" pitchFamily="34" charset="0"/>
                <a:cs typeface="MS PGothic"/>
              </a:rPr>
              <a:t> de 45º </a:t>
            </a:r>
            <a:r>
              <a:rPr lang="en-CA" sz="1300" spc="-5" dirty="0" err="1" smtClean="0">
                <a:latin typeface="Trebuchet MS" panose="020B0603020202020204" pitchFamily="34" charset="0"/>
                <a:cs typeface="MS PGothic"/>
              </a:rPr>
              <a:t>menant</a:t>
            </a:r>
            <a:r>
              <a:rPr lang="en-CA" sz="1300" spc="-5" dirty="0" smtClean="0">
                <a:latin typeface="Trebuchet MS" panose="020B0603020202020204" pitchFamily="34" charset="0"/>
                <a:cs typeface="MS PGothic"/>
              </a:rPr>
              <a:t> à la liaison des </a:t>
            </a:r>
            <a:r>
              <a:rPr lang="en-CA" sz="1300" spc="-5" dirty="0" err="1" smtClean="0">
                <a:latin typeface="Trebuchet MS" panose="020B0603020202020204" pitchFamily="34" charset="0"/>
                <a:cs typeface="MS PGothic"/>
              </a:rPr>
              <a:t>deux</a:t>
            </a:r>
            <a:r>
              <a:rPr lang="en-CA" sz="1300" spc="-5" dirty="0" smtClean="0">
                <a:latin typeface="Trebuchet MS" panose="020B0603020202020204" pitchFamily="34" charset="0"/>
                <a:cs typeface="MS PGothic"/>
              </a:rPr>
              <a:t> </a:t>
            </a:r>
            <a:r>
              <a:rPr lang="en-CA" sz="1300" spc="-5" dirty="0" err="1" smtClean="0">
                <a:latin typeface="Trebuchet MS" panose="020B0603020202020204" pitchFamily="34" charset="0"/>
                <a:cs typeface="MS PGothic"/>
              </a:rPr>
              <a:t>éléments</a:t>
            </a:r>
            <a:endParaRPr lang="en-CA" sz="1500" spc="-5" dirty="0">
              <a:latin typeface="Trebuchet MS" panose="020B0603020202020204" pitchFamily="34" charset="0"/>
              <a:cs typeface="MS PGothic"/>
            </a:endParaRPr>
          </a:p>
        </p:txBody>
      </p:sp>
    </p:spTree>
    <p:extLst>
      <p:ext uri="{BB962C8B-B14F-4D97-AF65-F5344CB8AC3E}">
        <p14:creationId xmlns:p14="http://schemas.microsoft.com/office/powerpoint/2010/main" val="32334510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2" y="255028"/>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462564" y="811425"/>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6 (p. 21)</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881106867"/>
              </p:ext>
            </p:extLst>
          </p:nvPr>
        </p:nvGraphicFramePr>
        <p:xfrm>
          <a:off x="365672" y="1468499"/>
          <a:ext cx="2590800" cy="117348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smtClean="0">
                          <a:latin typeface="Trebuchet MS" panose="020B0603020202020204" pitchFamily="34" charset="0"/>
                        </a:rPr>
                        <a:t>Exigence de parties de </a:t>
                      </a:r>
                      <a:r>
                        <a:rPr lang="en-CA" sz="1500" b="1" baseline="0" dirty="0" err="1" smtClean="0">
                          <a:latin typeface="Trebuchet MS" panose="020B0603020202020204" pitchFamily="34" charset="0"/>
                        </a:rPr>
                        <a:t>valeur</a:t>
                      </a:r>
                      <a:endParaRPr lang="en-CA" sz="1500" b="1" baseline="0" dirty="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5 A</a:t>
                      </a:r>
                    </a:p>
                    <a:p>
                      <a:pPr marL="0" indent="0" algn="ctr">
                        <a:buNone/>
                      </a:pPr>
                      <a:r>
                        <a:rPr lang="en-CA" sz="1300" b="0" baseline="0" dirty="0">
                          <a:latin typeface="Trebuchet MS" panose="020B0603020202020204" pitchFamily="34" charset="0"/>
                        </a:rPr>
                        <a:t>1 </a:t>
                      </a:r>
                      <a:r>
                        <a:rPr lang="en-CA" sz="1300" b="0" baseline="0" dirty="0" smtClean="0">
                          <a:latin typeface="Trebuchet MS" panose="020B0603020202020204" pitchFamily="34" charset="0"/>
                        </a:rPr>
                        <a:t>B</a:t>
                      </a: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2662142698"/>
              </p:ext>
            </p:extLst>
          </p:nvPr>
        </p:nvGraphicFramePr>
        <p:xfrm>
          <a:off x="3162297" y="1468499"/>
          <a:ext cx="2819399" cy="2895600"/>
        </p:xfrm>
        <a:graphic>
          <a:graphicData uri="http://schemas.openxmlformats.org/drawingml/2006/table">
            <a:tbl>
              <a:tblPr>
                <a:tableStyleId>{69C7853C-536D-4A76-A0AE-DD22124D55A5}</a:tableStyleId>
              </a:tblPr>
              <a:tblGrid>
                <a:gridCol w="2819399">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série acrobatique sans envol (exclus l’entrée et la sortie) OU Un élément acrobatique avec envol (isolé ou en série)</a:t>
                      </a:r>
                    </a:p>
                    <a:p>
                      <a:pPr marL="342900" indent="-342900" algn="l">
                        <a:buAutoNum type="arabicPeriod"/>
                      </a:pPr>
                      <a:r>
                        <a:rPr lang="fr-CA" sz="1300" b="0" i="0" baseline="0" dirty="0">
                          <a:latin typeface="Trebuchet MS" panose="020B0603020202020204" pitchFamily="34" charset="0"/>
                        </a:rPr>
                        <a:t>Un saut avec écart de jambes </a:t>
                      </a:r>
                      <a:r>
                        <a:rPr lang="fr-CA" sz="1300" b="0" i="0" baseline="0" dirty="0" smtClean="0">
                          <a:latin typeface="Trebuchet MS" panose="020B0603020202020204" pitchFamily="34" charset="0"/>
                        </a:rPr>
                        <a:t>180 </a:t>
                      </a:r>
                      <a:r>
                        <a:rPr lang="fr-CA" sz="1300" b="0" i="0" baseline="0" dirty="0">
                          <a:latin typeface="Trebuchet MS" panose="020B0603020202020204" pitchFamily="34" charset="0"/>
                        </a:rPr>
                        <a:t>transversal ou latéral</a:t>
                      </a:r>
                    </a:p>
                    <a:p>
                      <a:pPr marL="342900" indent="-342900" algn="l">
                        <a:buAutoNum type="arabicPeriod"/>
                      </a:pPr>
                      <a:r>
                        <a:rPr lang="fr-CA" sz="1300" b="0" i="0" baseline="0" dirty="0">
                          <a:latin typeface="Trebuchet MS" panose="020B0603020202020204" pitchFamily="34" charset="0"/>
                        </a:rPr>
                        <a:t>Tour sur un pied minimum </a:t>
                      </a:r>
                      <a:r>
                        <a:rPr lang="fr-CA" sz="1300" b="0" i="0" baseline="0" dirty="0" smtClean="0">
                          <a:latin typeface="Trebuchet MS" panose="020B0603020202020204" pitchFamily="34" charset="0"/>
                        </a:rPr>
                        <a:t>360 </a:t>
                      </a:r>
                      <a:r>
                        <a:rPr lang="fr-CA" sz="1300" b="0" i="0" baseline="0" dirty="0">
                          <a:latin typeface="Trebuchet MS" panose="020B0603020202020204" pitchFamily="34" charset="0"/>
                        </a:rPr>
                        <a:t>(Groupe 3)</a:t>
                      </a:r>
                    </a:p>
                    <a:p>
                      <a:pPr marL="342900" indent="-342900" algn="l">
                        <a:buAutoNum type="arabicPeriod"/>
                      </a:pPr>
                      <a:r>
                        <a:rPr lang="fr-CA" sz="1300" b="0" i="0" baseline="0" dirty="0">
                          <a:latin typeface="Trebuchet MS" panose="020B0603020202020204" pitchFamily="34" charset="0"/>
                        </a:rPr>
                        <a:t>Sortie renversement libre ou salto minimum A</a:t>
                      </a:r>
                    </a:p>
                    <a:p>
                      <a:pPr marL="342900" indent="-342900" algn="l">
                        <a:buAutoNum type="arabicPeriod"/>
                      </a:pP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3404524045"/>
              </p:ext>
            </p:extLst>
          </p:nvPr>
        </p:nvGraphicFramePr>
        <p:xfrm>
          <a:off x="6188895" y="1467592"/>
          <a:ext cx="2743200" cy="114300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14299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Tout </a:t>
                      </a:r>
                      <a:r>
                        <a:rPr lang="en-CA" sz="1300" i="0" spc="-5" dirty="0" err="1" smtClean="0">
                          <a:solidFill>
                            <a:srgbClr val="000000"/>
                          </a:solidFill>
                          <a:latin typeface="Trebuchet MS" panose="020B0603020202020204" pitchFamily="34" charset="0"/>
                          <a:cs typeface="MS PGothic"/>
                        </a:rPr>
                        <a:t>élément</a:t>
                      </a:r>
                      <a:r>
                        <a:rPr lang="en-CA" sz="1300" i="0" spc="-5" baseline="0"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en-CA" sz="1300" i="0" spc="-5" dirty="0" err="1" smtClean="0">
                          <a:solidFill>
                            <a:srgbClr val="000000"/>
                          </a:solidFill>
                          <a:latin typeface="Trebuchet MS" panose="020B0603020202020204" pitchFamily="34" charset="0"/>
                          <a:cs typeface="MS PGothic"/>
                        </a:rPr>
                        <a:t>exécuté</a:t>
                      </a:r>
                      <a:r>
                        <a:rPr lang="en-CA" sz="1300" i="0" spc="-5" dirty="0" smtClean="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272776" y="2714907"/>
            <a:ext cx="2776591" cy="1338828"/>
          </a:xfrm>
          <a:prstGeom prst="rect">
            <a:avLst/>
          </a:prstGeom>
          <a:noFill/>
        </p:spPr>
        <p:txBody>
          <a:bodyPr wrap="square" rtlCol="0">
            <a:spAutoFit/>
          </a:bodyPr>
          <a:lstStyle/>
          <a:p>
            <a:r>
              <a:rPr lang="en-CA" sz="900" i="1" dirty="0">
                <a:latin typeface="Trebuchet MS" panose="020B0603020202020204" pitchFamily="34" charset="0"/>
              </a:rPr>
              <a:t>* SR #1 : </a:t>
            </a:r>
            <a:r>
              <a:rPr lang="fr-CA" sz="900" i="1" dirty="0">
                <a:latin typeface="Trebuchet MS" panose="020B0603020202020204" pitchFamily="34" charset="0"/>
              </a:rPr>
              <a:t>Les deux éléments de la série doivent commencer et se terminer sur la poutre Les éléments avec envol qui se terminent à l’ATR et qui sont tenus pendant 2 secondes peuvent être utilisés seulement comme dernier élément d’une série </a:t>
            </a:r>
            <a:r>
              <a:rPr lang="fr-CA" sz="900" i="1" dirty="0" err="1">
                <a:latin typeface="Trebuchet MS" panose="020B0603020202020204" pitchFamily="34" charset="0"/>
              </a:rPr>
              <a:t>acro.</a:t>
            </a:r>
            <a:r>
              <a:rPr lang="fr-CA" sz="900" i="1" dirty="0">
                <a:latin typeface="Trebuchet MS" panose="020B0603020202020204" pitchFamily="34" charset="0"/>
              </a:rPr>
              <a:t> </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*SR #2 : </a:t>
            </a:r>
            <a:r>
              <a:rPr lang="fr-CA" sz="900" i="1" dirty="0">
                <a:latin typeface="Trebuchet MS" panose="020B0603020202020204" pitchFamily="34" charset="0"/>
              </a:rPr>
              <a:t>Si la position transversale est utilisée, la jambe avant doit être tendue</a:t>
            </a:r>
            <a:endParaRPr lang="en-CA" sz="900" i="1" dirty="0">
              <a:latin typeface="Trebuchet MS" panose="020B0603020202020204" pitchFamily="34" charset="0"/>
            </a:endParaRPr>
          </a:p>
        </p:txBody>
      </p:sp>
    </p:spTree>
    <p:extLst>
      <p:ext uri="{BB962C8B-B14F-4D97-AF65-F5344CB8AC3E}">
        <p14:creationId xmlns:p14="http://schemas.microsoft.com/office/powerpoint/2010/main" val="3051323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47563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429173" y="1180363"/>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7 (p. 19-20)</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943728503"/>
              </p:ext>
            </p:extLst>
          </p:nvPr>
        </p:nvGraphicFramePr>
        <p:xfrm>
          <a:off x="152400" y="1733550"/>
          <a:ext cx="2590800" cy="117348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smtClean="0">
                          <a:latin typeface="Trebuchet MS" panose="020B0603020202020204" pitchFamily="34" charset="0"/>
                        </a:rPr>
                        <a:t>Exigence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5 A</a:t>
                      </a:r>
                    </a:p>
                    <a:p>
                      <a:pPr marL="0" indent="0" algn="ctr">
                        <a:buNone/>
                      </a:pPr>
                      <a:r>
                        <a:rPr lang="en-CA" sz="1300" b="0" baseline="0" dirty="0">
                          <a:latin typeface="Trebuchet MS" panose="020B0603020202020204" pitchFamily="34" charset="0"/>
                        </a:rPr>
                        <a:t>2 </a:t>
                      </a:r>
                      <a:r>
                        <a:rPr lang="en-CA" sz="1300" b="0" baseline="0" dirty="0" smtClean="0">
                          <a:latin typeface="Trebuchet MS" panose="020B0603020202020204" pitchFamily="34" charset="0"/>
                        </a:rPr>
                        <a:t>B</a:t>
                      </a: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3941409323"/>
              </p:ext>
            </p:extLst>
          </p:nvPr>
        </p:nvGraphicFramePr>
        <p:xfrm>
          <a:off x="3048001" y="1733551"/>
          <a:ext cx="2819399" cy="2697480"/>
        </p:xfrm>
        <a:graphic>
          <a:graphicData uri="http://schemas.openxmlformats.org/drawingml/2006/table">
            <a:tbl>
              <a:tblPr>
                <a:tableStyleId>{69C7853C-536D-4A76-A0AE-DD22124D55A5}</a:tableStyleId>
              </a:tblPr>
              <a:tblGrid>
                <a:gridCol w="2819399">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Série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(avec ou sans envol; exclut l’entrée et la sortie) ET un élément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avec envol (isolé ou en série)</a:t>
                      </a:r>
                    </a:p>
                    <a:p>
                      <a:pPr marL="342900" indent="-342900" algn="l">
                        <a:buAutoNum type="arabicPeriod"/>
                      </a:pPr>
                      <a:r>
                        <a:rPr lang="fr-CA" sz="1300" b="0" i="0" baseline="0" dirty="0">
                          <a:latin typeface="Trebuchet MS" panose="020B0603020202020204" pitchFamily="34" charset="0"/>
                        </a:rPr>
                        <a:t>Un saut avec écart de jambes 180° transversal ou latéral</a:t>
                      </a:r>
                    </a:p>
                    <a:p>
                      <a:pPr marL="342900" indent="-342900" algn="l">
                        <a:buAutoNum type="arabicPeriod"/>
                      </a:pPr>
                      <a:r>
                        <a:rPr lang="fr-CA" sz="1300" b="0" i="0" baseline="0" dirty="0">
                          <a:latin typeface="Trebuchet MS" panose="020B0603020202020204" pitchFamily="34" charset="0"/>
                        </a:rPr>
                        <a:t>Tour sur un pied minimum 360° (Groupe 3)</a:t>
                      </a:r>
                    </a:p>
                    <a:p>
                      <a:pPr marL="342900" indent="-342900" algn="l">
                        <a:buAutoNum type="arabicPeriod"/>
                      </a:pPr>
                      <a:r>
                        <a:rPr lang="fr-CA" sz="1300" b="0" i="0" baseline="0" dirty="0">
                          <a:latin typeface="Trebuchet MS" panose="020B0603020202020204" pitchFamily="34" charset="0"/>
                        </a:rPr>
                        <a:t>Sortie par renversement libre ou salto, minimum A</a:t>
                      </a:r>
                    </a:p>
                    <a:p>
                      <a:pPr marL="342900" indent="-342900" algn="l">
                        <a:buAutoNum type="arabicPeriod"/>
                      </a:pP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2571638382"/>
              </p:ext>
            </p:extLst>
          </p:nvPr>
        </p:nvGraphicFramePr>
        <p:xfrm>
          <a:off x="6172200" y="1733551"/>
          <a:ext cx="2743200" cy="193548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219200">
                <a:tc>
                  <a:txBody>
                    <a:bodyPr/>
                    <a:lstStyle/>
                    <a:p>
                      <a:pPr algn="ctr"/>
                      <a:r>
                        <a:rPr lang="en-CA" sz="1500" b="1" baseline="0" dirty="0">
                          <a:solidFill>
                            <a:srgbClr val="000000"/>
                          </a:solidFill>
                          <a:latin typeface="Trebuchet MS" panose="020B0603020202020204" pitchFamily="34" charset="0"/>
                        </a:rPr>
                        <a:t>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en-CA" sz="1300" b="0" u="sng" baseline="0" dirty="0">
                          <a:latin typeface="Trebuchet MS" panose="020B0603020202020204" pitchFamily="34" charset="0"/>
                        </a:rPr>
                        <a:t>Un </a:t>
                      </a:r>
                      <a:r>
                        <a:rPr lang="en-CA" sz="1300" b="0" u="sng" baseline="0" dirty="0" err="1">
                          <a:latin typeface="Trebuchet MS" panose="020B0603020202020204" pitchFamily="34" charset="0"/>
                        </a:rPr>
                        <a:t>élément</a:t>
                      </a:r>
                      <a:r>
                        <a:rPr lang="en-CA" sz="1300" b="0" u="none" baseline="0" dirty="0">
                          <a:latin typeface="Trebuchet MS" panose="020B0603020202020204" pitchFamily="34" charset="0"/>
                        </a:rPr>
                        <a:t> C </a:t>
                      </a:r>
                      <a:r>
                        <a:rPr lang="en-CA" sz="1300" b="0" u="none" baseline="0" dirty="0" err="1">
                          <a:latin typeface="Trebuchet MS" panose="020B0603020202020204" pitchFamily="34" charset="0"/>
                        </a:rPr>
                        <a:t>gymnique</a:t>
                      </a:r>
                      <a:r>
                        <a:rPr lang="en-CA" sz="1300" b="0" u="none" baseline="0" dirty="0">
                          <a:latin typeface="Trebuchet MS" panose="020B0603020202020204" pitchFamily="34" charset="0"/>
                        </a:rPr>
                        <a:t> </a:t>
                      </a:r>
                      <a:endParaRPr lang="en-CA" sz="1300" baseline="0" dirty="0">
                        <a:latin typeface="Trebuchet MS" panose="020B0603020202020204" pitchFamily="34" charset="0"/>
                      </a:endParaRPr>
                    </a:p>
                    <a:p>
                      <a:pPr marL="0" indent="0" algn="ctr">
                        <a:buFontTx/>
                        <a:buNone/>
                      </a:pPr>
                      <a:r>
                        <a:rPr lang="en-CA" sz="1300" i="1" baseline="0" dirty="0" err="1" smtClean="0">
                          <a:solidFill>
                            <a:srgbClr val="000000"/>
                          </a:solidFill>
                          <a:latin typeface="Trebuchet MS" panose="020B0603020202020204" pitchFamily="34" charset="0"/>
                        </a:rPr>
                        <a:t>Crédité</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en</a:t>
                      </a:r>
                      <a:r>
                        <a:rPr lang="en-CA" sz="1300" i="1" baseline="0" dirty="0" smtClean="0">
                          <a:solidFill>
                            <a:srgbClr val="000000"/>
                          </a:solidFill>
                          <a:latin typeface="Trebuchet MS" panose="020B0603020202020204" pitchFamily="34" charset="0"/>
                        </a:rPr>
                        <a:t> B, </a:t>
                      </a:r>
                      <a:r>
                        <a:rPr lang="en-CA" sz="1300" i="1" baseline="0" dirty="0" err="1" smtClean="0">
                          <a:solidFill>
                            <a:srgbClr val="000000"/>
                          </a:solidFill>
                          <a:latin typeface="Trebuchet MS" panose="020B0603020202020204" pitchFamily="34" charset="0"/>
                        </a:rPr>
                        <a:t>obtient</a:t>
                      </a:r>
                      <a:r>
                        <a:rPr lang="en-CA" sz="1300" i="1" baseline="0" dirty="0" smtClean="0">
                          <a:solidFill>
                            <a:srgbClr val="000000"/>
                          </a:solidFill>
                          <a:latin typeface="Trebuchet MS" panose="020B0603020202020204" pitchFamily="34" charset="0"/>
                        </a:rPr>
                        <a:t> la </a:t>
                      </a:r>
                      <a:r>
                        <a:rPr lang="en-CA" sz="1300" i="1" baseline="0" dirty="0" err="1" smtClean="0">
                          <a:solidFill>
                            <a:srgbClr val="000000"/>
                          </a:solidFill>
                          <a:latin typeface="Trebuchet MS" panose="020B0603020202020204" pitchFamily="34" charset="0"/>
                        </a:rPr>
                        <a:t>partie</a:t>
                      </a:r>
                      <a:r>
                        <a:rPr lang="en-CA" sz="1300" i="1" baseline="0" dirty="0" smtClean="0">
                          <a:solidFill>
                            <a:srgbClr val="000000"/>
                          </a:solidFill>
                          <a:latin typeface="Trebuchet MS" panose="020B0603020202020204" pitchFamily="34" charset="0"/>
                        </a:rPr>
                        <a:t> de </a:t>
                      </a:r>
                      <a:r>
                        <a:rPr lang="en-CA" sz="1300" i="1" baseline="0" dirty="0" err="1" smtClean="0">
                          <a:solidFill>
                            <a:srgbClr val="000000"/>
                          </a:solidFill>
                          <a:latin typeface="Trebuchet MS" panose="020B0603020202020204" pitchFamily="34" charset="0"/>
                        </a:rPr>
                        <a:t>valeur</a:t>
                      </a:r>
                      <a:r>
                        <a:rPr lang="en-CA" sz="1300" i="1" baseline="0" dirty="0" smtClean="0">
                          <a:solidFill>
                            <a:srgbClr val="000000"/>
                          </a:solidFill>
                          <a:latin typeface="Trebuchet MS" panose="020B0603020202020204" pitchFamily="34" charset="0"/>
                        </a:rPr>
                        <a:t> et </a:t>
                      </a:r>
                      <a:r>
                        <a:rPr lang="en-CA" sz="1300" i="1" baseline="0" dirty="0" err="1" smtClean="0">
                          <a:solidFill>
                            <a:srgbClr val="000000"/>
                          </a:solidFill>
                          <a:latin typeface="Trebuchet MS" panose="020B0603020202020204" pitchFamily="34" charset="0"/>
                        </a:rPr>
                        <a:t>l’exigence</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spécifique</a:t>
                      </a:r>
                      <a:endParaRPr lang="en-CA" sz="1300" i="1" baseline="0" dirty="0" smtClean="0">
                        <a:solidFill>
                          <a:srgbClr val="000000"/>
                        </a:solidFill>
                        <a:latin typeface="Trebuchet MS" panose="020B0603020202020204" pitchFamily="34" charset="0"/>
                      </a:endParaRPr>
                    </a:p>
                    <a:p>
                      <a:pPr marL="0" indent="0" algn="ctr">
                        <a:buFontTx/>
                        <a:buNone/>
                      </a:pPr>
                      <a:endParaRPr lang="en-CA" sz="1300" b="1" i="0" spc="-5" baseline="0" dirty="0">
                        <a:solidFill>
                          <a:srgbClr val="000000"/>
                        </a:solidFill>
                        <a:latin typeface="Trebuchet MS" panose="020B0603020202020204" pitchFamily="34" charset="0"/>
                        <a:cs typeface="MS PGothic"/>
                      </a:endParaRPr>
                    </a:p>
                    <a:p>
                      <a:pPr algn="ct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Tout </a:t>
                      </a:r>
                      <a:r>
                        <a:rPr lang="en-CA" sz="1300" i="0" spc="-5" dirty="0" err="1">
                          <a:solidFill>
                            <a:srgbClr val="000000"/>
                          </a:solidFill>
                          <a:latin typeface="Trebuchet MS" panose="020B0603020202020204" pitchFamily="34" charset="0"/>
                          <a:cs typeface="MS PGothic"/>
                        </a:rPr>
                        <a:t>autre</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élément</a:t>
                      </a:r>
                      <a:r>
                        <a:rPr lang="en-CA" sz="1300" i="0" spc="-5"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en-CA" sz="1300" i="0" spc="-5" dirty="0" err="1" smtClean="0">
                          <a:solidFill>
                            <a:srgbClr val="000000"/>
                          </a:solidFill>
                          <a:latin typeface="Trebuchet MS" panose="020B0603020202020204" pitchFamily="34" charset="0"/>
                          <a:cs typeface="MS PGothic"/>
                        </a:rPr>
                        <a:t>exécuté</a:t>
                      </a:r>
                      <a:r>
                        <a:rPr lang="en-CA" sz="1300" i="0" spc="-5" dirty="0" smtClean="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15498" y="3075794"/>
            <a:ext cx="2776591" cy="1338828"/>
          </a:xfrm>
          <a:prstGeom prst="rect">
            <a:avLst/>
          </a:prstGeom>
          <a:noFill/>
        </p:spPr>
        <p:txBody>
          <a:bodyPr wrap="square" rtlCol="0">
            <a:spAutoFit/>
          </a:bodyPr>
          <a:lstStyle/>
          <a:p>
            <a:r>
              <a:rPr lang="en-CA" sz="900" i="1" dirty="0">
                <a:latin typeface="Trebuchet MS" panose="020B0603020202020204" pitchFamily="34" charset="0"/>
              </a:rPr>
              <a:t>SR #1: </a:t>
            </a:r>
            <a:r>
              <a:rPr lang="fr-CA" sz="900" i="1" dirty="0">
                <a:latin typeface="Trebuchet MS" panose="020B0603020202020204" pitchFamily="34" charset="0"/>
              </a:rPr>
              <a:t>Les deux éléments de la série doivent commencer et se terminer sur la poutre Les éléments avec envol qui se terminent à l’ATR et qui sont tenus pendant 2 secondes peuvent être utilisés seulement comme dernier élément d’une série </a:t>
            </a:r>
            <a:r>
              <a:rPr lang="fr-CA" sz="900" i="1" dirty="0" err="1">
                <a:latin typeface="Trebuchet MS" panose="020B0603020202020204" pitchFamily="34" charset="0"/>
              </a:rPr>
              <a:t>acro.</a:t>
            </a:r>
            <a:r>
              <a:rPr lang="fr-CA" sz="900" i="1" dirty="0">
                <a:latin typeface="Trebuchet MS" panose="020B0603020202020204" pitchFamily="34" charset="0"/>
              </a:rPr>
              <a:t> </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*SR #2: </a:t>
            </a:r>
            <a:r>
              <a:rPr lang="fr-CA" sz="900" i="1" dirty="0">
                <a:latin typeface="Trebuchet MS" panose="020B0603020202020204" pitchFamily="34" charset="0"/>
              </a:rPr>
              <a:t>Si la position transversale est utilisée, la jambe avant doit être tendue</a:t>
            </a:r>
            <a:endParaRPr lang="en-CA" sz="900" i="1" dirty="0">
              <a:latin typeface="Trebuchet MS" panose="020B0603020202020204" pitchFamily="34" charset="0"/>
            </a:endParaRPr>
          </a:p>
        </p:txBody>
      </p:sp>
    </p:spTree>
    <p:extLst>
      <p:ext uri="{BB962C8B-B14F-4D97-AF65-F5344CB8AC3E}">
        <p14:creationId xmlns:p14="http://schemas.microsoft.com/office/powerpoint/2010/main" val="3499993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11699" y="150651"/>
            <a:ext cx="8466626" cy="1015663"/>
          </a:xfrm>
          <a:prstGeom prst="rect">
            <a:avLst/>
          </a:prstGeom>
        </p:spPr>
        <p:txBody>
          <a:bodyPr vert="horz" wrap="square" lIns="0" tIns="0" rIns="0" bIns="0" rtlCol="0">
            <a:spAutoFit/>
          </a:bodyPr>
          <a:lstStyle/>
          <a:p>
            <a:pPr marL="12700" algn="ctr">
              <a:lnSpc>
                <a:spcPct val="100000"/>
              </a:lnSpc>
            </a:pPr>
            <a:r>
              <a:rPr lang="fr-CA" b="1" spc="-5" dirty="0">
                <a:solidFill>
                  <a:srgbClr val="90C126"/>
                </a:solidFill>
                <a:latin typeface="+mn-lt"/>
              </a:rPr>
              <a:t>Déductions du </a:t>
            </a:r>
            <a:r>
              <a:rPr lang="fr-CA" b="1" spc="-5" dirty="0" smtClean="0">
                <a:solidFill>
                  <a:srgbClr val="90C126"/>
                </a:solidFill>
                <a:latin typeface="+mn-lt"/>
              </a:rPr>
              <a:t>Juge-arbitre</a:t>
            </a:r>
            <a:r>
              <a:rPr lang="en-CA" b="1" spc="-5" dirty="0">
                <a:solidFill>
                  <a:srgbClr val="90C126"/>
                </a:solidFill>
                <a:latin typeface="+mn-lt"/>
              </a:rPr>
              <a:t/>
            </a:r>
            <a:br>
              <a:rPr lang="en-CA" b="1" spc="-5" dirty="0">
                <a:solidFill>
                  <a:srgbClr val="90C126"/>
                </a:solidFill>
                <a:latin typeface="+mn-lt"/>
              </a:rPr>
            </a:br>
            <a:r>
              <a:rPr lang="fr-CA" b="1" spc="-5" dirty="0">
                <a:solidFill>
                  <a:srgbClr val="90C126"/>
                </a:solidFill>
                <a:latin typeface="+mn-lt"/>
              </a:rPr>
              <a:t>D</a:t>
            </a:r>
            <a:r>
              <a:rPr lang="fr-CA" b="1" spc="-5" dirty="0" smtClean="0">
                <a:solidFill>
                  <a:srgbClr val="90C126"/>
                </a:solidFill>
                <a:latin typeface="+mn-lt"/>
              </a:rPr>
              <a:t>éduit </a:t>
            </a:r>
            <a:r>
              <a:rPr lang="fr-CA" b="1" spc="-5" dirty="0">
                <a:solidFill>
                  <a:srgbClr val="90C126"/>
                </a:solidFill>
                <a:latin typeface="+mn-lt"/>
              </a:rPr>
              <a:t>de la </a:t>
            </a:r>
            <a:r>
              <a:rPr lang="en-CA" b="1" spc="-5" dirty="0" err="1">
                <a:solidFill>
                  <a:srgbClr val="90C126"/>
                </a:solidFill>
                <a:latin typeface="+mn-lt"/>
              </a:rPr>
              <a:t>moyenne</a:t>
            </a:r>
            <a:endParaRPr b="1" spc="-5" dirty="0">
              <a:solidFill>
                <a:srgbClr val="90C126"/>
              </a:solidFill>
              <a:latin typeface="+mn-lt"/>
            </a:endParaRPr>
          </a:p>
        </p:txBody>
      </p:sp>
      <p:sp>
        <p:nvSpPr>
          <p:cNvPr id="4" name="object 4"/>
          <p:cNvSpPr txBox="1"/>
          <p:nvPr>
            <p:custDataLst>
              <p:tags r:id="rId3"/>
            </p:custDataLst>
          </p:nvPr>
        </p:nvSpPr>
        <p:spPr>
          <a:xfrm>
            <a:off x="311699" y="1111269"/>
            <a:ext cx="2428505" cy="3931204"/>
          </a:xfrm>
          <a:prstGeom prst="rect">
            <a:avLst/>
          </a:prstGeom>
          <a:ln w="9524">
            <a:solidFill>
              <a:srgbClr val="000000"/>
            </a:solidFill>
          </a:ln>
        </p:spPr>
        <p:txBody>
          <a:bodyPr vert="horz" wrap="square" lIns="0" tIns="154305" rIns="0" bIns="0" rtlCol="0">
            <a:spAutoFit/>
          </a:bodyPr>
          <a:lstStyle/>
          <a:p>
            <a:pPr marL="63500" algn="ctr">
              <a:lnSpc>
                <a:spcPct val="100000"/>
              </a:lnSpc>
              <a:spcBef>
                <a:spcPts val="1215"/>
              </a:spcBef>
            </a:pPr>
            <a:r>
              <a:rPr sz="1700" b="1" u="sng" spc="-1060" dirty="0">
                <a:latin typeface="Trebuchet MS"/>
                <a:cs typeface="Trebuchet MS"/>
              </a:rPr>
              <a:t>0</a:t>
            </a:r>
            <a:r>
              <a:rPr sz="1700" u="sng" dirty="0">
                <a:latin typeface="Times New Roman"/>
                <a:cs typeface="Times New Roman"/>
              </a:rPr>
              <a:t> </a:t>
            </a:r>
            <a:r>
              <a:rPr sz="1700" b="1" u="sng" spc="-5" dirty="0" smtClean="0">
                <a:latin typeface="Trebuchet MS"/>
                <a:cs typeface="Trebuchet MS"/>
              </a:rPr>
              <a:t>.</a:t>
            </a:r>
            <a:r>
              <a:rPr lang="fr-CA" sz="1700" b="1" u="sng" spc="-5" dirty="0" smtClean="0">
                <a:latin typeface="Trebuchet MS"/>
                <a:cs typeface="Trebuchet MS"/>
              </a:rPr>
              <a:t>.</a:t>
            </a:r>
            <a:r>
              <a:rPr sz="1700" b="1" u="sng" spc="-5" dirty="0" smtClean="0">
                <a:latin typeface="Trebuchet MS"/>
                <a:cs typeface="Trebuchet MS"/>
              </a:rPr>
              <a:t>1</a:t>
            </a:r>
            <a:endParaRPr sz="1700" u="sng" dirty="0">
              <a:latin typeface="Trebuchet MS"/>
              <a:cs typeface="Trebuchet MS"/>
            </a:endParaRPr>
          </a:p>
          <a:p>
            <a:pPr marL="410845" indent="-285750">
              <a:spcBef>
                <a:spcPts val="785"/>
              </a:spcBef>
              <a:buFontTx/>
              <a:buChar char="-"/>
            </a:pPr>
            <a:r>
              <a:rPr lang="en-CA" sz="1300" spc="-5" dirty="0">
                <a:latin typeface="Trebuchet MS"/>
                <a:cs typeface="Trebuchet MS"/>
              </a:rPr>
              <a:t>Ne pas </a:t>
            </a:r>
            <a:r>
              <a:rPr lang="en-CA" sz="1300" spc="-5" dirty="0" err="1">
                <a:latin typeface="Trebuchet MS"/>
                <a:cs typeface="Trebuchet MS"/>
              </a:rPr>
              <a:t>saluer</a:t>
            </a:r>
            <a:r>
              <a:rPr lang="en-CA" sz="1300" spc="-5" dirty="0">
                <a:latin typeface="Trebuchet MS"/>
                <a:cs typeface="Trebuchet MS"/>
              </a:rPr>
              <a:t> </a:t>
            </a:r>
            <a:r>
              <a:rPr lang="en-CA" sz="1300" spc="-5" dirty="0" err="1">
                <a:latin typeface="Trebuchet MS"/>
                <a:cs typeface="Trebuchet MS"/>
              </a:rPr>
              <a:t>avant</a:t>
            </a:r>
            <a:r>
              <a:rPr lang="en-CA" sz="1300" spc="-5" dirty="0">
                <a:latin typeface="Trebuchet MS"/>
                <a:cs typeface="Trebuchet MS"/>
              </a:rPr>
              <a:t> et après </a:t>
            </a:r>
            <a:r>
              <a:rPr lang="en-CA" sz="1300" spc="-5" dirty="0" err="1">
                <a:latin typeface="Trebuchet MS"/>
                <a:cs typeface="Trebuchet MS"/>
              </a:rPr>
              <a:t>l’exercice</a:t>
            </a:r>
            <a:r>
              <a:rPr lang="en-CA" sz="1300" spc="-5" dirty="0">
                <a:latin typeface="Trebuchet MS"/>
                <a:cs typeface="Trebuchet MS"/>
              </a:rPr>
              <a:t> </a:t>
            </a:r>
            <a:r>
              <a:rPr lang="en-CA" sz="1300" spc="-5" dirty="0" smtClean="0">
                <a:solidFill>
                  <a:schemeClr val="accent5"/>
                </a:solidFill>
                <a:latin typeface="Trebuchet MS"/>
                <a:cs typeface="Trebuchet MS"/>
              </a:rPr>
              <a:t>—*</a:t>
            </a:r>
            <a:r>
              <a:rPr lang="en-CA" sz="1300" spc="-5" dirty="0" err="1" smtClean="0">
                <a:solidFill>
                  <a:schemeClr val="accent5"/>
                </a:solidFill>
                <a:latin typeface="Trebuchet MS"/>
                <a:cs typeface="Trebuchet MS"/>
              </a:rPr>
              <a:t>requis</a:t>
            </a:r>
            <a:r>
              <a:rPr lang="en-CA" sz="1300" spc="-5" dirty="0" smtClean="0">
                <a:solidFill>
                  <a:schemeClr val="accent5"/>
                </a:solidFill>
                <a:latin typeface="Trebuchet MS"/>
                <a:cs typeface="Trebuchet MS"/>
              </a:rPr>
              <a:t> </a:t>
            </a:r>
            <a:r>
              <a:rPr lang="en-CA" sz="1300" spc="-5" dirty="0" err="1" smtClean="0">
                <a:solidFill>
                  <a:schemeClr val="accent5"/>
                </a:solidFill>
                <a:latin typeface="Trebuchet MS"/>
                <a:cs typeface="Trebuchet MS"/>
              </a:rPr>
              <a:t>avant</a:t>
            </a:r>
            <a:r>
              <a:rPr lang="en-CA" sz="1300" spc="-5" dirty="0" smtClean="0">
                <a:solidFill>
                  <a:schemeClr val="accent5"/>
                </a:solidFill>
                <a:latin typeface="Trebuchet MS"/>
                <a:cs typeface="Trebuchet MS"/>
              </a:rPr>
              <a:t> </a:t>
            </a:r>
            <a:r>
              <a:rPr lang="en-CA" sz="1300" spc="-5" dirty="0" err="1" smtClean="0">
                <a:solidFill>
                  <a:schemeClr val="accent5"/>
                </a:solidFill>
                <a:latin typeface="Trebuchet MS"/>
                <a:cs typeface="Trebuchet MS"/>
              </a:rPr>
              <a:t>l’exercice</a:t>
            </a:r>
            <a:r>
              <a:rPr lang="en-CA" sz="1300" spc="-5" dirty="0" smtClean="0">
                <a:solidFill>
                  <a:schemeClr val="accent5"/>
                </a:solidFill>
                <a:latin typeface="Trebuchet MS"/>
                <a:cs typeface="Trebuchet MS"/>
              </a:rPr>
              <a:t>, </a:t>
            </a:r>
            <a:r>
              <a:rPr lang="en-CA" sz="1300" spc="-5" dirty="0" err="1" smtClean="0">
                <a:solidFill>
                  <a:schemeClr val="accent5"/>
                </a:solidFill>
                <a:latin typeface="Trebuchet MS"/>
                <a:cs typeface="Trebuchet MS"/>
              </a:rPr>
              <a:t>mais</a:t>
            </a:r>
            <a:r>
              <a:rPr lang="en-CA" sz="1300" spc="-5" dirty="0" smtClean="0">
                <a:solidFill>
                  <a:schemeClr val="accent5"/>
                </a:solidFill>
                <a:latin typeface="Trebuchet MS"/>
                <a:cs typeface="Trebuchet MS"/>
              </a:rPr>
              <a:t> NON </a:t>
            </a:r>
            <a:r>
              <a:rPr lang="en-CA" sz="1300" spc="-5" dirty="0" err="1" smtClean="0">
                <a:solidFill>
                  <a:schemeClr val="accent5"/>
                </a:solidFill>
                <a:latin typeface="Trebuchet MS"/>
                <a:cs typeface="Trebuchet MS"/>
              </a:rPr>
              <a:t>requis</a:t>
            </a:r>
            <a:r>
              <a:rPr lang="en-CA" sz="1300" spc="-5" dirty="0" smtClean="0">
                <a:solidFill>
                  <a:schemeClr val="accent5"/>
                </a:solidFill>
                <a:latin typeface="Trebuchet MS"/>
                <a:cs typeface="Trebuchet MS"/>
              </a:rPr>
              <a:t> à la fin</a:t>
            </a:r>
          </a:p>
          <a:p>
            <a:pPr marL="410845" indent="-285750">
              <a:spcBef>
                <a:spcPts val="785"/>
              </a:spcBef>
              <a:buFontTx/>
              <a:buChar char="-"/>
            </a:pPr>
            <a:r>
              <a:rPr lang="en-CA" sz="1300" spc="-5" dirty="0" err="1" smtClean="0">
                <a:latin typeface="Trebuchet MS"/>
                <a:cs typeface="Trebuchet MS"/>
              </a:rPr>
              <a:t>L’entraineur</a:t>
            </a:r>
            <a:r>
              <a:rPr lang="en-CA" sz="1300" spc="-5" dirty="0" smtClean="0">
                <a:latin typeface="Trebuchet MS"/>
                <a:cs typeface="Trebuchet MS"/>
              </a:rPr>
              <a:t> </a:t>
            </a:r>
            <a:r>
              <a:rPr lang="en-CA" sz="1300" spc="-5" dirty="0" err="1">
                <a:latin typeface="Trebuchet MS"/>
                <a:cs typeface="Trebuchet MS"/>
              </a:rPr>
              <a:t>reste</a:t>
            </a:r>
            <a:r>
              <a:rPr lang="en-CA" sz="1300" spc="-5" dirty="0">
                <a:latin typeface="Trebuchet MS"/>
                <a:cs typeface="Trebuchet MS"/>
              </a:rPr>
              <a:t> entre les BA </a:t>
            </a:r>
            <a:r>
              <a:rPr lang="en-CA" sz="1300" spc="-5" dirty="0" err="1">
                <a:latin typeface="Trebuchet MS"/>
                <a:cs typeface="Trebuchet MS"/>
              </a:rPr>
              <a:t>ou</a:t>
            </a:r>
            <a:r>
              <a:rPr lang="en-CA" sz="1300" spc="-5" dirty="0">
                <a:latin typeface="Trebuchet MS"/>
                <a:cs typeface="Trebuchet MS"/>
              </a:rPr>
              <a:t> à </a:t>
            </a:r>
            <a:r>
              <a:rPr lang="en-CA" sz="1300" spc="-5" dirty="0" err="1">
                <a:latin typeface="Trebuchet MS"/>
                <a:cs typeface="Trebuchet MS"/>
              </a:rPr>
              <a:t>côté</a:t>
            </a:r>
            <a:r>
              <a:rPr lang="en-CA" sz="1300" spc="-5" dirty="0">
                <a:latin typeface="Trebuchet MS"/>
                <a:cs typeface="Trebuchet MS"/>
              </a:rPr>
              <a:t> de la </a:t>
            </a:r>
            <a:r>
              <a:rPr lang="en-CA" sz="1300" spc="-5" dirty="0" err="1">
                <a:latin typeface="Trebuchet MS"/>
                <a:cs typeface="Trebuchet MS"/>
              </a:rPr>
              <a:t>Poutre</a:t>
            </a:r>
            <a:r>
              <a:rPr lang="en-CA" sz="1300" spc="-5" dirty="0">
                <a:latin typeface="Trebuchet MS"/>
                <a:cs typeface="Trebuchet MS"/>
              </a:rPr>
              <a:t> </a:t>
            </a:r>
            <a:r>
              <a:rPr lang="en-CA" sz="1300" spc="-5" dirty="0" err="1">
                <a:latin typeface="Trebuchet MS"/>
                <a:cs typeface="Trebuchet MS"/>
              </a:rPr>
              <a:t>durant</a:t>
            </a:r>
            <a:r>
              <a:rPr lang="en-CA" sz="1300" spc="-5" dirty="0">
                <a:latin typeface="Trebuchet MS"/>
                <a:cs typeface="Trebuchet MS"/>
              </a:rPr>
              <a:t> </a:t>
            </a:r>
            <a:r>
              <a:rPr lang="en-CA" sz="1300" spc="-5" dirty="0" err="1">
                <a:latin typeface="Trebuchet MS"/>
                <a:cs typeface="Trebuchet MS"/>
              </a:rPr>
              <a:t>l’exercice</a:t>
            </a:r>
            <a:r>
              <a:rPr lang="en-CA" sz="1300" spc="-5" dirty="0">
                <a:latin typeface="Trebuchet MS"/>
                <a:cs typeface="Trebuchet MS"/>
              </a:rPr>
              <a:t> </a:t>
            </a:r>
            <a:r>
              <a:rPr lang="en-CA" sz="1300" spc="-5" dirty="0" err="1">
                <a:latin typeface="Trebuchet MS"/>
                <a:cs typeface="Trebuchet MS"/>
              </a:rPr>
              <a:t>complet</a:t>
            </a:r>
            <a:r>
              <a:rPr lang="en-CA" sz="1300" spc="-5" dirty="0">
                <a:latin typeface="Trebuchet MS"/>
                <a:cs typeface="Trebuchet MS"/>
              </a:rPr>
              <a:t>.</a:t>
            </a:r>
            <a:r>
              <a:rPr lang="en-CA" sz="1300" spc="-5" dirty="0">
                <a:solidFill>
                  <a:srgbClr val="FF0000"/>
                </a:solidFill>
                <a:latin typeface="Trebuchet MS"/>
                <a:cs typeface="Trebuchet MS"/>
              </a:rPr>
              <a:t> (Au </a:t>
            </a:r>
            <a:r>
              <a:rPr lang="en-CA" sz="1300" spc="-5" dirty="0" smtClean="0">
                <a:solidFill>
                  <a:srgbClr val="FF0000"/>
                </a:solidFill>
                <a:latin typeface="Trebuchet MS"/>
                <a:cs typeface="Trebuchet MS"/>
              </a:rPr>
              <a:t>Canada, </a:t>
            </a:r>
            <a:r>
              <a:rPr lang="en-CA" sz="1300" spc="-5" dirty="0">
                <a:solidFill>
                  <a:srgbClr val="FF0000"/>
                </a:solidFill>
                <a:latin typeface="Trebuchet MS"/>
                <a:cs typeface="Trebuchet MS"/>
              </a:rPr>
              <a:t>ne </a:t>
            </a:r>
            <a:r>
              <a:rPr lang="en-CA" sz="1300" spc="-5" dirty="0" err="1">
                <a:solidFill>
                  <a:srgbClr val="FF0000"/>
                </a:solidFill>
                <a:latin typeface="Trebuchet MS"/>
                <a:cs typeface="Trebuchet MS"/>
              </a:rPr>
              <a:t>s’applique</a:t>
            </a:r>
            <a:r>
              <a:rPr lang="en-CA" sz="1300" spc="-5" dirty="0">
                <a:solidFill>
                  <a:srgbClr val="FF0000"/>
                </a:solidFill>
                <a:latin typeface="Trebuchet MS"/>
                <a:cs typeface="Trebuchet MS"/>
              </a:rPr>
              <a:t> pas aux BA)</a:t>
            </a:r>
          </a:p>
          <a:p>
            <a:pPr marL="410845" indent="-285750">
              <a:lnSpc>
                <a:spcPct val="100000"/>
              </a:lnSpc>
              <a:spcBef>
                <a:spcPts val="785"/>
              </a:spcBef>
              <a:buFontTx/>
              <a:buChar char="-"/>
            </a:pPr>
            <a:r>
              <a:rPr lang="en-CA" sz="1300" spc="-5" dirty="0">
                <a:latin typeface="Trebuchet MS"/>
                <a:cs typeface="Trebuchet MS"/>
              </a:rPr>
              <a:t>Prolongation (</a:t>
            </a:r>
            <a:r>
              <a:rPr lang="en-CA" sz="1300" spc="-5" dirty="0" err="1">
                <a:latin typeface="Trebuchet MS"/>
                <a:cs typeface="Trebuchet MS"/>
              </a:rPr>
              <a:t>Poutre</a:t>
            </a:r>
            <a:r>
              <a:rPr lang="en-CA" sz="1300" spc="-5" dirty="0">
                <a:latin typeface="Trebuchet MS"/>
                <a:cs typeface="Trebuchet MS"/>
              </a:rPr>
              <a:t>/Sol)</a:t>
            </a:r>
          </a:p>
          <a:p>
            <a:pPr marL="410845" indent="-285750">
              <a:lnSpc>
                <a:spcPct val="100000"/>
              </a:lnSpc>
              <a:spcBef>
                <a:spcPts val="785"/>
              </a:spcBef>
              <a:buFontTx/>
              <a:buChar char="-"/>
            </a:pPr>
            <a:r>
              <a:rPr lang="en-CA" sz="1300" spc="-5" dirty="0">
                <a:latin typeface="Trebuchet MS"/>
                <a:cs typeface="Trebuchet MS"/>
              </a:rPr>
              <a:t>Hors des </a:t>
            </a:r>
            <a:r>
              <a:rPr lang="en-CA" sz="1300" spc="-5" dirty="0" err="1">
                <a:latin typeface="Trebuchet MS"/>
                <a:cs typeface="Trebuchet MS"/>
              </a:rPr>
              <a:t>lignes</a:t>
            </a:r>
            <a:r>
              <a:rPr lang="en-CA" sz="1300" spc="-5" dirty="0">
                <a:latin typeface="Trebuchet MS"/>
                <a:cs typeface="Trebuchet MS"/>
              </a:rPr>
              <a:t> (Sol) — </a:t>
            </a:r>
            <a:r>
              <a:rPr lang="en-CA" sz="1300" i="1" spc="-5" dirty="0" err="1">
                <a:latin typeface="Trebuchet MS"/>
                <a:cs typeface="Trebuchet MS"/>
              </a:rPr>
              <a:t>chaque</a:t>
            </a:r>
            <a:r>
              <a:rPr lang="en-CA" sz="1300" i="1" spc="-5" dirty="0">
                <a:latin typeface="Trebuchet MS"/>
                <a:cs typeface="Trebuchet MS"/>
              </a:rPr>
              <a:t> </a:t>
            </a:r>
            <a:r>
              <a:rPr lang="en-CA" sz="1300" i="1" spc="-5" dirty="0" err="1">
                <a:latin typeface="Trebuchet MS"/>
                <a:cs typeface="Trebuchet MS"/>
              </a:rPr>
              <a:t>fois</a:t>
            </a:r>
            <a:endParaRPr lang="en-CA" sz="1300" i="1" spc="-5" dirty="0">
              <a:latin typeface="Trebuchet MS"/>
              <a:cs typeface="Trebuchet MS"/>
            </a:endParaRPr>
          </a:p>
          <a:p>
            <a:pPr marL="410845" indent="-285750">
              <a:spcBef>
                <a:spcPts val="785"/>
              </a:spcBef>
              <a:buFontTx/>
              <a:buChar char="-"/>
            </a:pPr>
            <a:r>
              <a:rPr lang="en-CA" sz="1300" spc="-5" dirty="0">
                <a:latin typeface="Trebuchet MS"/>
                <a:cs typeface="Trebuchet MS"/>
              </a:rPr>
              <a:t>Ne pas </a:t>
            </a:r>
            <a:r>
              <a:rPr lang="en-CA" sz="1300" spc="-5" dirty="0" err="1">
                <a:latin typeface="Trebuchet MS"/>
                <a:cs typeface="Trebuchet MS"/>
              </a:rPr>
              <a:t>marquer</a:t>
            </a:r>
            <a:r>
              <a:rPr lang="en-CA" sz="1300" spc="-5" dirty="0">
                <a:latin typeface="Trebuchet MS"/>
                <a:cs typeface="Trebuchet MS"/>
              </a:rPr>
              <a:t> les </a:t>
            </a:r>
            <a:r>
              <a:rPr lang="en-CA" sz="1300" spc="-5" dirty="0" err="1">
                <a:latin typeface="Trebuchet MS"/>
                <a:cs typeface="Trebuchet MS"/>
              </a:rPr>
              <a:t>lignes</a:t>
            </a:r>
            <a:r>
              <a:rPr lang="en-CA" sz="1300" spc="-5" dirty="0">
                <a:latin typeface="Trebuchet MS"/>
                <a:cs typeface="Trebuchet MS"/>
              </a:rPr>
              <a:t> sur les </a:t>
            </a:r>
            <a:r>
              <a:rPr lang="en-CA" sz="1300" spc="-5" dirty="0" err="1">
                <a:latin typeface="Trebuchet MS"/>
                <a:cs typeface="Trebuchet MS"/>
              </a:rPr>
              <a:t>matelas</a:t>
            </a:r>
            <a:r>
              <a:rPr lang="en-CA" sz="1300" spc="-5" dirty="0">
                <a:latin typeface="Trebuchet MS"/>
                <a:cs typeface="Trebuchet MS"/>
              </a:rPr>
              <a:t> (Sol)</a:t>
            </a:r>
            <a:r>
              <a:rPr lang="en-CA" sz="1300" spc="-5" dirty="0">
                <a:solidFill>
                  <a:srgbClr val="FF0000"/>
                </a:solidFill>
                <a:latin typeface="Trebuchet MS"/>
                <a:cs typeface="Trebuchet MS"/>
              </a:rPr>
              <a:t> (ne </a:t>
            </a:r>
            <a:r>
              <a:rPr lang="en-CA" sz="1300" spc="-5" dirty="0" err="1">
                <a:solidFill>
                  <a:srgbClr val="FF0000"/>
                </a:solidFill>
                <a:latin typeface="Trebuchet MS"/>
                <a:cs typeface="Trebuchet MS"/>
              </a:rPr>
              <a:t>s’applique</a:t>
            </a:r>
            <a:r>
              <a:rPr lang="en-CA" sz="1300" spc="-5" dirty="0">
                <a:solidFill>
                  <a:srgbClr val="FF0000"/>
                </a:solidFill>
                <a:latin typeface="Trebuchet MS"/>
                <a:cs typeface="Trebuchet MS"/>
              </a:rPr>
              <a:t> pas au Canada)</a:t>
            </a:r>
          </a:p>
        </p:txBody>
      </p:sp>
      <p:sp>
        <p:nvSpPr>
          <p:cNvPr id="5" name="object 5"/>
          <p:cNvSpPr txBox="1"/>
          <p:nvPr>
            <p:custDataLst>
              <p:tags r:id="rId4"/>
            </p:custDataLst>
          </p:nvPr>
        </p:nvSpPr>
        <p:spPr>
          <a:xfrm>
            <a:off x="2971801" y="1152947"/>
            <a:ext cx="2971800" cy="3740126"/>
          </a:xfrm>
          <a:prstGeom prst="rect">
            <a:avLst/>
          </a:prstGeom>
          <a:ln w="9524">
            <a:solidFill>
              <a:srgbClr val="000000"/>
            </a:solidFill>
          </a:ln>
        </p:spPr>
        <p:txBody>
          <a:bodyPr vert="horz" wrap="square" lIns="0" tIns="71755" rIns="0" bIns="0" rtlCol="0">
            <a:spAutoFit/>
          </a:bodyPr>
          <a:lstStyle/>
          <a:p>
            <a:pPr algn="ctr">
              <a:lnSpc>
                <a:spcPct val="100000"/>
              </a:lnSpc>
              <a:spcBef>
                <a:spcPts val="565"/>
              </a:spcBef>
            </a:pPr>
            <a:r>
              <a:rPr sz="1700" b="1" u="sng" spc="-1060" dirty="0">
                <a:latin typeface="Trebuchet MS"/>
                <a:cs typeface="Trebuchet MS"/>
              </a:rPr>
              <a:t>0</a:t>
            </a:r>
            <a:r>
              <a:rPr sz="1700" u="sng" dirty="0">
                <a:latin typeface="Times New Roman"/>
                <a:cs typeface="Times New Roman"/>
              </a:rPr>
              <a:t> </a:t>
            </a:r>
            <a:r>
              <a:rPr sz="1700" u="sng" spc="170" dirty="0">
                <a:latin typeface="Times New Roman"/>
                <a:cs typeface="Times New Roman"/>
              </a:rPr>
              <a:t> </a:t>
            </a:r>
            <a:r>
              <a:rPr sz="1700" b="1" u="sng" spc="-5" dirty="0">
                <a:latin typeface="Trebuchet MS"/>
                <a:cs typeface="Trebuchet MS"/>
              </a:rPr>
              <a:t>.2</a:t>
            </a:r>
            <a:endParaRPr lang="en-CA" sz="1300" spc="-5" dirty="0">
              <a:latin typeface="Trebuchet MS"/>
              <a:cs typeface="Trebuchet MS"/>
            </a:endParaRPr>
          </a:p>
          <a:p>
            <a:pPr marL="410845" indent="-285750">
              <a:spcBef>
                <a:spcPts val="785"/>
              </a:spcBef>
              <a:buFontTx/>
              <a:buChar char="-"/>
            </a:pPr>
            <a:r>
              <a:rPr lang="en-CA" sz="1200" spc="-5" dirty="0">
                <a:latin typeface="Trebuchet MS"/>
                <a:cs typeface="Trebuchet MS"/>
              </a:rPr>
              <a:t>Ne pas </a:t>
            </a:r>
            <a:r>
              <a:rPr lang="en-CA" sz="1200" spc="-5" dirty="0" err="1">
                <a:latin typeface="Trebuchet MS"/>
                <a:cs typeface="Trebuchet MS"/>
              </a:rPr>
              <a:t>suivre</a:t>
            </a:r>
            <a:r>
              <a:rPr lang="en-CA" sz="1200" spc="-5" dirty="0">
                <a:latin typeface="Trebuchet MS"/>
                <a:cs typeface="Trebuchet MS"/>
              </a:rPr>
              <a:t> le temps </a:t>
            </a:r>
            <a:r>
              <a:rPr lang="en-CA" sz="1200" spc="-5" dirty="0" err="1">
                <a:latin typeface="Trebuchet MS"/>
                <a:cs typeface="Trebuchet MS"/>
              </a:rPr>
              <a:t>d’échauffement</a:t>
            </a:r>
            <a:r>
              <a:rPr lang="en-CA" sz="1200" spc="-5" dirty="0">
                <a:latin typeface="Trebuchet MS"/>
                <a:cs typeface="Trebuchet MS"/>
              </a:rPr>
              <a:t> </a:t>
            </a:r>
            <a:r>
              <a:rPr lang="en-CA" sz="1200" i="1" spc="-5" dirty="0">
                <a:latin typeface="Trebuchet MS"/>
                <a:cs typeface="Trebuchet MS"/>
              </a:rPr>
              <a:t>(après un </a:t>
            </a:r>
            <a:r>
              <a:rPr lang="en-CA" sz="1200" i="1" spc="-5" dirty="0" err="1">
                <a:latin typeface="Trebuchet MS"/>
                <a:cs typeface="Trebuchet MS"/>
              </a:rPr>
              <a:t>avertissement</a:t>
            </a:r>
            <a:r>
              <a:rPr lang="en-CA" sz="1200" i="1" spc="-5" dirty="0">
                <a:latin typeface="Trebuchet MS"/>
                <a:cs typeface="Trebuchet MS"/>
              </a:rPr>
              <a:t>)</a:t>
            </a:r>
          </a:p>
          <a:p>
            <a:pPr marL="410845" indent="-285750">
              <a:lnSpc>
                <a:spcPct val="100000"/>
              </a:lnSpc>
              <a:spcBef>
                <a:spcPts val="785"/>
              </a:spcBef>
              <a:buFontTx/>
              <a:buChar char="-"/>
            </a:pPr>
            <a:r>
              <a:rPr lang="en-CA" sz="1200" spc="-5" dirty="0">
                <a:latin typeface="Trebuchet MS"/>
                <a:cs typeface="Trebuchet MS"/>
              </a:rPr>
              <a:t>Ne pas </a:t>
            </a:r>
            <a:r>
              <a:rPr lang="en-CA" sz="1200" spc="-5" dirty="0" err="1">
                <a:latin typeface="Trebuchet MS"/>
                <a:cs typeface="Trebuchet MS"/>
              </a:rPr>
              <a:t>débuter</a:t>
            </a:r>
            <a:r>
              <a:rPr lang="en-CA" sz="1200" spc="-5" dirty="0">
                <a:latin typeface="Trebuchet MS"/>
                <a:cs typeface="Trebuchet MS"/>
              </a:rPr>
              <a:t> </a:t>
            </a:r>
            <a:r>
              <a:rPr lang="en-CA" sz="1200" spc="-5" dirty="0" err="1">
                <a:latin typeface="Trebuchet MS"/>
                <a:cs typeface="Trebuchet MS"/>
              </a:rPr>
              <a:t>l’exercice</a:t>
            </a:r>
            <a:r>
              <a:rPr lang="en-CA" sz="1200" spc="-5" dirty="0">
                <a:latin typeface="Trebuchet MS"/>
                <a:cs typeface="Trebuchet MS"/>
              </a:rPr>
              <a:t> 30 </a:t>
            </a:r>
            <a:r>
              <a:rPr lang="en-CA" sz="1200" spc="-5" dirty="0" err="1">
                <a:latin typeface="Trebuchet MS"/>
                <a:cs typeface="Trebuchet MS"/>
              </a:rPr>
              <a:t>secondes</a:t>
            </a:r>
            <a:r>
              <a:rPr lang="en-CA" sz="1200" spc="-5" dirty="0">
                <a:latin typeface="Trebuchet MS"/>
                <a:cs typeface="Trebuchet MS"/>
              </a:rPr>
              <a:t> après le signal.</a:t>
            </a:r>
          </a:p>
          <a:p>
            <a:pPr marL="410845" indent="-285750">
              <a:spcBef>
                <a:spcPts val="785"/>
              </a:spcBef>
              <a:buFontTx/>
              <a:buChar char="-"/>
            </a:pPr>
            <a:r>
              <a:rPr lang="fr-CA" sz="1200" spc="-5" dirty="0">
                <a:latin typeface="Trebuchet MS"/>
                <a:cs typeface="Trebuchet MS"/>
              </a:rPr>
              <a:t>Consignes techniques verbales données à la gymnaste par l’entraîneur ou par ses coéquipières </a:t>
            </a:r>
          </a:p>
          <a:p>
            <a:pPr marL="410845" indent="-285750">
              <a:spcBef>
                <a:spcPts val="785"/>
              </a:spcBef>
              <a:buFontTx/>
              <a:buChar char="-"/>
            </a:pPr>
            <a:r>
              <a:rPr lang="en-CA" sz="1200" spc="-5" dirty="0" err="1">
                <a:latin typeface="Trebuchet MS"/>
                <a:cs typeface="Trebuchet MS"/>
              </a:rPr>
              <a:t>Conduite</a:t>
            </a:r>
            <a:r>
              <a:rPr lang="en-CA" sz="1200" spc="-5" dirty="0">
                <a:latin typeface="Trebuchet MS"/>
                <a:cs typeface="Trebuchet MS"/>
              </a:rPr>
              <a:t> </a:t>
            </a:r>
            <a:r>
              <a:rPr lang="en-CA" sz="1200" spc="-5" dirty="0" err="1">
                <a:latin typeface="Trebuchet MS"/>
                <a:cs typeface="Trebuchet MS"/>
              </a:rPr>
              <a:t>antisportive</a:t>
            </a:r>
            <a:r>
              <a:rPr lang="en-CA" sz="1200" spc="-5" dirty="0">
                <a:latin typeface="Trebuchet MS"/>
                <a:cs typeface="Trebuchet MS"/>
              </a:rPr>
              <a:t> </a:t>
            </a:r>
            <a:r>
              <a:rPr lang="en-CA" sz="1200" i="1" spc="-5" dirty="0">
                <a:latin typeface="Trebuchet MS"/>
                <a:cs typeface="Trebuchet MS"/>
              </a:rPr>
              <a:t>(après un </a:t>
            </a:r>
            <a:r>
              <a:rPr lang="en-CA" sz="1200" i="1" spc="-5" dirty="0" err="1">
                <a:latin typeface="Trebuchet MS"/>
                <a:cs typeface="Trebuchet MS"/>
              </a:rPr>
              <a:t>avertissement</a:t>
            </a:r>
            <a:r>
              <a:rPr lang="en-CA" sz="1200" i="1" spc="-5" dirty="0">
                <a:latin typeface="Trebuchet MS"/>
                <a:cs typeface="Trebuchet MS"/>
              </a:rPr>
              <a:t>)</a:t>
            </a:r>
          </a:p>
          <a:p>
            <a:pPr marL="410845" indent="-285750">
              <a:lnSpc>
                <a:spcPct val="100000"/>
              </a:lnSpc>
              <a:spcBef>
                <a:spcPts val="785"/>
              </a:spcBef>
              <a:buFontTx/>
              <a:buChar char="-"/>
            </a:pPr>
            <a:r>
              <a:rPr lang="en-CA" sz="1200" spc="-5" dirty="0" err="1">
                <a:latin typeface="Trebuchet MS"/>
                <a:cs typeface="Trebuchet MS"/>
              </a:rPr>
              <a:t>Rembourrage</a:t>
            </a:r>
            <a:r>
              <a:rPr lang="en-CA" sz="1200" spc="-5" dirty="0">
                <a:latin typeface="Trebuchet MS"/>
                <a:cs typeface="Trebuchet MS"/>
              </a:rPr>
              <a:t> incorrect</a:t>
            </a:r>
          </a:p>
          <a:p>
            <a:pPr marL="410845" indent="-285750">
              <a:lnSpc>
                <a:spcPct val="100000"/>
              </a:lnSpc>
              <a:spcBef>
                <a:spcPts val="785"/>
              </a:spcBef>
              <a:buFontTx/>
              <a:buChar char="-"/>
            </a:pPr>
            <a:r>
              <a:rPr lang="en-CA" sz="1200" spc="-5" dirty="0" err="1">
                <a:latin typeface="Trebuchet MS"/>
                <a:cs typeface="Trebuchet MS"/>
              </a:rPr>
              <a:t>Mauvais</a:t>
            </a:r>
            <a:r>
              <a:rPr lang="en-CA" sz="1200" spc="-5" dirty="0">
                <a:latin typeface="Trebuchet MS"/>
                <a:cs typeface="Trebuchet MS"/>
              </a:rPr>
              <a:t> </a:t>
            </a:r>
            <a:r>
              <a:rPr lang="en-CA" sz="1200" spc="-5" dirty="0" err="1">
                <a:latin typeface="Trebuchet MS"/>
                <a:cs typeface="Trebuchet MS"/>
              </a:rPr>
              <a:t>habillement</a:t>
            </a:r>
            <a:endParaRPr lang="en-CA" sz="1200" spc="-5" dirty="0">
              <a:latin typeface="Trebuchet MS"/>
              <a:cs typeface="Trebuchet MS"/>
            </a:endParaRPr>
          </a:p>
          <a:p>
            <a:pPr marL="410845" indent="-285750">
              <a:lnSpc>
                <a:spcPct val="100000"/>
              </a:lnSpc>
              <a:spcBef>
                <a:spcPts val="785"/>
              </a:spcBef>
              <a:buFontTx/>
              <a:buChar char="-"/>
            </a:pPr>
            <a:r>
              <a:rPr lang="en-CA" sz="1200" spc="-5" dirty="0" err="1">
                <a:latin typeface="Trebuchet MS"/>
                <a:cs typeface="Trebuchet MS"/>
              </a:rPr>
              <a:t>Utiliser</a:t>
            </a:r>
            <a:r>
              <a:rPr lang="en-CA" sz="1200" spc="-5" dirty="0">
                <a:latin typeface="Trebuchet MS"/>
                <a:cs typeface="Trebuchet MS"/>
              </a:rPr>
              <a:t> trop de </a:t>
            </a:r>
            <a:r>
              <a:rPr lang="en-CA" sz="1200" spc="-5" dirty="0" err="1">
                <a:latin typeface="Trebuchet MS"/>
                <a:cs typeface="Trebuchet MS"/>
              </a:rPr>
              <a:t>craie</a:t>
            </a:r>
            <a:endParaRPr lang="en-CA" sz="1200" spc="-5" dirty="0">
              <a:latin typeface="Trebuchet MS"/>
              <a:cs typeface="Trebuchet MS"/>
            </a:endParaRPr>
          </a:p>
          <a:p>
            <a:pPr marL="410845" indent="-285750">
              <a:lnSpc>
                <a:spcPct val="100000"/>
              </a:lnSpc>
              <a:spcBef>
                <a:spcPts val="785"/>
              </a:spcBef>
              <a:buFontTx/>
              <a:buChar char="-"/>
            </a:pPr>
            <a:r>
              <a:rPr lang="en-CA" sz="1200" spc="-5" dirty="0" err="1">
                <a:latin typeface="Trebuchet MS"/>
                <a:cs typeface="Trebuchet MS"/>
              </a:rPr>
              <a:t>Mauvaise</a:t>
            </a:r>
            <a:r>
              <a:rPr lang="en-CA" sz="1200" spc="-5" dirty="0">
                <a:latin typeface="Trebuchet MS"/>
                <a:cs typeface="Trebuchet MS"/>
              </a:rPr>
              <a:t> utilisation de </a:t>
            </a:r>
            <a:r>
              <a:rPr lang="en-CA" sz="1200" spc="-5" dirty="0" err="1">
                <a:latin typeface="Trebuchet MS"/>
                <a:cs typeface="Trebuchet MS"/>
              </a:rPr>
              <a:t>ruban</a:t>
            </a:r>
            <a:endParaRPr lang="en-CA" sz="1200" spc="-5" dirty="0">
              <a:latin typeface="Trebuchet MS"/>
              <a:cs typeface="Trebuchet MS"/>
            </a:endParaRPr>
          </a:p>
        </p:txBody>
      </p:sp>
      <p:sp>
        <p:nvSpPr>
          <p:cNvPr id="6" name="object 6"/>
          <p:cNvSpPr txBox="1"/>
          <p:nvPr>
            <p:custDataLst>
              <p:tags r:id="rId5"/>
            </p:custDataLst>
          </p:nvPr>
        </p:nvSpPr>
        <p:spPr>
          <a:xfrm>
            <a:off x="6122487" y="1152947"/>
            <a:ext cx="2630805" cy="3847848"/>
          </a:xfrm>
          <a:prstGeom prst="rect">
            <a:avLst/>
          </a:prstGeom>
          <a:ln w="9524">
            <a:solidFill>
              <a:srgbClr val="000000"/>
            </a:solidFill>
          </a:ln>
        </p:spPr>
        <p:txBody>
          <a:bodyPr vert="horz" wrap="square" lIns="0" tIns="71755" rIns="0" bIns="0" rtlCol="0">
            <a:spAutoFit/>
          </a:bodyPr>
          <a:lstStyle/>
          <a:p>
            <a:pPr algn="ctr">
              <a:lnSpc>
                <a:spcPct val="100000"/>
              </a:lnSpc>
              <a:spcBef>
                <a:spcPts val="565"/>
              </a:spcBef>
            </a:pPr>
            <a:r>
              <a:rPr lang="en-CA" sz="1700" b="1" u="sng" spc="-1060" dirty="0">
                <a:latin typeface="Trebuchet MS"/>
                <a:cs typeface="Trebuchet MS"/>
              </a:rPr>
              <a:t>0</a:t>
            </a:r>
            <a:r>
              <a:rPr lang="en-CA" sz="1700" u="sng" dirty="0">
                <a:latin typeface="Times New Roman"/>
                <a:cs typeface="Times New Roman"/>
              </a:rPr>
              <a:t> </a:t>
            </a:r>
            <a:r>
              <a:rPr lang="en-CA" sz="1700" u="sng" spc="170" dirty="0">
                <a:latin typeface="Times New Roman"/>
                <a:cs typeface="Times New Roman"/>
              </a:rPr>
              <a:t> </a:t>
            </a:r>
            <a:r>
              <a:rPr lang="en-CA" sz="1700" b="1" u="sng" spc="-5" dirty="0">
                <a:latin typeface="Trebuchet MS"/>
                <a:cs typeface="Trebuchet MS"/>
              </a:rPr>
              <a:t>.3</a:t>
            </a:r>
            <a:endParaRPr lang="en-CA" sz="1700" spc="-5" dirty="0">
              <a:latin typeface="Trebuchet MS"/>
              <a:cs typeface="Trebuchet MS"/>
            </a:endParaRPr>
          </a:p>
          <a:p>
            <a:pPr marL="410845" indent="-285750">
              <a:lnSpc>
                <a:spcPct val="100000"/>
              </a:lnSpc>
              <a:spcBef>
                <a:spcPts val="785"/>
              </a:spcBef>
              <a:buFontTx/>
              <a:buChar char="-"/>
            </a:pPr>
            <a:r>
              <a:rPr lang="fr-CA" sz="1300" spc="-5" dirty="0">
                <a:latin typeface="Trebuchet MS"/>
                <a:cs typeface="Trebuchet MS"/>
              </a:rPr>
              <a:t>Utilisation de tapis supplémentaires, tremplin placé sur une surface non autorisée, ou utilisation du tapis pour les mains (</a:t>
            </a:r>
            <a:r>
              <a:rPr lang="fr-CA" sz="1300" spc="-5" dirty="0" err="1">
                <a:latin typeface="Trebuchet MS"/>
                <a:cs typeface="Trebuchet MS"/>
              </a:rPr>
              <a:t>Yurchenko</a:t>
            </a:r>
            <a:r>
              <a:rPr lang="fr-CA" sz="1300" spc="-5" dirty="0">
                <a:latin typeface="Trebuchet MS"/>
                <a:cs typeface="Trebuchet MS"/>
              </a:rPr>
              <a:t>) pour les sauts sans rondade.</a:t>
            </a:r>
          </a:p>
          <a:p>
            <a:pPr marL="410845" indent="-285750">
              <a:lnSpc>
                <a:spcPct val="100000"/>
              </a:lnSpc>
              <a:spcBef>
                <a:spcPts val="785"/>
              </a:spcBef>
              <a:buFontTx/>
              <a:buChar char="-"/>
            </a:pPr>
            <a:r>
              <a:rPr lang="en-CA" sz="1300" spc="-5" dirty="0">
                <a:latin typeface="Trebuchet MS"/>
                <a:cs typeface="Trebuchet MS"/>
              </a:rPr>
              <a:t>Placer le </a:t>
            </a:r>
            <a:r>
              <a:rPr lang="en-CA" sz="1300" spc="-5" dirty="0" err="1">
                <a:latin typeface="Trebuchet MS"/>
                <a:cs typeface="Trebuchet MS"/>
              </a:rPr>
              <a:t>tremplin</a:t>
            </a:r>
            <a:r>
              <a:rPr lang="en-CA" sz="1300" spc="-5" dirty="0">
                <a:latin typeface="Trebuchet MS"/>
                <a:cs typeface="Trebuchet MS"/>
              </a:rPr>
              <a:t> sur </a:t>
            </a:r>
            <a:r>
              <a:rPr lang="en-CA" sz="1300" spc="-5" dirty="0" err="1">
                <a:latin typeface="Trebuchet MS"/>
                <a:cs typeface="Trebuchet MS"/>
              </a:rPr>
              <a:t>une</a:t>
            </a:r>
            <a:r>
              <a:rPr lang="en-CA" sz="1300" spc="-5" dirty="0">
                <a:latin typeface="Trebuchet MS"/>
                <a:cs typeface="Trebuchet MS"/>
              </a:rPr>
              <a:t> surface </a:t>
            </a:r>
            <a:r>
              <a:rPr lang="en-CA" sz="1300" spc="-5" dirty="0" err="1">
                <a:latin typeface="Trebuchet MS"/>
                <a:cs typeface="Trebuchet MS"/>
              </a:rPr>
              <a:t>interdite</a:t>
            </a:r>
            <a:endParaRPr lang="en-CA" sz="1300" spc="-5" dirty="0">
              <a:latin typeface="Trebuchet MS"/>
              <a:cs typeface="Trebuchet MS"/>
            </a:endParaRPr>
          </a:p>
          <a:p>
            <a:pPr marL="410845" indent="-285750">
              <a:lnSpc>
                <a:spcPct val="100000"/>
              </a:lnSpc>
              <a:spcBef>
                <a:spcPts val="785"/>
              </a:spcBef>
              <a:buFontTx/>
              <a:buChar char="-"/>
            </a:pPr>
            <a:r>
              <a:rPr lang="en-CA" sz="1300" spc="-5" dirty="0">
                <a:latin typeface="Trebuchet MS"/>
                <a:cs typeface="Trebuchet MS"/>
              </a:rPr>
              <a:t>Ne pas </a:t>
            </a:r>
            <a:r>
              <a:rPr lang="en-CA" sz="1300" spc="-5" dirty="0" err="1">
                <a:latin typeface="Trebuchet MS"/>
                <a:cs typeface="Trebuchet MS"/>
              </a:rPr>
              <a:t>enlever</a:t>
            </a:r>
            <a:r>
              <a:rPr lang="en-CA" sz="1300" spc="-5" dirty="0">
                <a:latin typeface="Trebuchet MS"/>
                <a:cs typeface="Trebuchet MS"/>
              </a:rPr>
              <a:t> le </a:t>
            </a:r>
            <a:r>
              <a:rPr lang="en-CA" sz="1300" spc="-5" dirty="0" err="1">
                <a:latin typeface="Trebuchet MS"/>
                <a:cs typeface="Trebuchet MS"/>
              </a:rPr>
              <a:t>tremplin</a:t>
            </a:r>
            <a:r>
              <a:rPr lang="en-CA" sz="1300" spc="-5" dirty="0">
                <a:latin typeface="Trebuchet MS"/>
                <a:cs typeface="Trebuchet MS"/>
              </a:rPr>
              <a:t> après </a:t>
            </a:r>
            <a:r>
              <a:rPr lang="en-CA" sz="1300" spc="-5" dirty="0" err="1">
                <a:latin typeface="Trebuchet MS"/>
                <a:cs typeface="Trebuchet MS"/>
              </a:rPr>
              <a:t>une</a:t>
            </a:r>
            <a:r>
              <a:rPr lang="en-CA" sz="1300" spc="-5" dirty="0">
                <a:latin typeface="Trebuchet MS"/>
                <a:cs typeface="Trebuchet MS"/>
              </a:rPr>
              <a:t> entrée</a:t>
            </a:r>
          </a:p>
          <a:p>
            <a:pPr marL="410845" indent="-285750">
              <a:lnSpc>
                <a:spcPct val="100000"/>
              </a:lnSpc>
              <a:spcBef>
                <a:spcPts val="785"/>
              </a:spcBef>
              <a:buFontTx/>
              <a:buChar char="-"/>
            </a:pPr>
            <a:r>
              <a:rPr lang="en-CA" sz="1300" spc="-5" dirty="0">
                <a:latin typeface="Trebuchet MS"/>
                <a:cs typeface="Trebuchet MS"/>
              </a:rPr>
              <a:t>Ne pas </a:t>
            </a:r>
            <a:r>
              <a:rPr lang="en-CA" sz="1300" spc="-5" dirty="0" err="1">
                <a:latin typeface="Trebuchet MS"/>
                <a:cs typeface="Trebuchet MS"/>
              </a:rPr>
              <a:t>enlever</a:t>
            </a:r>
            <a:r>
              <a:rPr lang="en-CA" sz="1300" spc="-5" dirty="0">
                <a:latin typeface="Trebuchet MS"/>
                <a:cs typeface="Trebuchet MS"/>
              </a:rPr>
              <a:t> le bloc </a:t>
            </a:r>
            <a:r>
              <a:rPr lang="en-CA" sz="1300" spc="-5" dirty="0" err="1">
                <a:latin typeface="Trebuchet MS"/>
                <a:cs typeface="Trebuchet MS"/>
              </a:rPr>
              <a:t>d’assistance</a:t>
            </a:r>
            <a:r>
              <a:rPr lang="en-CA" sz="1300" spc="-5" dirty="0">
                <a:latin typeface="Trebuchet MS"/>
                <a:cs typeface="Trebuchet MS"/>
              </a:rPr>
              <a:t> </a:t>
            </a:r>
            <a:r>
              <a:rPr lang="en-CA" sz="1300" spc="-5" dirty="0" err="1">
                <a:latin typeface="Trebuchet MS"/>
                <a:cs typeface="Trebuchet MS"/>
              </a:rPr>
              <a:t>manuelle</a:t>
            </a:r>
            <a:endParaRPr lang="en-CA" sz="1300" spc="-5" dirty="0">
              <a:latin typeface="Trebuchet MS"/>
              <a:cs typeface="Trebuchet MS"/>
            </a:endParaRPr>
          </a:p>
          <a:p>
            <a:pPr marL="410845" indent="-285750">
              <a:lnSpc>
                <a:spcPct val="100000"/>
              </a:lnSpc>
              <a:spcBef>
                <a:spcPts val="785"/>
              </a:spcBef>
              <a:buFontTx/>
              <a:buChar char="-"/>
            </a:pPr>
            <a:r>
              <a:rPr lang="en-CA" sz="1300" spc="-5" dirty="0">
                <a:latin typeface="Trebuchet MS"/>
                <a:cs typeface="Trebuchet MS"/>
              </a:rPr>
              <a:t>Ne pas </a:t>
            </a:r>
            <a:r>
              <a:rPr lang="en-CA" sz="1300" spc="-5" dirty="0" err="1">
                <a:latin typeface="Trebuchet MS"/>
                <a:cs typeface="Trebuchet MS"/>
              </a:rPr>
              <a:t>suivre</a:t>
            </a:r>
            <a:r>
              <a:rPr lang="en-CA" sz="1300" spc="-5" dirty="0">
                <a:latin typeface="Trebuchet MS"/>
                <a:cs typeface="Trebuchet MS"/>
              </a:rPr>
              <a:t> les </a:t>
            </a:r>
            <a:r>
              <a:rPr lang="en-CA" sz="1300" spc="-5" dirty="0" err="1">
                <a:latin typeface="Trebuchet MS"/>
                <a:cs typeface="Trebuchet MS"/>
              </a:rPr>
              <a:t>spécifications</a:t>
            </a:r>
            <a:r>
              <a:rPr lang="en-CA" sz="1300" spc="-5" dirty="0">
                <a:latin typeface="Trebuchet MS"/>
                <a:cs typeface="Trebuchet MS"/>
              </a:rPr>
              <a:t> de </a:t>
            </a:r>
            <a:r>
              <a:rPr lang="en-CA" sz="1300" spc="-5" dirty="0" err="1">
                <a:latin typeface="Trebuchet MS"/>
                <a:cs typeface="Trebuchet MS"/>
              </a:rPr>
              <a:t>l’appareil</a:t>
            </a:r>
            <a:r>
              <a:rPr lang="en-CA" sz="1300" spc="-5" dirty="0">
                <a:latin typeface="Trebuchet MS"/>
                <a:cs typeface="Trebuchet MS"/>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04800" y="109034"/>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533400" y="598126"/>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8 (p. 16-18)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018845900"/>
              </p:ext>
            </p:extLst>
          </p:nvPr>
        </p:nvGraphicFramePr>
        <p:xfrm>
          <a:off x="228600" y="1284379"/>
          <a:ext cx="2590800" cy="137160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smtClean="0">
                          <a:latin typeface="Trebuchet MS" panose="020B0603020202020204" pitchFamily="34" charset="0"/>
                        </a:rPr>
                        <a:t>Exigence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4 A</a:t>
                      </a:r>
                    </a:p>
                    <a:p>
                      <a:pPr marL="0" indent="0" algn="ctr">
                        <a:buNone/>
                      </a:pPr>
                      <a:r>
                        <a:rPr lang="en-CA" sz="1300" b="0" baseline="0" dirty="0">
                          <a:latin typeface="Trebuchet MS" panose="020B0603020202020204" pitchFamily="34" charset="0"/>
                        </a:rPr>
                        <a:t>4 B</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568655961"/>
              </p:ext>
            </p:extLst>
          </p:nvPr>
        </p:nvGraphicFramePr>
        <p:xfrm>
          <a:off x="3101425" y="1284379"/>
          <a:ext cx="2819399" cy="2301240"/>
        </p:xfrm>
        <a:graphic>
          <a:graphicData uri="http://schemas.openxmlformats.org/drawingml/2006/table">
            <a:tbl>
              <a:tblPr>
                <a:tableStyleId>{69C7853C-536D-4A76-A0AE-DD22124D55A5}</a:tableStyleId>
              </a:tblPr>
              <a:tblGrid>
                <a:gridCol w="2819399">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série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 minimum 2 éléments, dont 1 avec envol</a:t>
                      </a:r>
                      <a:r>
                        <a:rPr lang="en-CA" sz="1300" b="0" i="0" baseline="0" dirty="0">
                          <a:latin typeface="Trebuchet MS" panose="020B0603020202020204" pitchFamily="34" charset="0"/>
                        </a:rPr>
                        <a:t>*</a:t>
                      </a:r>
                      <a:endParaRPr lang="en-CA" sz="1100" b="0" i="1" baseline="0" dirty="0">
                        <a:latin typeface="Trebuchet MS" panose="020B0603020202020204" pitchFamily="34" charset="0"/>
                      </a:endParaRPr>
                    </a:p>
                    <a:p>
                      <a:pPr marL="342900" indent="-342900" algn="l">
                        <a:buAutoNum type="arabicPeriod"/>
                      </a:pPr>
                      <a:r>
                        <a:rPr lang="fr-CA" sz="1300" b="0" baseline="0" dirty="0">
                          <a:latin typeface="Trebuchet MS" panose="020B0603020202020204" pitchFamily="34" charset="0"/>
                        </a:rPr>
                        <a:t>Un saut avec écart de jambes de 180° transversal ou latéral</a:t>
                      </a:r>
                      <a:r>
                        <a:rPr lang="en-CA" sz="1300" b="0" baseline="0" dirty="0">
                          <a:latin typeface="Trebuchet MS" panose="020B0603020202020204" pitchFamily="34" charset="0"/>
                        </a:rPr>
                        <a:t>*</a:t>
                      </a:r>
                    </a:p>
                    <a:p>
                      <a:pPr marL="342900" indent="-342900" algn="l">
                        <a:buAutoNum type="arabicPeriod"/>
                      </a:pPr>
                      <a:r>
                        <a:rPr lang="fr-CA" sz="1300" b="0" baseline="0" dirty="0">
                          <a:latin typeface="Trebuchet MS" panose="020B0603020202020204" pitchFamily="34" charset="0"/>
                        </a:rPr>
                        <a:t>Tour sur un pied minimum 360°</a:t>
                      </a:r>
                    </a:p>
                    <a:p>
                      <a:pPr marL="342900" indent="-342900" algn="l">
                        <a:buAutoNum type="arabicPeriod"/>
                      </a:pPr>
                      <a:r>
                        <a:rPr lang="fr-CA" sz="1300" b="0" baseline="0" dirty="0">
                          <a:latin typeface="Trebuchet MS" panose="020B0603020202020204" pitchFamily="34" charset="0"/>
                        </a:rPr>
                        <a:t>Sortie par renversement libre ou salto A</a:t>
                      </a: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711517044"/>
              </p:ext>
            </p:extLst>
          </p:nvPr>
        </p:nvGraphicFramePr>
        <p:xfrm>
          <a:off x="6202849" y="1322690"/>
          <a:ext cx="2743200" cy="233172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219200">
                <a:tc>
                  <a:txBody>
                    <a:bodyPr/>
                    <a:lstStyle/>
                    <a:p>
                      <a:pPr algn="ctr"/>
                      <a:r>
                        <a:rPr lang="en-CA" sz="1500" b="1" baseline="0" dirty="0">
                          <a:solidFill>
                            <a:srgbClr val="000000"/>
                          </a:solidFill>
                          <a:latin typeface="Trebuchet MS" panose="020B0603020202020204" pitchFamily="34" charset="0"/>
                        </a:rPr>
                        <a:t>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en-CA" sz="1300" b="0" u="sng" baseline="0" dirty="0" err="1">
                          <a:latin typeface="Trebuchet MS" panose="020B0603020202020204" pitchFamily="34" charset="0"/>
                        </a:rPr>
                        <a:t>N’importe</a:t>
                      </a:r>
                      <a:r>
                        <a:rPr lang="en-CA" sz="1300" b="0" u="sng" baseline="0" dirty="0">
                          <a:latin typeface="Trebuchet MS" panose="020B0603020202020204" pitchFamily="34" charset="0"/>
                        </a:rPr>
                        <a:t> </a:t>
                      </a:r>
                      <a:r>
                        <a:rPr lang="en-CA" sz="1300" b="0" u="sng" baseline="0" dirty="0" err="1">
                          <a:latin typeface="Trebuchet MS" panose="020B0603020202020204" pitchFamily="34" charset="0"/>
                        </a:rPr>
                        <a:t>quel</a:t>
                      </a:r>
                      <a:r>
                        <a:rPr lang="en-CA" sz="1300" b="0" u="sng" baseline="0" dirty="0">
                          <a:latin typeface="Trebuchet MS" panose="020B0603020202020204" pitchFamily="34" charset="0"/>
                        </a:rPr>
                        <a:t> #</a:t>
                      </a:r>
                      <a:r>
                        <a:rPr lang="en-CA" sz="1300" b="0" u="none" baseline="0" dirty="0">
                          <a:latin typeface="Trebuchet MS" panose="020B0603020202020204" pitchFamily="34" charset="0"/>
                        </a:rPr>
                        <a:t> </a:t>
                      </a:r>
                      <a:r>
                        <a:rPr lang="en-CA" sz="1300" b="0" u="none" baseline="0" dirty="0" err="1">
                          <a:latin typeface="Trebuchet MS" panose="020B0603020202020204" pitchFamily="34" charset="0"/>
                        </a:rPr>
                        <a:t>d’éléments</a:t>
                      </a:r>
                      <a:r>
                        <a:rPr lang="en-CA" sz="1300" b="0" u="none" baseline="0" dirty="0">
                          <a:latin typeface="Trebuchet MS" panose="020B0603020202020204" pitchFamily="34" charset="0"/>
                        </a:rPr>
                        <a:t> C </a:t>
                      </a:r>
                      <a:r>
                        <a:rPr lang="en-CA" sz="1300" b="0" u="none" baseline="0" dirty="0" err="1">
                          <a:latin typeface="Trebuchet MS" panose="020B0603020202020204" pitchFamily="34" charset="0"/>
                        </a:rPr>
                        <a:t>gymnique</a:t>
                      </a:r>
                      <a:endParaRPr lang="en-CA" sz="1300" b="0" u="none" baseline="0" dirty="0">
                        <a:latin typeface="Trebuchet MS" panose="020B0603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300" b="0" u="sng" baseline="0" dirty="0">
                          <a:latin typeface="Trebuchet MS" panose="020B0603020202020204" pitchFamily="34" charset="0"/>
                        </a:rPr>
                        <a:t>Un </a:t>
                      </a:r>
                      <a:r>
                        <a:rPr lang="en-CA" sz="1300" b="0" u="sng" baseline="0" dirty="0" err="1">
                          <a:latin typeface="Trebuchet MS" panose="020B0603020202020204" pitchFamily="34" charset="0"/>
                        </a:rPr>
                        <a:t>élément</a:t>
                      </a:r>
                      <a:r>
                        <a:rPr lang="en-CA" sz="1300" b="0" u="sng" baseline="0" dirty="0">
                          <a:latin typeface="Trebuchet MS" panose="020B0603020202020204" pitchFamily="34" charset="0"/>
                        </a:rPr>
                        <a:t> </a:t>
                      </a:r>
                      <a:r>
                        <a:rPr lang="en-CA" sz="1300" b="0" u="none" baseline="0" dirty="0" err="1">
                          <a:latin typeface="Trebuchet MS" panose="020B0603020202020204" pitchFamily="34" charset="0"/>
                        </a:rPr>
                        <a:t>acro</a:t>
                      </a:r>
                      <a:r>
                        <a:rPr lang="en-CA" sz="1300" b="0" u="none" baseline="0" dirty="0">
                          <a:latin typeface="Trebuchet MS" panose="020B0603020202020204" pitchFamily="34" charset="0"/>
                        </a:rPr>
                        <a:t> </a:t>
                      </a:r>
                      <a:r>
                        <a:rPr lang="en-CA" sz="1300" b="0" u="none" baseline="0" dirty="0" smtClean="0">
                          <a:latin typeface="Trebuchet MS" panose="020B0603020202020204" pitchFamily="34" charset="0"/>
                        </a:rPr>
                        <a:t>C : </a:t>
                      </a:r>
                      <a:r>
                        <a:rPr lang="en-CA" sz="1300" i="1" baseline="0" dirty="0" err="1" smtClean="0">
                          <a:solidFill>
                            <a:srgbClr val="000000"/>
                          </a:solidFill>
                          <a:latin typeface="Trebuchet MS" panose="020B0603020202020204" pitchFamily="34" charset="0"/>
                        </a:rPr>
                        <a:t>Crédité</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en</a:t>
                      </a:r>
                      <a:r>
                        <a:rPr lang="en-CA" sz="1300" i="1" baseline="0" dirty="0" smtClean="0">
                          <a:solidFill>
                            <a:srgbClr val="000000"/>
                          </a:solidFill>
                          <a:latin typeface="Trebuchet MS" panose="020B0603020202020204" pitchFamily="34" charset="0"/>
                        </a:rPr>
                        <a:t> B, </a:t>
                      </a:r>
                      <a:r>
                        <a:rPr lang="en-CA" sz="1300" i="1" baseline="0" dirty="0" err="1" smtClean="0">
                          <a:solidFill>
                            <a:srgbClr val="000000"/>
                          </a:solidFill>
                          <a:latin typeface="Trebuchet MS" panose="020B0603020202020204" pitchFamily="34" charset="0"/>
                        </a:rPr>
                        <a:t>obtient</a:t>
                      </a:r>
                      <a:r>
                        <a:rPr lang="en-CA" sz="1300" i="1" baseline="0" dirty="0" smtClean="0">
                          <a:solidFill>
                            <a:srgbClr val="000000"/>
                          </a:solidFill>
                          <a:latin typeface="Trebuchet MS" panose="020B0603020202020204" pitchFamily="34" charset="0"/>
                        </a:rPr>
                        <a:t> la </a:t>
                      </a:r>
                      <a:r>
                        <a:rPr lang="en-CA" sz="1300" i="1" baseline="0" dirty="0" err="1" smtClean="0">
                          <a:solidFill>
                            <a:srgbClr val="000000"/>
                          </a:solidFill>
                          <a:latin typeface="Trebuchet MS" panose="020B0603020202020204" pitchFamily="34" charset="0"/>
                        </a:rPr>
                        <a:t>partie</a:t>
                      </a:r>
                      <a:r>
                        <a:rPr lang="en-CA" sz="1300" i="1" baseline="0" dirty="0" smtClean="0">
                          <a:solidFill>
                            <a:srgbClr val="000000"/>
                          </a:solidFill>
                          <a:latin typeface="Trebuchet MS" panose="020B0603020202020204" pitchFamily="34" charset="0"/>
                        </a:rPr>
                        <a:t> de </a:t>
                      </a:r>
                      <a:r>
                        <a:rPr lang="en-CA" sz="1300" i="1" baseline="0" dirty="0" err="1" smtClean="0">
                          <a:solidFill>
                            <a:srgbClr val="000000"/>
                          </a:solidFill>
                          <a:latin typeface="Trebuchet MS" panose="020B0603020202020204" pitchFamily="34" charset="0"/>
                        </a:rPr>
                        <a:t>valeur</a:t>
                      </a:r>
                      <a:r>
                        <a:rPr lang="en-CA" sz="1300" i="1" baseline="0" dirty="0" smtClean="0">
                          <a:solidFill>
                            <a:srgbClr val="000000"/>
                          </a:solidFill>
                          <a:latin typeface="Trebuchet MS" panose="020B0603020202020204" pitchFamily="34" charset="0"/>
                        </a:rPr>
                        <a:t> et </a:t>
                      </a:r>
                      <a:r>
                        <a:rPr lang="en-CA" sz="1300" i="1" baseline="0" dirty="0" err="1" smtClean="0">
                          <a:solidFill>
                            <a:srgbClr val="000000"/>
                          </a:solidFill>
                          <a:latin typeface="Trebuchet MS" panose="020B0603020202020204" pitchFamily="34" charset="0"/>
                        </a:rPr>
                        <a:t>l’exigence</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spécifique</a:t>
                      </a:r>
                      <a:endParaRPr lang="en-CA" sz="1300" i="1" baseline="0" dirty="0" smtClean="0">
                        <a:solidFill>
                          <a:srgbClr val="000000"/>
                        </a:solidFill>
                        <a:latin typeface="Trebuchet MS" panose="020B0603020202020204" pitchFamily="34" charset="0"/>
                      </a:endParaRPr>
                    </a:p>
                    <a:p>
                      <a:pPr algn="ctr"/>
                      <a:endParaRPr lang="en-CA" sz="1300" b="1" i="0" spc="-5" baseline="0" dirty="0">
                        <a:solidFill>
                          <a:srgbClr val="000000"/>
                        </a:solidFill>
                        <a:latin typeface="Trebuchet MS" panose="020B0603020202020204" pitchFamily="34" charset="0"/>
                        <a:cs typeface="MS PGothic"/>
                      </a:endParaRPr>
                    </a:p>
                    <a:p>
                      <a:pPr algn="ct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Tout </a:t>
                      </a:r>
                      <a:r>
                        <a:rPr lang="en-CA" sz="1300" i="0" spc="-5" dirty="0" err="1">
                          <a:solidFill>
                            <a:srgbClr val="000000"/>
                          </a:solidFill>
                          <a:latin typeface="Trebuchet MS" panose="020B0603020202020204" pitchFamily="34" charset="0"/>
                          <a:cs typeface="MS PGothic"/>
                        </a:rPr>
                        <a:t>autre</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élément</a:t>
                      </a:r>
                      <a:r>
                        <a:rPr lang="en-CA" sz="1300" i="0" spc="-5"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C/D/E </a:t>
                      </a:r>
                      <a:r>
                        <a:rPr lang="en-CA" sz="1300" i="0" spc="-5" dirty="0" err="1" smtClean="0">
                          <a:solidFill>
                            <a:srgbClr val="000000"/>
                          </a:solidFill>
                          <a:latin typeface="Trebuchet MS" panose="020B0603020202020204" pitchFamily="34" charset="0"/>
                          <a:cs typeface="MS PGothic"/>
                        </a:rPr>
                        <a:t>executé</a:t>
                      </a:r>
                      <a:r>
                        <a:rPr lang="en-CA" sz="1300" i="0" spc="-5" dirty="0" smtClean="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tenté</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15498" y="3075794"/>
            <a:ext cx="2776591" cy="1338828"/>
          </a:xfrm>
          <a:prstGeom prst="rect">
            <a:avLst/>
          </a:prstGeom>
          <a:noFill/>
        </p:spPr>
        <p:txBody>
          <a:bodyPr wrap="square" rtlCol="0">
            <a:spAutoFit/>
          </a:bodyPr>
          <a:lstStyle/>
          <a:p>
            <a:r>
              <a:rPr lang="en-CA" sz="900" i="1" dirty="0">
                <a:latin typeface="Trebuchet MS" panose="020B0603020202020204" pitchFamily="34" charset="0"/>
              </a:rPr>
              <a:t>*SR #1 : </a:t>
            </a:r>
            <a:r>
              <a:rPr lang="fr-CA" sz="900" i="1" dirty="0">
                <a:latin typeface="Trebuchet MS" panose="020B0603020202020204" pitchFamily="34" charset="0"/>
              </a:rPr>
              <a:t>Les deux éléments de la série doivent commencer et se terminer sur la poutre Les éléments avec envol qui se terminent à l’ATR et qui sont tenus pendant 2 secondes peuvent être utilisés seulement comme dernier élément d’une série </a:t>
            </a:r>
            <a:r>
              <a:rPr lang="fr-CA" sz="900" i="1" dirty="0" err="1">
                <a:latin typeface="Trebuchet MS" panose="020B0603020202020204" pitchFamily="34" charset="0"/>
              </a:rPr>
              <a:t>acro.</a:t>
            </a:r>
            <a:r>
              <a:rPr lang="fr-CA" sz="900" i="1" dirty="0">
                <a:latin typeface="Trebuchet MS" panose="020B0603020202020204" pitchFamily="34" charset="0"/>
              </a:rPr>
              <a:t> </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*SR #2 : </a:t>
            </a:r>
            <a:r>
              <a:rPr lang="fr-CA" sz="900" i="1" dirty="0">
                <a:latin typeface="Trebuchet MS" panose="020B0603020202020204" pitchFamily="34" charset="0"/>
              </a:rPr>
              <a:t>Si la position transversale est utilisée, la jambe avant doit être tendue.</a:t>
            </a:r>
            <a:endParaRPr lang="en-CA" sz="900" i="1" dirty="0">
              <a:latin typeface="Trebuchet MS" panose="020B0603020202020204" pitchFamily="34" charset="0"/>
            </a:endParaRPr>
          </a:p>
        </p:txBody>
      </p:sp>
    </p:spTree>
    <p:extLst>
      <p:ext uri="{BB962C8B-B14F-4D97-AF65-F5344CB8AC3E}">
        <p14:creationId xmlns:p14="http://schemas.microsoft.com/office/powerpoint/2010/main" val="12617850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145974"/>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505373" y="551563"/>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9 (p. 16-18)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920407717"/>
              </p:ext>
            </p:extLst>
          </p:nvPr>
        </p:nvGraphicFramePr>
        <p:xfrm>
          <a:off x="264887" y="1115096"/>
          <a:ext cx="2590800" cy="156972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smtClean="0">
                          <a:latin typeface="Trebuchet MS" panose="020B0603020202020204" pitchFamily="34" charset="0"/>
                        </a:rPr>
                        <a:t>Exigence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3 A</a:t>
                      </a:r>
                    </a:p>
                    <a:p>
                      <a:pPr marL="0" indent="0" algn="ctr">
                        <a:buNone/>
                      </a:pPr>
                      <a:r>
                        <a:rPr lang="en-CA" sz="1300" b="0" baseline="0" dirty="0">
                          <a:latin typeface="Trebuchet MS" panose="020B0603020202020204" pitchFamily="34" charset="0"/>
                        </a:rPr>
                        <a:t>4 B</a:t>
                      </a:r>
                    </a:p>
                    <a:p>
                      <a:pPr marL="0" indent="0" algn="ctr">
                        <a:buNone/>
                      </a:pPr>
                      <a:r>
                        <a:rPr lang="fr-CA" sz="1300" b="0" baseline="0" dirty="0">
                          <a:latin typeface="Trebuchet MS" panose="020B0603020202020204" pitchFamily="34" charset="0"/>
                        </a:rPr>
                        <a:t>1</a:t>
                      </a:r>
                      <a:r>
                        <a:rPr lang="en-CA" sz="1300" b="0" baseline="0" dirty="0">
                          <a:latin typeface="Trebuchet MS" panose="020B0603020202020204" pitchFamily="34" charset="0"/>
                        </a:rPr>
                        <a:t> C</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1871379721"/>
              </p:ext>
            </p:extLst>
          </p:nvPr>
        </p:nvGraphicFramePr>
        <p:xfrm>
          <a:off x="3140530" y="1115096"/>
          <a:ext cx="2819399" cy="2301240"/>
        </p:xfrm>
        <a:graphic>
          <a:graphicData uri="http://schemas.openxmlformats.org/drawingml/2006/table">
            <a:tbl>
              <a:tblPr>
                <a:tableStyleId>{69C7853C-536D-4A76-A0AE-DD22124D55A5}</a:tableStyleId>
              </a:tblPr>
              <a:tblGrid>
                <a:gridCol w="2819399">
                  <a:extLst>
                    <a:ext uri="{9D8B030D-6E8A-4147-A177-3AD203B41FA5}">
                      <a16:colId xmlns="" xmlns:a16="http://schemas.microsoft.com/office/drawing/2014/main" val="20000"/>
                    </a:ext>
                  </a:extLst>
                </a:gridCol>
              </a:tblGrid>
              <a:tr h="1752600">
                <a:tc>
                  <a:txBody>
                    <a:bodyPr/>
                    <a:lstStyle/>
                    <a:p>
                      <a:pPr algn="ctr"/>
                      <a:r>
                        <a:rPr lang="en-CA" sz="1500" b="1" baseline="0" dirty="0">
                          <a:latin typeface="Trebuchet MS" panose="020B0603020202020204" pitchFamily="34" charset="0"/>
                        </a:rPr>
                        <a:t>Exigence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300" b="0" i="0" baseline="0" dirty="0">
                          <a:latin typeface="Trebuchet MS" panose="020B0603020202020204" pitchFamily="34" charset="0"/>
                        </a:rPr>
                        <a:t>Une (1) série </a:t>
                      </a:r>
                      <a:r>
                        <a:rPr lang="fr-CA" sz="1300" b="0" i="0" baseline="0" dirty="0" err="1">
                          <a:latin typeface="Trebuchet MS" panose="020B0603020202020204" pitchFamily="34" charset="0"/>
                        </a:rPr>
                        <a:t>acro</a:t>
                      </a:r>
                      <a:r>
                        <a:rPr lang="fr-CA" sz="1300" b="0" i="0" baseline="0" dirty="0">
                          <a:latin typeface="Trebuchet MS" panose="020B0603020202020204" pitchFamily="34" charset="0"/>
                        </a:rPr>
                        <a:t> - minimum 2 éléments avec envol</a:t>
                      </a:r>
                    </a:p>
                    <a:p>
                      <a:pPr marL="342900" indent="-342900" algn="l">
                        <a:buAutoNum type="arabicPeriod"/>
                      </a:pPr>
                      <a:r>
                        <a:rPr lang="fr-CA" sz="1300" b="0" baseline="0" dirty="0">
                          <a:latin typeface="Trebuchet MS" panose="020B0603020202020204" pitchFamily="34" charset="0"/>
                        </a:rPr>
                        <a:t>Un saut avec écart de jambes de 180° transversal ou latéral</a:t>
                      </a:r>
                    </a:p>
                    <a:p>
                      <a:pPr marL="342900" indent="-342900" algn="l">
                        <a:buAutoNum type="arabicPeriod"/>
                      </a:pPr>
                      <a:r>
                        <a:rPr lang="fr-CA" sz="1300" b="0" baseline="0" dirty="0">
                          <a:latin typeface="Trebuchet MS" panose="020B0603020202020204" pitchFamily="34" charset="0"/>
                        </a:rPr>
                        <a:t>Tour sur un pied minimum 360°</a:t>
                      </a:r>
                    </a:p>
                    <a:p>
                      <a:pPr marL="342900" indent="-342900" algn="l">
                        <a:buAutoNum type="arabicPeriod"/>
                      </a:pPr>
                      <a:r>
                        <a:rPr lang="fr-CA" sz="1300" b="0" baseline="0" dirty="0">
                          <a:latin typeface="Trebuchet MS" panose="020B0603020202020204" pitchFamily="34" charset="0"/>
                        </a:rPr>
                        <a:t>Sortie par renversement libre ou salto avec</a:t>
                      </a:r>
                      <a:r>
                        <a:rPr lang="en-CA" sz="1300" b="0" baseline="0" dirty="0">
                          <a:latin typeface="Trebuchet MS" panose="020B0603020202020204" pitchFamily="34" charset="0"/>
                        </a:rPr>
                        <a:t> min. B</a:t>
                      </a:r>
                    </a:p>
                    <a:p>
                      <a:pPr marL="342900" indent="-342900" algn="l">
                        <a:buAutoNum type="arabicPeriod"/>
                      </a:pP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2460372147"/>
              </p:ext>
            </p:extLst>
          </p:nvPr>
        </p:nvGraphicFramePr>
        <p:xfrm>
          <a:off x="6285302" y="2213238"/>
          <a:ext cx="2743200" cy="25298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219200">
                <a:tc>
                  <a:txBody>
                    <a:bodyPr/>
                    <a:lstStyle/>
                    <a:p>
                      <a:pPr algn="ctr"/>
                      <a:r>
                        <a:rPr lang="en-CA" sz="1500" b="1" baseline="0" dirty="0">
                          <a:solidFill>
                            <a:srgbClr val="000000"/>
                          </a:solidFill>
                          <a:latin typeface="Trebuchet MS" panose="020B0603020202020204" pitchFamily="34" charset="0"/>
                        </a:rPr>
                        <a:t> C </a:t>
                      </a:r>
                      <a:r>
                        <a:rPr lang="en-CA" sz="1500" b="1" baseline="0" dirty="0" err="1">
                          <a:solidFill>
                            <a:srgbClr val="000000"/>
                          </a:solidFill>
                          <a:latin typeface="Trebuchet MS" panose="020B0603020202020204" pitchFamily="34" charset="0"/>
                        </a:rPr>
                        <a:t>permis</a:t>
                      </a:r>
                      <a:endParaRPr lang="en-CA" sz="1500" b="1" baseline="0" dirty="0">
                        <a:solidFill>
                          <a:srgbClr val="000000"/>
                        </a:solidFill>
                        <a:latin typeface="Trebuchet MS" panose="020B0603020202020204" pitchFamily="34" charset="0"/>
                      </a:endParaRPr>
                    </a:p>
                    <a:p>
                      <a:pPr algn="ctr"/>
                      <a:r>
                        <a:rPr lang="en-CA" sz="1300" b="0" u="sng" baseline="0" dirty="0" err="1">
                          <a:latin typeface="Trebuchet MS" panose="020B0603020202020204" pitchFamily="34" charset="0"/>
                        </a:rPr>
                        <a:t>N’importe</a:t>
                      </a:r>
                      <a:r>
                        <a:rPr lang="en-CA" sz="1300" b="0" u="sng" baseline="0" dirty="0">
                          <a:latin typeface="Trebuchet MS" panose="020B0603020202020204" pitchFamily="34" charset="0"/>
                        </a:rPr>
                        <a:t> </a:t>
                      </a:r>
                      <a:r>
                        <a:rPr lang="en-CA" sz="1300" b="0" u="sng" baseline="0" dirty="0" err="1">
                          <a:latin typeface="Trebuchet MS" panose="020B0603020202020204" pitchFamily="34" charset="0"/>
                        </a:rPr>
                        <a:t>quel</a:t>
                      </a:r>
                      <a:r>
                        <a:rPr lang="en-CA" sz="1300" b="0" u="sng" baseline="0" dirty="0">
                          <a:latin typeface="Trebuchet MS" panose="020B0603020202020204" pitchFamily="34" charset="0"/>
                        </a:rPr>
                        <a:t>  #</a:t>
                      </a:r>
                      <a:r>
                        <a:rPr lang="en-CA" sz="1300" b="0" u="none" baseline="0" dirty="0">
                          <a:latin typeface="Trebuchet MS" panose="020B0603020202020204" pitchFamily="34" charset="0"/>
                        </a:rPr>
                        <a:t> </a:t>
                      </a:r>
                      <a:r>
                        <a:rPr lang="en-CA" sz="1300" b="0" u="none" baseline="0" dirty="0" err="1">
                          <a:latin typeface="Trebuchet MS" panose="020B0603020202020204" pitchFamily="34" charset="0"/>
                        </a:rPr>
                        <a:t>d’éléments</a:t>
                      </a:r>
                      <a:r>
                        <a:rPr lang="en-CA" sz="1300" b="0" u="none" baseline="0" dirty="0">
                          <a:latin typeface="Trebuchet MS" panose="020B0603020202020204" pitchFamily="34" charset="0"/>
                        </a:rPr>
                        <a:t> D/E </a:t>
                      </a:r>
                      <a:r>
                        <a:rPr lang="en-CA" sz="1300" b="0" u="none" baseline="0" dirty="0" err="1">
                          <a:latin typeface="Trebuchet MS" panose="020B0603020202020204" pitchFamily="34" charset="0"/>
                        </a:rPr>
                        <a:t>gymniques</a:t>
                      </a:r>
                      <a:endParaRPr lang="en-CA" sz="1300" b="0" u="none" baseline="0" dirty="0">
                        <a:latin typeface="Trebuchet MS" panose="020B0603020202020204" pitchFamily="34" charset="0"/>
                      </a:endParaRPr>
                    </a:p>
                    <a:p>
                      <a:pPr algn="ctr"/>
                      <a:r>
                        <a:rPr lang="en-CA" sz="1300" b="0" u="sng" baseline="0" dirty="0">
                          <a:latin typeface="Trebuchet MS" panose="020B0603020202020204" pitchFamily="34" charset="0"/>
                        </a:rPr>
                        <a:t>Un </a:t>
                      </a:r>
                      <a:r>
                        <a:rPr lang="en-CA" sz="1300" b="0" u="sng" baseline="0" dirty="0" err="1">
                          <a:latin typeface="Trebuchet MS" panose="020B0603020202020204" pitchFamily="34" charset="0"/>
                        </a:rPr>
                        <a:t>élément</a:t>
                      </a:r>
                      <a:r>
                        <a:rPr lang="en-CA" sz="1300" b="0" u="none" baseline="0" dirty="0">
                          <a:latin typeface="Trebuchet MS" panose="020B0603020202020204" pitchFamily="34" charset="0"/>
                        </a:rPr>
                        <a:t> acro D </a:t>
                      </a:r>
                      <a:endParaRPr lang="en-CA" sz="1300" u="sng" baseline="0" dirty="0">
                        <a:latin typeface="Trebuchet MS" panose="020B0603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CA" sz="1300" i="1" baseline="0" dirty="0" err="1" smtClean="0">
                          <a:solidFill>
                            <a:srgbClr val="000000"/>
                          </a:solidFill>
                          <a:latin typeface="Trebuchet MS" panose="020B0603020202020204" pitchFamily="34" charset="0"/>
                        </a:rPr>
                        <a:t>Crédité</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en</a:t>
                      </a:r>
                      <a:r>
                        <a:rPr lang="en-CA" sz="1300" i="1" baseline="0" dirty="0" smtClean="0">
                          <a:solidFill>
                            <a:srgbClr val="000000"/>
                          </a:solidFill>
                          <a:latin typeface="Trebuchet MS" panose="020B0603020202020204" pitchFamily="34" charset="0"/>
                        </a:rPr>
                        <a:t> C, </a:t>
                      </a:r>
                      <a:r>
                        <a:rPr lang="en-CA" sz="1300" i="1" baseline="0" dirty="0" err="1" smtClean="0">
                          <a:solidFill>
                            <a:srgbClr val="000000"/>
                          </a:solidFill>
                          <a:latin typeface="Trebuchet MS" panose="020B0603020202020204" pitchFamily="34" charset="0"/>
                        </a:rPr>
                        <a:t>obtient</a:t>
                      </a:r>
                      <a:r>
                        <a:rPr lang="en-CA" sz="1300" i="1" baseline="0" dirty="0" smtClean="0">
                          <a:solidFill>
                            <a:srgbClr val="000000"/>
                          </a:solidFill>
                          <a:latin typeface="Trebuchet MS" panose="020B0603020202020204" pitchFamily="34" charset="0"/>
                        </a:rPr>
                        <a:t> la </a:t>
                      </a:r>
                      <a:r>
                        <a:rPr lang="en-CA" sz="1300" i="1" baseline="0" dirty="0" err="1" smtClean="0">
                          <a:solidFill>
                            <a:srgbClr val="000000"/>
                          </a:solidFill>
                          <a:latin typeface="Trebuchet MS" panose="020B0603020202020204" pitchFamily="34" charset="0"/>
                        </a:rPr>
                        <a:t>partie</a:t>
                      </a:r>
                      <a:r>
                        <a:rPr lang="en-CA" sz="1300" i="1" baseline="0" dirty="0" smtClean="0">
                          <a:solidFill>
                            <a:srgbClr val="000000"/>
                          </a:solidFill>
                          <a:latin typeface="Trebuchet MS" panose="020B0603020202020204" pitchFamily="34" charset="0"/>
                        </a:rPr>
                        <a:t> de </a:t>
                      </a:r>
                      <a:r>
                        <a:rPr lang="en-CA" sz="1300" i="1" baseline="0" dirty="0" err="1" smtClean="0">
                          <a:solidFill>
                            <a:srgbClr val="000000"/>
                          </a:solidFill>
                          <a:latin typeface="Trebuchet MS" panose="020B0603020202020204" pitchFamily="34" charset="0"/>
                        </a:rPr>
                        <a:t>valeur</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l’exigence</a:t>
                      </a:r>
                      <a:r>
                        <a:rPr lang="en-CA" sz="1300" i="1" baseline="0" dirty="0" smtClean="0">
                          <a:solidFill>
                            <a:srgbClr val="000000"/>
                          </a:solidFill>
                          <a:latin typeface="Trebuchet MS" panose="020B0603020202020204" pitchFamily="34" charset="0"/>
                        </a:rPr>
                        <a:t> </a:t>
                      </a:r>
                      <a:r>
                        <a:rPr lang="en-CA" sz="1300" i="1" baseline="0" dirty="0" err="1" smtClean="0">
                          <a:solidFill>
                            <a:srgbClr val="000000"/>
                          </a:solidFill>
                          <a:latin typeface="Trebuchet MS" panose="020B0603020202020204" pitchFamily="34" charset="0"/>
                        </a:rPr>
                        <a:t>spécifique</a:t>
                      </a:r>
                      <a:r>
                        <a:rPr lang="en-CA" sz="1300" i="1" baseline="0" dirty="0" smtClean="0">
                          <a:solidFill>
                            <a:srgbClr val="000000"/>
                          </a:solidFill>
                          <a:latin typeface="Trebuchet MS" panose="020B0603020202020204" pitchFamily="34" charset="0"/>
                        </a:rPr>
                        <a:t> et tout bonus applicable</a:t>
                      </a:r>
                    </a:p>
                    <a:p>
                      <a:pPr algn="ctr"/>
                      <a:endParaRPr lang="en-CA" sz="1300" b="1" i="0" spc="-5" baseline="0" dirty="0">
                        <a:solidFill>
                          <a:srgbClr val="000000"/>
                        </a:solidFill>
                        <a:latin typeface="Trebuchet MS" panose="020B0603020202020204" pitchFamily="34" charset="0"/>
                        <a:cs typeface="MS PGothic"/>
                      </a:endParaRPr>
                    </a:p>
                    <a:p>
                      <a:pPr algn="ctr"/>
                      <a:r>
                        <a:rPr lang="en-CA" sz="1500" b="1" i="0" spc="-5" dirty="0" err="1">
                          <a:solidFill>
                            <a:srgbClr val="000000"/>
                          </a:solidFill>
                          <a:latin typeface="Trebuchet MS" panose="020B0603020202020204" pitchFamily="34" charset="0"/>
                          <a:cs typeface="MS PGothic"/>
                        </a:rPr>
                        <a:t>Éléments</a:t>
                      </a:r>
                      <a:r>
                        <a:rPr lang="en-CA" sz="1500" b="1" i="0" spc="-5" dirty="0">
                          <a:solidFill>
                            <a:srgbClr val="000000"/>
                          </a:solidFill>
                          <a:latin typeface="Trebuchet MS" panose="020B0603020202020204" pitchFamily="34" charset="0"/>
                          <a:cs typeface="MS PGothic"/>
                        </a:rPr>
                        <a:t> </a:t>
                      </a:r>
                      <a:r>
                        <a:rPr lang="en-CA" sz="1500" b="1" i="0" spc="-5" dirty="0" err="1">
                          <a:solidFill>
                            <a:srgbClr val="000000"/>
                          </a:solidFill>
                          <a:latin typeface="Trebuchet MS" panose="020B0603020202020204" pitchFamily="34" charset="0"/>
                          <a:cs typeface="MS PGothic"/>
                        </a:rPr>
                        <a:t>interdits</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CA" sz="1300" i="0" spc="-5" dirty="0">
                          <a:solidFill>
                            <a:srgbClr val="000000"/>
                          </a:solidFill>
                          <a:latin typeface="Trebuchet MS" panose="020B0603020202020204" pitchFamily="34" charset="0"/>
                          <a:cs typeface="MS PGothic"/>
                        </a:rPr>
                        <a:t>- Tout </a:t>
                      </a:r>
                      <a:r>
                        <a:rPr lang="en-CA" sz="1300" i="0" spc="-5" dirty="0" err="1">
                          <a:solidFill>
                            <a:srgbClr val="000000"/>
                          </a:solidFill>
                          <a:latin typeface="Trebuchet MS" panose="020B0603020202020204" pitchFamily="34" charset="0"/>
                          <a:cs typeface="MS PGothic"/>
                        </a:rPr>
                        <a:t>autre</a:t>
                      </a:r>
                      <a:r>
                        <a:rPr lang="en-CA" sz="1300" i="0" spc="-5" dirty="0">
                          <a:solidFill>
                            <a:srgbClr val="000000"/>
                          </a:solidFill>
                          <a:latin typeface="Trebuchet MS" panose="020B0603020202020204" pitchFamily="34" charset="0"/>
                          <a:cs typeface="MS PGothic"/>
                        </a:rPr>
                        <a:t> </a:t>
                      </a:r>
                      <a:r>
                        <a:rPr lang="en-CA" sz="1300" i="0" spc="-5" dirty="0" err="1" smtClean="0">
                          <a:solidFill>
                            <a:srgbClr val="000000"/>
                          </a:solidFill>
                          <a:latin typeface="Trebuchet MS" panose="020B0603020202020204" pitchFamily="34" charset="0"/>
                          <a:cs typeface="MS PGothic"/>
                        </a:rPr>
                        <a:t>élément</a:t>
                      </a:r>
                      <a:r>
                        <a:rPr lang="en-CA" sz="1300" i="0" spc="-5" dirty="0" smtClean="0">
                          <a:solidFill>
                            <a:srgbClr val="000000"/>
                          </a:solidFill>
                          <a:latin typeface="Trebuchet MS" panose="020B0603020202020204" pitchFamily="34" charset="0"/>
                          <a:cs typeface="MS PGothic"/>
                        </a:rPr>
                        <a:t> </a:t>
                      </a:r>
                      <a:r>
                        <a:rPr lang="en-CA" sz="1300" i="0" spc="-5" dirty="0">
                          <a:solidFill>
                            <a:srgbClr val="000000"/>
                          </a:solidFill>
                          <a:latin typeface="Trebuchet MS" panose="020B0603020202020204" pitchFamily="34" charset="0"/>
                          <a:cs typeface="MS PGothic"/>
                        </a:rPr>
                        <a:t>D/E </a:t>
                      </a:r>
                      <a:r>
                        <a:rPr lang="en-CA" sz="1300" i="0" spc="-5" dirty="0" err="1" smtClean="0">
                          <a:solidFill>
                            <a:srgbClr val="000000"/>
                          </a:solidFill>
                          <a:latin typeface="Trebuchet MS" panose="020B0603020202020204" pitchFamily="34" charset="0"/>
                          <a:cs typeface="MS PGothic"/>
                        </a:rPr>
                        <a:t>exécuté</a:t>
                      </a:r>
                      <a:r>
                        <a:rPr lang="en-CA" sz="1300" i="0" spc="-5" dirty="0" smtClean="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ou</a:t>
                      </a:r>
                      <a:r>
                        <a:rPr lang="en-CA" sz="1300" i="0" spc="-5" dirty="0">
                          <a:solidFill>
                            <a:srgbClr val="000000"/>
                          </a:solidFill>
                          <a:latin typeface="Trebuchet MS" panose="020B0603020202020204" pitchFamily="34" charset="0"/>
                          <a:cs typeface="MS PGothic"/>
                        </a:rPr>
                        <a:t> </a:t>
                      </a:r>
                      <a:r>
                        <a:rPr lang="en-CA" sz="1300" i="0" spc="-5" dirty="0" err="1">
                          <a:solidFill>
                            <a:srgbClr val="000000"/>
                          </a:solidFill>
                          <a:latin typeface="Trebuchet MS" panose="020B0603020202020204" pitchFamily="34" charset="0"/>
                          <a:cs typeface="MS PGothic"/>
                        </a:rPr>
                        <a:t>tenté</a:t>
                      </a:r>
                      <a:r>
                        <a:rPr lang="en-CA" sz="1300" i="0" spc="-5" dirty="0">
                          <a:solidFill>
                            <a:srgbClr val="000000"/>
                          </a:solidFill>
                          <a:latin typeface="Trebuchet MS" panose="020B0603020202020204" pitchFamily="34" charset="0"/>
                          <a:cs typeface="MS PGothic"/>
                        </a:rPr>
                        <a:t>.</a:t>
                      </a:r>
                      <a:endParaRPr lang="en-CA" sz="1300" i="0" spc="-5" baseline="0"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15498" y="3075794"/>
            <a:ext cx="2776591" cy="1338828"/>
          </a:xfrm>
          <a:prstGeom prst="rect">
            <a:avLst/>
          </a:prstGeom>
          <a:noFill/>
        </p:spPr>
        <p:txBody>
          <a:bodyPr wrap="square" rtlCol="0">
            <a:spAutoFit/>
          </a:bodyPr>
          <a:lstStyle/>
          <a:p>
            <a:r>
              <a:rPr lang="en-CA" sz="900" i="1" dirty="0">
                <a:latin typeface="Trebuchet MS" panose="020B0603020202020204" pitchFamily="34" charset="0"/>
              </a:rPr>
              <a:t>*SR #1 : </a:t>
            </a:r>
            <a:r>
              <a:rPr lang="fr-CA" sz="900" i="1" dirty="0">
                <a:latin typeface="Trebuchet MS" panose="020B0603020202020204" pitchFamily="34" charset="0"/>
              </a:rPr>
              <a:t>Les deux éléments de la série doivent commencer et se terminer sur la poutre Les éléments avec envol qui se terminent à l’ATR et qui sont tenus pendant 2 secondes peuvent être utilisés seulement comme dernier élément d’une série </a:t>
            </a:r>
            <a:r>
              <a:rPr lang="fr-CA" sz="900" i="1" dirty="0" err="1">
                <a:latin typeface="Trebuchet MS" panose="020B0603020202020204" pitchFamily="34" charset="0"/>
              </a:rPr>
              <a:t>acro.</a:t>
            </a:r>
            <a:r>
              <a:rPr lang="fr-CA" sz="900" i="1" dirty="0">
                <a:latin typeface="Trebuchet MS" panose="020B0603020202020204" pitchFamily="34" charset="0"/>
              </a:rPr>
              <a:t> </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*SR #2 : </a:t>
            </a:r>
            <a:r>
              <a:rPr lang="fr-CA" sz="900" i="1" dirty="0">
                <a:latin typeface="Trebuchet MS" panose="020B0603020202020204" pitchFamily="34" charset="0"/>
              </a:rPr>
              <a:t>Si la position transversale est utilisée, la jambe avant doit être tendue.</a:t>
            </a:r>
            <a:endParaRPr lang="en-CA" sz="900" i="1" dirty="0">
              <a:latin typeface="Trebuchet MS" panose="020B0603020202020204" pitchFamily="34" charset="0"/>
            </a:endParaRPr>
          </a:p>
        </p:txBody>
      </p:sp>
      <p:graphicFrame>
        <p:nvGraphicFramePr>
          <p:cNvPr id="9" name="Table 8">
            <a:extLst>
              <a:ext uri="{FF2B5EF4-FFF2-40B4-BE49-F238E27FC236}">
                <a16:creationId xmlns="" xmlns:a16="http://schemas.microsoft.com/office/drawing/2014/main" id="{7ADE2988-2560-4BA8-B41A-6BB776FB8387}"/>
              </a:ext>
            </a:extLst>
          </p:cNvPr>
          <p:cNvGraphicFramePr>
            <a:graphicFrameLocks noGrp="1"/>
          </p:cNvGraphicFramePr>
          <p:nvPr>
            <p:custDataLst>
              <p:tags r:id="rId8"/>
            </p:custDataLst>
            <p:extLst>
              <p:ext uri="{D42A27DB-BD31-4B8C-83A1-F6EECF244321}">
                <p14:modId xmlns:p14="http://schemas.microsoft.com/office/powerpoint/2010/main" val="2476841742"/>
              </p:ext>
            </p:extLst>
          </p:nvPr>
        </p:nvGraphicFramePr>
        <p:xfrm>
          <a:off x="6259286" y="1115096"/>
          <a:ext cx="2743200" cy="898054"/>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898054">
                <a:tc>
                  <a:txBody>
                    <a:bodyPr/>
                    <a:lstStyle/>
                    <a:p>
                      <a:pPr algn="ctr"/>
                      <a:r>
                        <a:rPr lang="en-CA" sz="1500" b="1" dirty="0">
                          <a:solidFill>
                            <a:srgbClr val="000000"/>
                          </a:solidFill>
                          <a:latin typeface="Trebuchet MS" panose="020B0603020202020204" pitchFamily="34" charset="0"/>
                        </a:rPr>
                        <a:t>Bonus </a:t>
                      </a:r>
                      <a:r>
                        <a:rPr lang="en-CA" sz="1500" b="1" dirty="0" smtClean="0">
                          <a:solidFill>
                            <a:srgbClr val="000000"/>
                          </a:solidFill>
                          <a:latin typeface="Trebuchet MS" panose="020B0603020202020204" pitchFamily="34" charset="0"/>
                        </a:rPr>
                        <a:t>(</a:t>
                      </a:r>
                      <a:r>
                        <a:rPr lang="en-CA" sz="1500" b="1" dirty="0" err="1" smtClean="0">
                          <a:solidFill>
                            <a:srgbClr val="000000"/>
                          </a:solidFill>
                          <a:latin typeface="Trebuchet MS" panose="020B0603020202020204" pitchFamily="34" charset="0"/>
                        </a:rPr>
                        <a:t>jusqu’à</a:t>
                      </a:r>
                      <a:r>
                        <a:rPr lang="en-CA" sz="1500" b="1" dirty="0" smtClean="0">
                          <a:solidFill>
                            <a:srgbClr val="000000"/>
                          </a:solidFill>
                          <a:latin typeface="Trebuchet MS" panose="020B0603020202020204" pitchFamily="34" charset="0"/>
                        </a:rPr>
                        <a:t> 0.3</a:t>
                      </a:r>
                      <a:r>
                        <a:rPr lang="en-CA" sz="1500" b="1" dirty="0">
                          <a:solidFill>
                            <a:srgbClr val="000000"/>
                          </a:solidFill>
                          <a:latin typeface="Trebuchet MS" panose="020B0603020202020204" pitchFamily="34" charset="0"/>
                        </a:rPr>
                        <a:t>)</a:t>
                      </a:r>
                    </a:p>
                    <a:p>
                      <a:pPr marL="285750" indent="-285750" algn="l">
                        <a:buFont typeface="Arial" panose="020B0604020202020204" pitchFamily="34" charset="0"/>
                        <a:buChar char="•"/>
                      </a:pPr>
                      <a:r>
                        <a:rPr lang="fr-CA" sz="1500" b="0" baseline="0" dirty="0">
                          <a:solidFill>
                            <a:srgbClr val="000000"/>
                          </a:solidFill>
                          <a:latin typeface="Trebuchet MS" panose="020B0603020202020204" pitchFamily="34" charset="0"/>
                        </a:rPr>
                        <a:t>Max</a:t>
                      </a:r>
                      <a:r>
                        <a:rPr lang="en-CA" sz="1500" b="0" baseline="0" dirty="0">
                          <a:solidFill>
                            <a:srgbClr val="000000"/>
                          </a:solidFill>
                          <a:latin typeface="Trebuchet MS" panose="020B0603020202020204" pitchFamily="34" charset="0"/>
                        </a:rPr>
                        <a:t> 0.2 de VL</a:t>
                      </a:r>
                    </a:p>
                    <a:p>
                      <a:pPr marL="285750" indent="-285750" algn="l">
                        <a:buFont typeface="Arial" panose="020B0604020202020204" pitchFamily="34" charset="0"/>
                        <a:buChar char="•"/>
                      </a:pPr>
                      <a:r>
                        <a:rPr lang="fr-CA" sz="1500" b="0" baseline="0" dirty="0">
                          <a:solidFill>
                            <a:srgbClr val="000000"/>
                          </a:solidFill>
                          <a:latin typeface="Trebuchet MS" panose="020B0603020202020204" pitchFamily="34" charset="0"/>
                        </a:rPr>
                        <a:t>Max </a:t>
                      </a:r>
                      <a:r>
                        <a:rPr lang="en-CA" sz="1500" b="0" baseline="0" dirty="0">
                          <a:solidFill>
                            <a:srgbClr val="000000"/>
                          </a:solidFill>
                          <a:latin typeface="Trebuchet MS" panose="020B0603020202020204" pitchFamily="34" charset="0"/>
                        </a:rPr>
                        <a:t>0.1 de D/E </a:t>
                      </a:r>
                      <a:r>
                        <a:rPr lang="en-CA" sz="1500" b="0" baseline="0" dirty="0">
                          <a:solidFill>
                            <a:srgbClr val="FF0000"/>
                          </a:solidFill>
                          <a:latin typeface="Trebuchet MS" panose="020B0603020202020204" pitchFamily="34" charset="0"/>
                        </a:rPr>
                        <a:t>(CJO)</a:t>
                      </a:r>
                      <a:endParaRPr lang="en-CA" sz="1300" baseline="0" dirty="0">
                        <a:solidFill>
                          <a:srgbClr val="FF0000"/>
                        </a:solidFill>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9604073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429173" y="163087"/>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392384" y="708942"/>
            <a:ext cx="8486227"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10 (p. 16-18)</a:t>
            </a:r>
            <a:endParaRPr lang="en-CA" sz="2000" spc="-5" dirty="0">
              <a:solidFill>
                <a:srgbClr val="3F3F3F"/>
              </a:solidFill>
              <a:latin typeface="Trebuchet MS" panose="020B0603020202020204" pitchFamily="34" charset="0"/>
              <a:cs typeface="MS PGothic"/>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410722513"/>
              </p:ext>
            </p:extLst>
          </p:nvPr>
        </p:nvGraphicFramePr>
        <p:xfrm>
          <a:off x="137269" y="1484567"/>
          <a:ext cx="2590800" cy="1569720"/>
        </p:xfrm>
        <a:graphic>
          <a:graphicData uri="http://schemas.openxmlformats.org/drawingml/2006/table">
            <a:tbl>
              <a:tblPr>
                <a:tableStyleId>{69C7853C-536D-4A76-A0AE-DD22124D55A5}</a:tableStyleId>
              </a:tblPr>
              <a:tblGrid>
                <a:gridCol w="2590800">
                  <a:extLst>
                    <a:ext uri="{9D8B030D-6E8A-4147-A177-3AD203B41FA5}">
                      <a16:colId xmlns="" xmlns:a16="http://schemas.microsoft.com/office/drawing/2014/main" val="20000"/>
                    </a:ext>
                  </a:extLst>
                </a:gridCol>
              </a:tblGrid>
              <a:tr h="1055494">
                <a:tc>
                  <a:txBody>
                    <a:bodyPr/>
                    <a:lstStyle/>
                    <a:p>
                      <a:pPr algn="ctr"/>
                      <a:r>
                        <a:rPr lang="en-CA" sz="1500" b="1" baseline="0" dirty="0" smtClean="0">
                          <a:latin typeface="Trebuchet MS" panose="020B0603020202020204" pitchFamily="34" charset="0"/>
                        </a:rPr>
                        <a:t>Exigence de parties de </a:t>
                      </a:r>
                      <a:r>
                        <a:rPr lang="en-CA" sz="1500" b="1" baseline="0" dirty="0" err="1" smtClean="0">
                          <a:latin typeface="Trebuchet MS" panose="020B0603020202020204" pitchFamily="34" charset="0"/>
                        </a:rPr>
                        <a:t>valeur</a:t>
                      </a:r>
                      <a:endParaRPr lang="en-CA" sz="1500" b="1" baseline="0" dirty="0" smtClean="0">
                        <a:latin typeface="Trebuchet MS" panose="020B0603020202020204" pitchFamily="34" charset="0"/>
                      </a:endParaRPr>
                    </a:p>
                    <a:p>
                      <a:pPr algn="ctr"/>
                      <a:endParaRPr lang="en-CA" sz="1500" b="1" baseline="0" dirty="0">
                        <a:latin typeface="Trebuchet MS" panose="020B0603020202020204" pitchFamily="34" charset="0"/>
                      </a:endParaRPr>
                    </a:p>
                    <a:p>
                      <a:pPr marL="0" indent="0" algn="ctr">
                        <a:buNone/>
                      </a:pPr>
                      <a:r>
                        <a:rPr lang="en-CA" sz="1300" b="0" baseline="0" dirty="0">
                          <a:latin typeface="Trebuchet MS" panose="020B0603020202020204" pitchFamily="34" charset="0"/>
                        </a:rPr>
                        <a:t>3 A</a:t>
                      </a:r>
                    </a:p>
                    <a:p>
                      <a:pPr marL="0" indent="0" algn="ctr">
                        <a:buNone/>
                      </a:pPr>
                      <a:r>
                        <a:rPr lang="en-CA" sz="1300" b="0" baseline="0" dirty="0">
                          <a:latin typeface="Trebuchet MS" panose="020B0603020202020204" pitchFamily="34" charset="0"/>
                        </a:rPr>
                        <a:t>3 B</a:t>
                      </a:r>
                    </a:p>
                    <a:p>
                      <a:pPr marL="0" indent="0" algn="ctr">
                        <a:buNone/>
                      </a:pPr>
                      <a:r>
                        <a:rPr lang="fr-CA" sz="1300" b="0" baseline="0" dirty="0">
                          <a:latin typeface="Trebuchet MS" panose="020B0603020202020204" pitchFamily="34" charset="0"/>
                        </a:rPr>
                        <a:t>2</a:t>
                      </a:r>
                      <a:r>
                        <a:rPr lang="en-CA" sz="1300" b="0" baseline="0" dirty="0">
                          <a:latin typeface="Trebuchet MS" panose="020B0603020202020204" pitchFamily="34" charset="0"/>
                        </a:rPr>
                        <a:t> C</a:t>
                      </a:r>
                    </a:p>
                    <a:p>
                      <a:pPr marL="0" indent="0" algn="ctr">
                        <a:buNone/>
                      </a:pPr>
                      <a:endParaRPr lang="en-CA" sz="1300" b="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custDataLst>
              <p:tags r:id="rId5"/>
            </p:custDataLst>
            <p:extLst>
              <p:ext uri="{D42A27DB-BD31-4B8C-83A1-F6EECF244321}">
                <p14:modId xmlns:p14="http://schemas.microsoft.com/office/powerpoint/2010/main" val="777694947"/>
              </p:ext>
            </p:extLst>
          </p:nvPr>
        </p:nvGraphicFramePr>
        <p:xfrm>
          <a:off x="3135452" y="1062046"/>
          <a:ext cx="2906486" cy="3825240"/>
        </p:xfrm>
        <a:graphic>
          <a:graphicData uri="http://schemas.openxmlformats.org/drawingml/2006/table">
            <a:tbl>
              <a:tblPr>
                <a:tableStyleId>{69C7853C-536D-4A76-A0AE-DD22124D55A5}</a:tableStyleId>
              </a:tblPr>
              <a:tblGrid>
                <a:gridCol w="2906486">
                  <a:extLst>
                    <a:ext uri="{9D8B030D-6E8A-4147-A177-3AD203B41FA5}">
                      <a16:colId xmlns="" xmlns:a16="http://schemas.microsoft.com/office/drawing/2014/main" val="20000"/>
                    </a:ext>
                  </a:extLst>
                </a:gridCol>
              </a:tblGrid>
              <a:tr h="3334032">
                <a:tc>
                  <a:txBody>
                    <a:bodyPr/>
                    <a:lstStyle/>
                    <a:p>
                      <a:pPr algn="ctr"/>
                      <a:r>
                        <a:rPr lang="en-CA" sz="1500" b="1" baseline="0" dirty="0">
                          <a:latin typeface="Trebuchet MS" panose="020B0603020202020204" pitchFamily="34" charset="0"/>
                        </a:rPr>
                        <a:t>Exigences </a:t>
                      </a:r>
                      <a:r>
                        <a:rPr lang="en-CA" sz="1500" b="1" baseline="0" dirty="0" err="1">
                          <a:latin typeface="Trebuchet MS" panose="020B0603020202020204" pitchFamily="34" charset="0"/>
                        </a:rPr>
                        <a:t>spécifiques</a:t>
                      </a:r>
                      <a:endParaRPr lang="en-CA" sz="1500" b="1" baseline="0" dirty="0">
                        <a:latin typeface="Trebuchet MS" panose="020B0603020202020204" pitchFamily="34" charset="0"/>
                      </a:endParaRPr>
                    </a:p>
                    <a:p>
                      <a:pPr algn="ctr"/>
                      <a:endParaRPr lang="en-CA" sz="1300" b="1" baseline="0" dirty="0">
                        <a:latin typeface="Trebuchet MS" panose="020B0603020202020204" pitchFamily="34" charset="0"/>
                      </a:endParaRPr>
                    </a:p>
                    <a:p>
                      <a:pPr marL="342900" indent="-342900" algn="l">
                        <a:buAutoNum type="arabicPeriod"/>
                      </a:pPr>
                      <a:r>
                        <a:rPr lang="fr-CA" sz="1200" b="0" i="0" baseline="0" dirty="0">
                          <a:latin typeface="Trebuchet MS" panose="020B0603020202020204" pitchFamily="34" charset="0"/>
                        </a:rPr>
                        <a:t>Une (1) série </a:t>
                      </a:r>
                      <a:r>
                        <a:rPr lang="fr-CA" sz="1200" b="0" i="0" baseline="0" dirty="0" err="1">
                          <a:latin typeface="Trebuchet MS" panose="020B0603020202020204" pitchFamily="34" charset="0"/>
                        </a:rPr>
                        <a:t>acro</a:t>
                      </a:r>
                      <a:r>
                        <a:rPr lang="fr-CA" sz="1200" b="0" i="0" baseline="0" dirty="0">
                          <a:latin typeface="Trebuchet MS" panose="020B0603020202020204" pitchFamily="34" charset="0"/>
                        </a:rPr>
                        <a:t> - minimum 2 éléments avec envol, dont un (1) doit avoir une valeur minimale de C, avec ou sans appui des mains OU Un (1) élément </a:t>
                      </a:r>
                      <a:r>
                        <a:rPr lang="fr-CA" sz="1200" b="0" i="0" baseline="0" dirty="0" err="1">
                          <a:latin typeface="Trebuchet MS" panose="020B0603020202020204" pitchFamily="34" charset="0"/>
                        </a:rPr>
                        <a:t>acro</a:t>
                      </a:r>
                      <a:r>
                        <a:rPr lang="fr-CA" sz="1200" b="0" i="0" baseline="0" dirty="0">
                          <a:latin typeface="Trebuchet MS" panose="020B0603020202020204" pitchFamily="34" charset="0"/>
                        </a:rPr>
                        <a:t> sans envol A du groupe 7 (renversements/roues latérales) directement lié à un élément </a:t>
                      </a:r>
                      <a:r>
                        <a:rPr lang="fr-CA" sz="1200" b="0" i="0" baseline="0" dirty="0" err="1">
                          <a:latin typeface="Trebuchet MS" panose="020B0603020202020204" pitchFamily="34" charset="0"/>
                        </a:rPr>
                        <a:t>acro</a:t>
                      </a:r>
                      <a:r>
                        <a:rPr lang="fr-CA" sz="1200" b="0" i="0" baseline="0" dirty="0">
                          <a:latin typeface="Trebuchet MS" panose="020B0603020202020204" pitchFamily="34" charset="0"/>
                        </a:rPr>
                        <a:t> avec envol E</a:t>
                      </a:r>
                    </a:p>
                    <a:p>
                      <a:pPr marL="342900" indent="-342900" algn="l">
                        <a:buAutoNum type="arabicPeriod"/>
                      </a:pPr>
                      <a:r>
                        <a:rPr lang="fr-CA" sz="1200" b="0" baseline="0" dirty="0">
                          <a:latin typeface="Trebuchet MS" panose="020B0603020202020204" pitchFamily="34" charset="0"/>
                        </a:rPr>
                        <a:t>Un saut avec écart de jambes de 180° transversal ou latéral</a:t>
                      </a:r>
                    </a:p>
                    <a:p>
                      <a:pPr marL="342900" indent="-342900" algn="l">
                        <a:buAutoNum type="arabicPeriod"/>
                      </a:pPr>
                      <a:r>
                        <a:rPr lang="fr-CA" sz="1200" b="0" baseline="0" dirty="0">
                          <a:latin typeface="Trebuchet MS" panose="020B0603020202020204" pitchFamily="34" charset="0"/>
                        </a:rPr>
                        <a:t>Tour sur un pied minimum 360°</a:t>
                      </a:r>
                    </a:p>
                    <a:p>
                      <a:pPr marL="342900" indent="-342900" algn="l">
                        <a:buAutoNum type="arabicPeriod"/>
                      </a:pPr>
                      <a:r>
                        <a:rPr lang="fr-CA" sz="1200" b="0" baseline="0" dirty="0">
                          <a:latin typeface="Trebuchet MS" panose="020B0603020202020204" pitchFamily="34" charset="0"/>
                        </a:rPr>
                        <a:t>Sortie par renversement libre ou salto avec valeur spécifiée pour le niveau</a:t>
                      </a:r>
                      <a:r>
                        <a:rPr lang="en-CA" sz="1200" b="0" baseline="0" dirty="0">
                          <a:latin typeface="Trebuchet MS" panose="020B0603020202020204" pitchFamily="34" charset="0"/>
                        </a:rPr>
                        <a:t>, min. C OU </a:t>
                      </a:r>
                      <a:br>
                        <a:rPr lang="en-CA" sz="1200" b="0" baseline="0" dirty="0">
                          <a:latin typeface="Trebuchet MS" panose="020B0603020202020204" pitchFamily="34" charset="0"/>
                        </a:rPr>
                      </a:br>
                      <a:r>
                        <a:rPr lang="en-CA" sz="1200" b="0" baseline="0" dirty="0">
                          <a:latin typeface="Trebuchet MS" panose="020B0603020202020204" pitchFamily="34" charset="0"/>
                        </a:rPr>
                        <a:t>Série </a:t>
                      </a:r>
                      <a:r>
                        <a:rPr lang="en-CA" sz="1200" b="0" baseline="0" dirty="0" err="1">
                          <a:latin typeface="Trebuchet MS" panose="020B0603020202020204" pitchFamily="34" charset="0"/>
                        </a:rPr>
                        <a:t>acro</a:t>
                      </a:r>
                      <a:r>
                        <a:rPr lang="en-CA" sz="1200" b="0" baseline="0" dirty="0">
                          <a:latin typeface="Trebuchet MS" panose="020B0603020202020204" pitchFamily="34" charset="0"/>
                        </a:rPr>
                        <a:t> min C + sortie B OU</a:t>
                      </a:r>
                      <a:br>
                        <a:rPr lang="en-CA" sz="1200" b="0" baseline="0" dirty="0">
                          <a:latin typeface="Trebuchet MS" panose="020B0603020202020204" pitchFamily="34" charset="0"/>
                        </a:rPr>
                      </a:br>
                      <a:r>
                        <a:rPr lang="en-CA" sz="1200" b="0" baseline="0" dirty="0" err="1">
                          <a:latin typeface="Trebuchet MS" panose="020B0603020202020204" pitchFamily="34" charset="0"/>
                        </a:rPr>
                        <a:t>envol</a:t>
                      </a:r>
                      <a:r>
                        <a:rPr lang="en-CA" sz="1200" b="0" baseline="0" dirty="0">
                          <a:latin typeface="Trebuchet MS" panose="020B0603020202020204" pitchFamily="34" charset="0"/>
                        </a:rPr>
                        <a:t>/ </a:t>
                      </a:r>
                      <a:r>
                        <a:rPr lang="en-CA" sz="1200" b="0" baseline="0" dirty="0" err="1">
                          <a:latin typeface="Trebuchet MS" panose="020B0603020202020204" pitchFamily="34" charset="0"/>
                        </a:rPr>
                        <a:t>Danse</a:t>
                      </a:r>
                      <a:r>
                        <a:rPr lang="en-CA" sz="1200" b="0" baseline="0" dirty="0">
                          <a:latin typeface="Trebuchet MS" panose="020B0603020202020204" pitchFamily="34" charset="0"/>
                        </a:rPr>
                        <a:t> min C + sortie B</a:t>
                      </a:r>
                    </a:p>
                    <a:p>
                      <a:pPr marL="342900" indent="-342900" algn="l">
                        <a:buAutoNum type="arabicPeriod"/>
                      </a:pPr>
                      <a:endParaRPr lang="en-CA" sz="130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graphicFrame>
        <p:nvGraphicFramePr>
          <p:cNvPr id="13" name="Table 12"/>
          <p:cNvGraphicFramePr>
            <a:graphicFrameLocks noGrp="1"/>
          </p:cNvGraphicFramePr>
          <p:nvPr>
            <p:custDataLst>
              <p:tags r:id="rId6"/>
            </p:custDataLst>
            <p:extLst>
              <p:ext uri="{D42A27DB-BD31-4B8C-83A1-F6EECF244321}">
                <p14:modId xmlns:p14="http://schemas.microsoft.com/office/powerpoint/2010/main" val="1401787740"/>
              </p:ext>
            </p:extLst>
          </p:nvPr>
        </p:nvGraphicFramePr>
        <p:xfrm>
          <a:off x="6308927" y="4275102"/>
          <a:ext cx="2719575" cy="518160"/>
        </p:xfrm>
        <a:graphic>
          <a:graphicData uri="http://schemas.openxmlformats.org/drawingml/2006/table">
            <a:tbl>
              <a:tblPr>
                <a:tableStyleId>{69C7853C-536D-4A76-A0AE-DD22124D55A5}</a:tableStyleId>
              </a:tblPr>
              <a:tblGrid>
                <a:gridCol w="2719575">
                  <a:extLst>
                    <a:ext uri="{9D8B030D-6E8A-4147-A177-3AD203B41FA5}">
                      <a16:colId xmlns="" xmlns:a16="http://schemas.microsoft.com/office/drawing/2014/main" val="20000"/>
                    </a:ext>
                  </a:extLst>
                </a:gridCol>
              </a:tblGrid>
              <a:tr h="457199">
                <a:tc>
                  <a:txBody>
                    <a:bodyPr/>
                    <a:lstStyle/>
                    <a:p>
                      <a:pPr algn="ctr"/>
                      <a:r>
                        <a:rPr lang="en-CA" sz="1500" b="1" dirty="0" err="1">
                          <a:solidFill>
                            <a:srgbClr val="000000"/>
                          </a:solidFill>
                          <a:latin typeface="Trebuchet MS" panose="020B0603020202020204" pitchFamily="34" charset="0"/>
                        </a:rPr>
                        <a:t>Aucun</a:t>
                      </a:r>
                      <a:r>
                        <a:rPr lang="en-CA" sz="1500" b="1" dirty="0">
                          <a:solidFill>
                            <a:srgbClr val="000000"/>
                          </a:solidFill>
                          <a:latin typeface="Trebuchet MS" panose="020B0603020202020204" pitchFamily="34" charset="0"/>
                        </a:rPr>
                        <a:t> </a:t>
                      </a:r>
                      <a:r>
                        <a:rPr lang="en-CA" sz="1500" b="1" dirty="0" err="1" smtClean="0">
                          <a:solidFill>
                            <a:srgbClr val="000000"/>
                          </a:solidFill>
                          <a:latin typeface="Trebuchet MS" panose="020B0603020202020204" pitchFamily="34" charset="0"/>
                        </a:rPr>
                        <a:t>élément</a:t>
                      </a:r>
                      <a:r>
                        <a:rPr lang="en-CA" sz="1500" b="1" dirty="0" smtClean="0">
                          <a:solidFill>
                            <a:srgbClr val="000000"/>
                          </a:solidFill>
                          <a:latin typeface="Trebuchet MS" panose="020B0603020202020204" pitchFamily="34" charset="0"/>
                        </a:rPr>
                        <a:t> </a:t>
                      </a:r>
                      <a:r>
                        <a:rPr lang="en-CA" sz="1500" b="1" dirty="0" err="1" smtClean="0">
                          <a:solidFill>
                            <a:srgbClr val="000000"/>
                          </a:solidFill>
                          <a:latin typeface="Trebuchet MS" panose="020B0603020202020204" pitchFamily="34" charset="0"/>
                        </a:rPr>
                        <a:t>interdit</a:t>
                      </a:r>
                      <a:endParaRPr lang="en-CA" sz="1500" b="1" i="0" spc="-5" dirty="0">
                        <a:solidFill>
                          <a:srgbClr val="000000"/>
                        </a:solidFill>
                        <a:latin typeface="Trebuchet MS" panose="020B0603020202020204" pitchFamily="34" charset="0"/>
                        <a:cs typeface="MS PGothic"/>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CA" sz="1300" baseline="0" dirty="0">
                        <a:latin typeface="Trebuchet MS" panose="020B0603020202020204" pitchFamily="34" charset="0"/>
                      </a:endParaRPr>
                    </a:p>
                  </a:txBody>
                  <a:tcPr>
                    <a:solidFill>
                      <a:srgbClr val="90C126"/>
                    </a:solidFill>
                  </a:tcPr>
                </a:tc>
                <a:extLst>
                  <a:ext uri="{0D108BD9-81ED-4DB2-BD59-A6C34878D82A}">
                    <a16:rowId xmlns="" xmlns:a16="http://schemas.microsoft.com/office/drawing/2014/main" val="10000"/>
                  </a:ext>
                </a:extLst>
              </a:tr>
            </a:tbl>
          </a:graphicData>
        </a:graphic>
      </p:graphicFrame>
      <p:sp>
        <p:nvSpPr>
          <p:cNvPr id="5" name="TextBox 4"/>
          <p:cNvSpPr txBox="1"/>
          <p:nvPr>
            <p:custDataLst>
              <p:tags r:id="rId7"/>
            </p:custDataLst>
          </p:nvPr>
        </p:nvSpPr>
        <p:spPr>
          <a:xfrm>
            <a:off x="115498" y="3075794"/>
            <a:ext cx="2776591" cy="1338828"/>
          </a:xfrm>
          <a:prstGeom prst="rect">
            <a:avLst/>
          </a:prstGeom>
          <a:noFill/>
        </p:spPr>
        <p:txBody>
          <a:bodyPr wrap="square" rtlCol="0">
            <a:spAutoFit/>
          </a:bodyPr>
          <a:lstStyle/>
          <a:p>
            <a:r>
              <a:rPr lang="en-CA" sz="900" i="1" dirty="0">
                <a:latin typeface="Trebuchet MS" panose="020B0603020202020204" pitchFamily="34" charset="0"/>
              </a:rPr>
              <a:t>*SR #1: </a:t>
            </a:r>
            <a:r>
              <a:rPr lang="fr-CA" sz="900" i="1" dirty="0">
                <a:latin typeface="Trebuchet MS" panose="020B0603020202020204" pitchFamily="34" charset="0"/>
              </a:rPr>
              <a:t>Les deux éléments de la série doivent commencer et se terminer sur la poutre Les éléments avec envol qui se terminent à l’ATR et qui sont tenus pendant 2 secondes peuvent être utilisés seulement comme dernier élément d’une série </a:t>
            </a:r>
            <a:r>
              <a:rPr lang="fr-CA" sz="900" i="1" dirty="0" err="1">
                <a:latin typeface="Trebuchet MS" panose="020B0603020202020204" pitchFamily="34" charset="0"/>
              </a:rPr>
              <a:t>acro.</a:t>
            </a:r>
            <a:r>
              <a:rPr lang="fr-CA" sz="900" i="1" dirty="0">
                <a:latin typeface="Trebuchet MS" panose="020B0603020202020204" pitchFamily="34" charset="0"/>
              </a:rPr>
              <a:t> </a:t>
            </a:r>
            <a:endParaRPr lang="en-CA" sz="900" i="1" dirty="0">
              <a:latin typeface="Trebuchet MS" panose="020B0603020202020204" pitchFamily="34" charset="0"/>
            </a:endParaRPr>
          </a:p>
          <a:p>
            <a:endParaRPr lang="en-CA" sz="900" i="1" dirty="0">
              <a:latin typeface="Trebuchet MS" panose="020B0603020202020204" pitchFamily="34" charset="0"/>
            </a:endParaRPr>
          </a:p>
          <a:p>
            <a:r>
              <a:rPr lang="en-CA" sz="900" i="1" dirty="0">
                <a:latin typeface="Trebuchet MS" panose="020B0603020202020204" pitchFamily="34" charset="0"/>
              </a:rPr>
              <a:t>*SR #2: </a:t>
            </a:r>
            <a:r>
              <a:rPr lang="fr-CA" sz="900" i="1" dirty="0">
                <a:latin typeface="Trebuchet MS" panose="020B0603020202020204" pitchFamily="34" charset="0"/>
              </a:rPr>
              <a:t>Si la position transversale est utilisée, la jambe avant doit être tendue.</a:t>
            </a:r>
            <a:endParaRPr lang="en-CA" sz="900" i="1" dirty="0">
              <a:latin typeface="Trebuchet MS" panose="020B0603020202020204" pitchFamily="34" charset="0"/>
            </a:endParaRPr>
          </a:p>
        </p:txBody>
      </p:sp>
      <p:graphicFrame>
        <p:nvGraphicFramePr>
          <p:cNvPr id="9" name="Table 8">
            <a:extLst>
              <a:ext uri="{FF2B5EF4-FFF2-40B4-BE49-F238E27FC236}">
                <a16:creationId xmlns="" xmlns:a16="http://schemas.microsoft.com/office/drawing/2014/main" id="{4F66F896-2737-40D1-B7AF-E0F5DC0CE3CA}"/>
              </a:ext>
            </a:extLst>
          </p:cNvPr>
          <p:cNvGraphicFramePr>
            <a:graphicFrameLocks noGrp="1"/>
          </p:cNvGraphicFramePr>
          <p:nvPr>
            <p:custDataLst>
              <p:tags r:id="rId8"/>
            </p:custDataLst>
            <p:extLst>
              <p:ext uri="{D42A27DB-BD31-4B8C-83A1-F6EECF244321}">
                <p14:modId xmlns:p14="http://schemas.microsoft.com/office/powerpoint/2010/main" val="2676524014"/>
              </p:ext>
            </p:extLst>
          </p:nvPr>
        </p:nvGraphicFramePr>
        <p:xfrm>
          <a:off x="6285302" y="1047749"/>
          <a:ext cx="2743200" cy="2225040"/>
        </p:xfrm>
        <a:graphic>
          <a:graphicData uri="http://schemas.openxmlformats.org/drawingml/2006/table">
            <a:tbl>
              <a:tblPr>
                <a:tableStyleId>{69C7853C-536D-4A76-A0AE-DD22124D55A5}</a:tableStyleId>
              </a:tblPr>
              <a:tblGrid>
                <a:gridCol w="2743200">
                  <a:extLst>
                    <a:ext uri="{9D8B030D-6E8A-4147-A177-3AD203B41FA5}">
                      <a16:colId xmlns="" xmlns:a16="http://schemas.microsoft.com/office/drawing/2014/main" val="20000"/>
                    </a:ext>
                  </a:extLst>
                </a:gridCol>
              </a:tblGrid>
              <a:tr h="1924592">
                <a:tc>
                  <a:txBody>
                    <a:bodyPr/>
                    <a:lstStyle/>
                    <a:p>
                      <a:pPr algn="ctr"/>
                      <a:r>
                        <a:rPr lang="en-CA" sz="1400" b="1" dirty="0">
                          <a:solidFill>
                            <a:srgbClr val="000000"/>
                          </a:solidFill>
                          <a:latin typeface="Trebuchet MS" panose="020B0603020202020204" pitchFamily="34" charset="0"/>
                        </a:rPr>
                        <a:t>Bonus (</a:t>
                      </a:r>
                      <a:r>
                        <a:rPr lang="en-CA" sz="1400" b="1" dirty="0" err="1">
                          <a:solidFill>
                            <a:srgbClr val="000000"/>
                          </a:solidFill>
                          <a:latin typeface="Trebuchet MS" panose="020B0603020202020204" pitchFamily="34" charset="0"/>
                        </a:rPr>
                        <a:t>jusqu’à</a:t>
                      </a:r>
                      <a:r>
                        <a:rPr lang="en-CA" sz="1400" b="1" dirty="0">
                          <a:solidFill>
                            <a:srgbClr val="000000"/>
                          </a:solidFill>
                          <a:latin typeface="Trebuchet MS" panose="020B0603020202020204" pitchFamily="34" charset="0"/>
                        </a:rPr>
                        <a:t> 0.5)</a:t>
                      </a:r>
                    </a:p>
                    <a:p>
                      <a:pPr marL="285750" indent="-285750" algn="l">
                        <a:buFont typeface="Arial" panose="020B0604020202020204" pitchFamily="34" charset="0"/>
                        <a:buChar char="•"/>
                      </a:pPr>
                      <a:r>
                        <a:rPr lang="en-CA" sz="1400" b="0" baseline="0" noProof="0" dirty="0">
                          <a:solidFill>
                            <a:srgbClr val="000000"/>
                          </a:solidFill>
                          <a:latin typeface="Trebuchet MS" panose="020B0603020202020204" pitchFamily="34" charset="0"/>
                        </a:rPr>
                        <a:t>Min 0.1 de </a:t>
                      </a:r>
                      <a:r>
                        <a:rPr lang="en-CA" sz="1400" b="0" baseline="0" noProof="0" dirty="0" err="1">
                          <a:solidFill>
                            <a:srgbClr val="000000"/>
                          </a:solidFill>
                          <a:latin typeface="Trebuchet MS" panose="020B0603020202020204" pitchFamily="34" charset="0"/>
                        </a:rPr>
                        <a:t>de</a:t>
                      </a:r>
                      <a:r>
                        <a:rPr lang="en-CA" sz="1400" b="0" baseline="0" noProof="0" dirty="0">
                          <a:solidFill>
                            <a:srgbClr val="000000"/>
                          </a:solidFill>
                          <a:latin typeface="Trebuchet MS" panose="020B0603020202020204" pitchFamily="34" charset="0"/>
                        </a:rPr>
                        <a:t> VL</a:t>
                      </a:r>
                    </a:p>
                    <a:p>
                      <a:pPr marL="285750" indent="-285750" algn="l">
                        <a:buFont typeface="Arial" panose="020B0604020202020204" pitchFamily="34" charset="0"/>
                        <a:buChar char="•"/>
                      </a:pPr>
                      <a:r>
                        <a:rPr lang="en-CA" sz="1400" b="0" baseline="0" noProof="0" dirty="0">
                          <a:solidFill>
                            <a:srgbClr val="000000"/>
                          </a:solidFill>
                          <a:latin typeface="Trebuchet MS" panose="020B0603020202020204" pitchFamily="34" charset="0"/>
                        </a:rPr>
                        <a:t>Min 0.1 de D/E</a:t>
                      </a:r>
                    </a:p>
                    <a:p>
                      <a:pPr marL="0" indent="0" algn="l">
                        <a:buFont typeface="Arial" panose="020B0604020202020204" pitchFamily="34" charset="0"/>
                        <a:buNone/>
                      </a:pPr>
                      <a:endParaRPr lang="en-CA" sz="1400" b="0" baseline="0" noProof="0" dirty="0">
                        <a:solidFill>
                          <a:srgbClr val="000000"/>
                        </a:solidFill>
                        <a:latin typeface="Trebuchet MS" panose="020B0603020202020204" pitchFamily="34" charset="0"/>
                      </a:endParaRPr>
                    </a:p>
                    <a:p>
                      <a:pPr marL="0" indent="0" algn="l">
                        <a:buFont typeface="Arial" panose="020B0604020202020204" pitchFamily="34" charset="0"/>
                        <a:buNone/>
                      </a:pPr>
                      <a:r>
                        <a:rPr lang="en-CA" sz="1400" b="1" baseline="0" noProof="0" dirty="0">
                          <a:solidFill>
                            <a:srgbClr val="000000"/>
                          </a:solidFill>
                          <a:latin typeface="Trebuchet MS" panose="020B0603020202020204" pitchFamily="34" charset="0"/>
                        </a:rPr>
                        <a:t>Bonus de 0.1 (</a:t>
                      </a:r>
                      <a:r>
                        <a:rPr lang="en-CA" sz="1400" b="1" baseline="0" noProof="0" dirty="0" err="1">
                          <a:solidFill>
                            <a:srgbClr val="000000"/>
                          </a:solidFill>
                          <a:latin typeface="Trebuchet MS" panose="020B0603020202020204" pitchFamily="34" charset="0"/>
                        </a:rPr>
                        <a:t>n’est</a:t>
                      </a:r>
                      <a:r>
                        <a:rPr lang="en-CA" sz="1400" b="1" baseline="0" noProof="0" dirty="0">
                          <a:solidFill>
                            <a:srgbClr val="000000"/>
                          </a:solidFill>
                          <a:latin typeface="Trebuchet MS" panose="020B0603020202020204" pitchFamily="34" charset="0"/>
                        </a:rPr>
                        <a:t> pas </a:t>
                      </a:r>
                      <a:r>
                        <a:rPr lang="en-CA" sz="1400" b="1" baseline="0" noProof="0" dirty="0" err="1">
                          <a:solidFill>
                            <a:srgbClr val="000000"/>
                          </a:solidFill>
                          <a:latin typeface="Trebuchet MS" panose="020B0603020202020204" pitchFamily="34" charset="0"/>
                        </a:rPr>
                        <a:t>inclus</a:t>
                      </a:r>
                      <a:r>
                        <a:rPr lang="en-CA" sz="1400" b="1" baseline="0" noProof="0" dirty="0">
                          <a:solidFill>
                            <a:srgbClr val="000000"/>
                          </a:solidFill>
                          <a:latin typeface="Trebuchet MS" panose="020B0603020202020204" pitchFamily="34" charset="0"/>
                        </a:rPr>
                        <a:t> dans les exigences </a:t>
                      </a:r>
                      <a:r>
                        <a:rPr lang="en-CA" sz="1400" b="1" baseline="0" noProof="0" dirty="0" err="1">
                          <a:solidFill>
                            <a:srgbClr val="000000"/>
                          </a:solidFill>
                          <a:latin typeface="Trebuchet MS" panose="020B0603020202020204" pitchFamily="34" charset="0"/>
                        </a:rPr>
                        <a:t>spécifiques</a:t>
                      </a:r>
                      <a:r>
                        <a:rPr lang="en-CA" sz="1400" b="1" baseline="0" noProof="0" dirty="0">
                          <a:solidFill>
                            <a:srgbClr val="000000"/>
                          </a:solidFill>
                          <a:latin typeface="Trebuchet MS" panose="020B0603020202020204" pitchFamily="34" charset="0"/>
                        </a:rPr>
                        <a:t>) </a:t>
                      </a:r>
                      <a:r>
                        <a:rPr lang="en-CA" sz="1400" b="1" baseline="0" noProof="0" dirty="0" err="1">
                          <a:solidFill>
                            <a:srgbClr val="000000"/>
                          </a:solidFill>
                          <a:latin typeface="Trebuchet MS" panose="020B0603020202020204" pitchFamily="34" charset="0"/>
                        </a:rPr>
                        <a:t>si</a:t>
                      </a:r>
                      <a:r>
                        <a:rPr lang="en-CA" sz="1400" b="1" baseline="0" noProof="0" dirty="0">
                          <a:solidFill>
                            <a:srgbClr val="000000"/>
                          </a:solidFill>
                          <a:latin typeface="Trebuchet MS" panose="020B0603020202020204" pitchFamily="34" charset="0"/>
                        </a:rPr>
                        <a:t> : </a:t>
                      </a:r>
                    </a:p>
                    <a:p>
                      <a:pPr marL="285750" indent="-285750" algn="l">
                        <a:buFont typeface="Arial" panose="020B0604020202020204" pitchFamily="34" charset="0"/>
                        <a:buChar char="•"/>
                      </a:pPr>
                      <a:r>
                        <a:rPr lang="en-CA" sz="1400" b="0" baseline="0" noProof="0" dirty="0" err="1">
                          <a:solidFill>
                            <a:srgbClr val="000000"/>
                          </a:solidFill>
                          <a:latin typeface="Trebuchet MS" panose="020B0603020202020204" pitchFamily="34" charset="0"/>
                        </a:rPr>
                        <a:t>L’exercice</a:t>
                      </a:r>
                      <a:r>
                        <a:rPr lang="en-CA" sz="1400" b="0" baseline="0" noProof="0" dirty="0">
                          <a:solidFill>
                            <a:srgbClr val="000000"/>
                          </a:solidFill>
                          <a:latin typeface="Trebuchet MS" panose="020B0603020202020204" pitchFamily="34" charset="0"/>
                        </a:rPr>
                        <a:t> a </a:t>
                      </a:r>
                      <a:r>
                        <a:rPr lang="en-CA" sz="1400" b="0" baseline="0" noProof="0" dirty="0" err="1">
                          <a:solidFill>
                            <a:srgbClr val="000000"/>
                          </a:solidFill>
                          <a:latin typeface="Trebuchet MS" panose="020B0603020202020204" pitchFamily="34" charset="0"/>
                        </a:rPr>
                        <a:t>une</a:t>
                      </a:r>
                      <a:r>
                        <a:rPr lang="en-CA" sz="1400" b="0" baseline="0" noProof="0" dirty="0">
                          <a:solidFill>
                            <a:srgbClr val="000000"/>
                          </a:solidFill>
                          <a:latin typeface="Trebuchet MS" panose="020B0603020202020204" pitchFamily="34" charset="0"/>
                        </a:rPr>
                        <a:t> ND de 10.0 </a:t>
                      </a:r>
                    </a:p>
                    <a:p>
                      <a:pPr marL="285750" indent="-285750" algn="l">
                        <a:buFont typeface="Arial" panose="020B0604020202020204" pitchFamily="34" charset="0"/>
                        <a:buChar char="•"/>
                      </a:pPr>
                      <a:r>
                        <a:rPr lang="en-CA" sz="1400" b="0" baseline="0" noProof="0" dirty="0">
                          <a:solidFill>
                            <a:srgbClr val="000000"/>
                          </a:solidFill>
                          <a:latin typeface="Trebuchet MS" panose="020B0603020202020204" pitchFamily="34" charset="0"/>
                        </a:rPr>
                        <a:t>+0.6 </a:t>
                      </a:r>
                      <a:r>
                        <a:rPr lang="en-CA" sz="1400" b="0" baseline="0" noProof="0" dirty="0" err="1">
                          <a:solidFill>
                            <a:srgbClr val="000000"/>
                          </a:solidFill>
                          <a:latin typeface="Trebuchet MS" panose="020B0603020202020204" pitchFamily="34" charset="0"/>
                        </a:rPr>
                        <a:t>ou</a:t>
                      </a:r>
                      <a:r>
                        <a:rPr lang="en-CA" sz="1400" b="0" baseline="0" noProof="0" dirty="0">
                          <a:solidFill>
                            <a:srgbClr val="000000"/>
                          </a:solidFill>
                          <a:latin typeface="Trebuchet MS" panose="020B0603020202020204" pitchFamily="34" charset="0"/>
                        </a:rPr>
                        <a:t> plus </a:t>
                      </a:r>
                      <a:r>
                        <a:rPr lang="en-CA" sz="1400" b="0" baseline="0" noProof="0" dirty="0" err="1">
                          <a:solidFill>
                            <a:srgbClr val="000000"/>
                          </a:solidFill>
                          <a:latin typeface="Trebuchet MS" panose="020B0603020202020204" pitchFamily="34" charset="0"/>
                        </a:rPr>
                        <a:t>en</a:t>
                      </a:r>
                      <a:r>
                        <a:rPr lang="en-CA" sz="1400" b="0" baseline="0" noProof="0" dirty="0">
                          <a:solidFill>
                            <a:srgbClr val="000000"/>
                          </a:solidFill>
                          <a:latin typeface="Trebuchet MS" panose="020B0603020202020204" pitchFamily="34" charset="0"/>
                        </a:rPr>
                        <a:t> bonus</a:t>
                      </a:r>
                    </a:p>
                    <a:p>
                      <a:pPr marL="285750" indent="-285750" algn="l">
                        <a:buFont typeface="Arial" panose="020B0604020202020204" pitchFamily="34" charset="0"/>
                        <a:buChar char="•"/>
                      </a:pPr>
                      <a:r>
                        <a:rPr lang="en-CA" sz="1400" b="0" baseline="0" noProof="0" dirty="0" err="1">
                          <a:solidFill>
                            <a:srgbClr val="000000"/>
                          </a:solidFill>
                          <a:latin typeface="Trebuchet MS" panose="020B0603020202020204" pitchFamily="34" charset="0"/>
                        </a:rPr>
                        <a:t>Élément</a:t>
                      </a:r>
                      <a:r>
                        <a:rPr lang="en-CA" sz="1400" b="0" baseline="0" noProof="0" dirty="0">
                          <a:solidFill>
                            <a:srgbClr val="000000"/>
                          </a:solidFill>
                          <a:latin typeface="Trebuchet MS" panose="020B0603020202020204" pitchFamily="34" charset="0"/>
                        </a:rPr>
                        <a:t> </a:t>
                      </a:r>
                      <a:r>
                        <a:rPr lang="en-CA" sz="1400" b="0" baseline="0" noProof="0" dirty="0" err="1">
                          <a:solidFill>
                            <a:srgbClr val="000000"/>
                          </a:solidFill>
                          <a:latin typeface="Trebuchet MS" panose="020B0603020202020204" pitchFamily="34" charset="0"/>
                        </a:rPr>
                        <a:t>acro</a:t>
                      </a:r>
                      <a:r>
                        <a:rPr lang="en-CA" sz="1400" b="0" baseline="0" noProof="0" dirty="0">
                          <a:solidFill>
                            <a:srgbClr val="000000"/>
                          </a:solidFill>
                          <a:latin typeface="Trebuchet MS" panose="020B0603020202020204" pitchFamily="34" charset="0"/>
                        </a:rPr>
                        <a:t> E</a:t>
                      </a:r>
                    </a:p>
                  </a:txBody>
                  <a:tcPr>
                    <a:solidFill>
                      <a:srgbClr val="90C126"/>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6633712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b="1" spc="-5" dirty="0"/>
          </a:p>
        </p:txBody>
      </p:sp>
      <p:sp>
        <p:nvSpPr>
          <p:cNvPr id="4" name="object 4"/>
          <p:cNvSpPr txBox="1"/>
          <p:nvPr>
            <p:custDataLst>
              <p:tags r:id="rId3"/>
            </p:custDataLst>
          </p:nvPr>
        </p:nvSpPr>
        <p:spPr>
          <a:xfrm>
            <a:off x="685800" y="710044"/>
            <a:ext cx="8549725" cy="35394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Déductions</a:t>
            </a:r>
            <a:r>
              <a:rPr lang="en-CA" sz="2300" b="1" spc="-10" dirty="0">
                <a:solidFill>
                  <a:srgbClr val="90C126"/>
                </a:solidFill>
                <a:latin typeface="Trebuchet MS" panose="020B0603020202020204" pitchFamily="34" charset="0"/>
                <a:cs typeface="MS PGothic"/>
              </a:rPr>
              <a:t> de compositions — </a:t>
            </a:r>
            <a:r>
              <a:rPr lang="en-CA" sz="2300" b="1" spc="-10" dirty="0" err="1">
                <a:solidFill>
                  <a:srgbClr val="90C126"/>
                </a:solidFill>
                <a:latin typeface="Trebuchet MS" panose="020B0603020202020204" pitchFamily="34" charset="0"/>
                <a:cs typeface="MS PGothic"/>
              </a:rPr>
              <a:t>Niveau</a:t>
            </a:r>
            <a:r>
              <a:rPr lang="en-CA" sz="2300" b="1" spc="-10" dirty="0">
                <a:solidFill>
                  <a:srgbClr val="90C126"/>
                </a:solidFill>
                <a:latin typeface="Trebuchet MS" panose="020B0603020202020204" pitchFamily="34" charset="0"/>
                <a:cs typeface="MS PGothic"/>
              </a:rPr>
              <a:t> 8-9-10</a:t>
            </a:r>
            <a:endParaRPr lang="en-CA" sz="1700" spc="-5" dirty="0">
              <a:solidFill>
                <a:srgbClr val="3F3F3F"/>
              </a:solidFill>
              <a:latin typeface="Trebuchet MS" panose="020B0603020202020204" pitchFamily="34" charset="0"/>
              <a:cs typeface="MS PGothic"/>
            </a:endParaRP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1011986979"/>
              </p:ext>
            </p:extLst>
          </p:nvPr>
        </p:nvGraphicFramePr>
        <p:xfrm>
          <a:off x="762000" y="1217208"/>
          <a:ext cx="7696200" cy="3848404"/>
        </p:xfrm>
        <a:graphic>
          <a:graphicData uri="http://schemas.openxmlformats.org/drawingml/2006/table">
            <a:tbl>
              <a:tblPr firstRow="1" bandRow="1">
                <a:tableStyleId>{8799B23B-EC83-4686-B30A-512413B5E67A}</a:tableStyleId>
              </a:tblPr>
              <a:tblGrid>
                <a:gridCol w="632460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tblGrid>
              <a:tr h="436484">
                <a:tc>
                  <a:txBody>
                    <a:bodyPr/>
                    <a:lstStyle/>
                    <a:p>
                      <a:r>
                        <a:rPr lang="fr-CA" sz="1100" b="0" baseline="0" dirty="0">
                          <a:latin typeface="Trebuchet MS" panose="020B0603020202020204" pitchFamily="34" charset="0"/>
                        </a:rPr>
                        <a:t>MANQUE DE VARIÉTÉ DANS LE CHOIX DES ÉLÉMENTS</a:t>
                      </a:r>
                    </a:p>
                    <a:p>
                      <a:r>
                        <a:rPr lang="fr-CA" sz="1100" b="0" baseline="0" dirty="0">
                          <a:latin typeface="Trebuchet MS" panose="020B0603020202020204" pitchFamily="34" charset="0"/>
                        </a:rPr>
                        <a:t>-   </a:t>
                      </a:r>
                      <a:r>
                        <a:rPr lang="en-CA" sz="1100" b="0" baseline="0" dirty="0" err="1">
                          <a:latin typeface="Trebuchet MS" panose="020B0603020202020204" pitchFamily="34" charset="0"/>
                        </a:rPr>
                        <a:t>Exécute</a:t>
                      </a:r>
                      <a:r>
                        <a:rPr lang="en-CA" sz="1100" b="0" baseline="0" dirty="0">
                          <a:latin typeface="Trebuchet MS" panose="020B0603020202020204" pitchFamily="34" charset="0"/>
                        </a:rPr>
                        <a:t> des </a:t>
                      </a:r>
                      <a:r>
                        <a:rPr lang="en-CA" sz="1100" b="0" baseline="0" dirty="0" err="1">
                          <a:latin typeface="Trebuchet MS" panose="020B0603020202020204" pitchFamily="34" charset="0"/>
                        </a:rPr>
                        <a:t>éléments</a:t>
                      </a:r>
                      <a:r>
                        <a:rPr lang="en-CA" sz="1100" b="0" baseline="0" dirty="0">
                          <a:latin typeface="Trebuchet MS" panose="020B0603020202020204" pitchFamily="34" charset="0"/>
                        </a:rPr>
                        <a:t> </a:t>
                      </a:r>
                      <a:r>
                        <a:rPr lang="en-CA" sz="1100" b="0" baseline="0" dirty="0" err="1">
                          <a:latin typeface="Trebuchet MS" panose="020B0603020202020204" pitchFamily="34" charset="0"/>
                        </a:rPr>
                        <a:t>arrière</a:t>
                      </a:r>
                      <a:r>
                        <a:rPr lang="en-CA" sz="1100" b="0" baseline="0" dirty="0">
                          <a:latin typeface="Trebuchet MS" panose="020B0603020202020204" pitchFamily="34" charset="0"/>
                        </a:rPr>
                        <a:t> et </a:t>
                      </a:r>
                      <a:r>
                        <a:rPr lang="en-CA" sz="1100" b="0" baseline="0" dirty="0" err="1">
                          <a:latin typeface="Trebuchet MS" panose="020B0603020202020204" pitchFamily="34" charset="0"/>
                        </a:rPr>
                        <a:t>avant</a:t>
                      </a:r>
                      <a:r>
                        <a:rPr lang="en-CA" sz="1100" b="0" baseline="0" dirty="0">
                          <a:latin typeface="Trebuchet MS" panose="020B0603020202020204" pitchFamily="34" charset="0"/>
                        </a:rPr>
                        <a:t> des </a:t>
                      </a:r>
                      <a:r>
                        <a:rPr lang="en-CA" sz="1100" b="0" baseline="0" dirty="0" err="1">
                          <a:latin typeface="Trebuchet MS" panose="020B0603020202020204" pitchFamily="34" charset="0"/>
                        </a:rPr>
                        <a:t>groupes</a:t>
                      </a:r>
                      <a:r>
                        <a:rPr lang="en-CA" sz="1100" b="0" baseline="0" dirty="0">
                          <a:latin typeface="Trebuchet MS" panose="020B0603020202020204" pitchFamily="34" charset="0"/>
                        </a:rPr>
                        <a:t> </a:t>
                      </a:r>
                      <a:r>
                        <a:rPr lang="en-CA" sz="1100" b="0" u="none" baseline="0" dirty="0">
                          <a:latin typeface="Trebuchet MS" panose="020B0603020202020204" pitchFamily="34" charset="0"/>
                        </a:rPr>
                        <a:t>1/6/7/8</a:t>
                      </a:r>
                    </a:p>
                    <a:p>
                      <a:pPr marL="171450" indent="-171450">
                        <a:buFontTx/>
                        <a:buChar char="-"/>
                      </a:pPr>
                      <a:r>
                        <a:rPr lang="fr-CA" sz="1100" b="0" u="none" baseline="0" dirty="0">
                          <a:latin typeface="Trebuchet MS" panose="020B0603020202020204" pitchFamily="34" charset="0"/>
                        </a:rPr>
                        <a:t>Si la sortie est le seul élément avant/latéral ou le seul élément arrière (groupe 9) </a:t>
                      </a:r>
                    </a:p>
                    <a:p>
                      <a:pPr marL="171450" indent="-171450">
                        <a:buFontTx/>
                        <a:buChar char="-"/>
                      </a:pPr>
                      <a:r>
                        <a:rPr lang="fr-CA" sz="1100" b="0" dirty="0">
                          <a:latin typeface="Trebuchet MS" panose="020B0603020202020204" pitchFamily="34" charset="0"/>
                        </a:rPr>
                        <a:t>Ne pas exécuter d’éléments acrobatiques dans deux directions différentes </a:t>
                      </a:r>
                      <a:endParaRPr lang="en-CA" sz="1100" b="0" dirty="0">
                        <a:latin typeface="Trebuchet MS" panose="020B0603020202020204" pitchFamily="34" charset="0"/>
                      </a:endParaRPr>
                    </a:p>
                  </a:txBody>
                  <a:tcPr/>
                </a:tc>
                <a:tc>
                  <a:txBody>
                    <a:bodyPr/>
                    <a:lstStyle/>
                    <a:p>
                      <a:endParaRPr lang="en-CA" sz="1100" b="0" dirty="0">
                        <a:latin typeface="Trebuchet MS" panose="020B0603020202020204" pitchFamily="34" charset="0"/>
                      </a:endParaRPr>
                    </a:p>
                    <a:p>
                      <a:r>
                        <a:rPr lang="en-CA" sz="1100" b="0" dirty="0" err="1">
                          <a:latin typeface="Trebuchet MS" panose="020B0603020202020204" pitchFamily="34" charset="0"/>
                        </a:rPr>
                        <a:t>Aucune</a:t>
                      </a:r>
                      <a:r>
                        <a:rPr lang="en-CA" sz="1100" b="0" dirty="0">
                          <a:latin typeface="Trebuchet MS" panose="020B0603020202020204" pitchFamily="34" charset="0"/>
                        </a:rPr>
                        <a:t> </a:t>
                      </a:r>
                      <a:r>
                        <a:rPr lang="en-CA" sz="1100" b="0" dirty="0" err="1" smtClean="0">
                          <a:latin typeface="Trebuchet MS" panose="020B0603020202020204" pitchFamily="34" charset="0"/>
                        </a:rPr>
                        <a:t>déduction</a:t>
                      </a:r>
                      <a:r>
                        <a:rPr lang="en-CA" sz="1100" b="0" dirty="0">
                          <a:latin typeface="Trebuchet MS" panose="020B0603020202020204" pitchFamily="34" charset="0"/>
                        </a:rPr>
                        <a:t/>
                      </a:r>
                      <a:br>
                        <a:rPr lang="en-CA" sz="1100" b="0" dirty="0">
                          <a:latin typeface="Trebuchet MS" panose="020B0603020202020204" pitchFamily="34" charset="0"/>
                        </a:rPr>
                      </a:br>
                      <a:r>
                        <a:rPr lang="en-CA" sz="1100" b="0" u="sng" dirty="0">
                          <a:latin typeface="Trebuchet MS" panose="020B0603020202020204" pitchFamily="34" charset="0"/>
                        </a:rPr>
                        <a:t>0.05</a:t>
                      </a:r>
                      <a:endParaRPr lang="en-CA" sz="1100" b="0" dirty="0">
                        <a:latin typeface="Trebuchet MS" panose="020B0603020202020204" pitchFamily="34" charset="0"/>
                      </a:endParaRPr>
                    </a:p>
                    <a:p>
                      <a:r>
                        <a:rPr lang="en-CA" sz="1100" b="0" u="sng" dirty="0">
                          <a:latin typeface="Trebuchet MS" panose="020B0603020202020204" pitchFamily="34" charset="0"/>
                        </a:rPr>
                        <a:t>0.1</a:t>
                      </a:r>
                    </a:p>
                  </a:txBody>
                  <a:tcPr/>
                </a:tc>
                <a:extLst>
                  <a:ext uri="{0D108BD9-81ED-4DB2-BD59-A6C34878D82A}">
                    <a16:rowId xmlns="" xmlns:a16="http://schemas.microsoft.com/office/drawing/2014/main" val="10000"/>
                  </a:ext>
                </a:extLst>
              </a:tr>
              <a:tr h="301142">
                <a:tc>
                  <a:txBody>
                    <a:bodyPr/>
                    <a:lstStyle/>
                    <a:p>
                      <a:r>
                        <a:rPr lang="fr-CA" sz="1100" baseline="0" dirty="0">
                          <a:latin typeface="Trebuchet MS" panose="020B0603020202020204" pitchFamily="34" charset="0"/>
                        </a:rPr>
                        <a:t>MANQUE DE VARIÉTÉ DANS LES ÉLÉMENTS GYMNIQUES </a:t>
                      </a:r>
                    </a:p>
                    <a:p>
                      <a:pPr marL="171450" indent="-171450">
                        <a:buFontTx/>
                        <a:buChar char="-"/>
                      </a:pPr>
                      <a:r>
                        <a:rPr lang="fr-CA" sz="1100" baseline="0" dirty="0">
                          <a:latin typeface="Trebuchet MS" panose="020B0603020202020204" pitchFamily="34" charset="0"/>
                        </a:rPr>
                        <a:t>Surutilisation d’éléments gymniques ayant la même forme	</a:t>
                      </a:r>
                    </a:p>
                    <a:p>
                      <a:pPr marL="171450" indent="-171450">
                        <a:buFontTx/>
                        <a:buChar char="-"/>
                      </a:pPr>
                      <a:r>
                        <a:rPr lang="fr-CA" sz="1100" baseline="0" dirty="0">
                          <a:latin typeface="Trebuchet MS" panose="020B0603020202020204" pitchFamily="34" charset="0"/>
                        </a:rPr>
                        <a:t>Plus de deux (2) demi-tours (180°) sur deux pieds (pivots) avec les jambes tendues pendant tout l’exercice	</a:t>
                      </a:r>
                      <a:endParaRPr lang="en-CA" sz="1100" baseline="0" dirty="0">
                        <a:latin typeface="Trebuchet MS" panose="020B0603020202020204" pitchFamily="34" charset="0"/>
                      </a:endParaRPr>
                    </a:p>
                  </a:txBody>
                  <a:tcPr/>
                </a:tc>
                <a:tc>
                  <a:txBody>
                    <a:bodyPr/>
                    <a:lstStyle/>
                    <a:p>
                      <a:endParaRPr lang="en-CA" sz="1100" u="sng" dirty="0">
                        <a:latin typeface="Trebuchet MS" panose="020B0603020202020204" pitchFamily="34" charset="0"/>
                      </a:endParaRPr>
                    </a:p>
                    <a:p>
                      <a:r>
                        <a:rPr lang="en-CA" sz="1100" u="sng" dirty="0">
                          <a:latin typeface="Trebuchet MS" panose="020B0603020202020204" pitchFamily="34" charset="0"/>
                        </a:rPr>
                        <a:t>0.1</a:t>
                      </a:r>
                    </a:p>
                    <a:p>
                      <a:r>
                        <a:rPr lang="en-CA" sz="1100" u="sng" dirty="0">
                          <a:latin typeface="Trebuchet MS" panose="020B0603020202020204" pitchFamily="34" charset="0"/>
                        </a:rPr>
                        <a:t>0.1</a:t>
                      </a:r>
                    </a:p>
                  </a:txBody>
                  <a:tcPr/>
                </a:tc>
                <a:extLst>
                  <a:ext uri="{0D108BD9-81ED-4DB2-BD59-A6C34878D82A}">
                    <a16:rowId xmlns="" xmlns:a16="http://schemas.microsoft.com/office/drawing/2014/main" val="10001"/>
                  </a:ext>
                </a:extLst>
              </a:tr>
              <a:tr h="285902">
                <a:tc>
                  <a:txBody>
                    <a:bodyPr/>
                    <a:lstStyle/>
                    <a:p>
                      <a:r>
                        <a:rPr lang="fr-CA" sz="1100" dirty="0">
                          <a:latin typeface="Trebuchet MS" panose="020B0603020202020204" pitchFamily="34" charset="0"/>
                        </a:rPr>
                        <a:t>LE CHOIX DES ÉLÉMENTS ACRO N’EST PAS APPROPRIÉ POUR LE NIVEAU DE COMPÉTITION</a:t>
                      </a:r>
                      <a:r>
                        <a:rPr lang="en-CA" sz="1100" baseline="0" dirty="0" smtClean="0">
                          <a:latin typeface="Trebuchet MS" panose="020B0603020202020204" pitchFamily="34" charset="0"/>
                        </a:rPr>
                        <a:t>* </a:t>
                      </a:r>
                      <a:r>
                        <a:rPr lang="en-CA" sz="1100" baseline="0" dirty="0" smtClean="0">
                          <a:solidFill>
                            <a:srgbClr val="FF0000"/>
                          </a:solidFill>
                          <a:latin typeface="Trebuchet MS" panose="020B0603020202020204" pitchFamily="34" charset="0"/>
                        </a:rPr>
                        <a:t>(</a:t>
                      </a:r>
                      <a:r>
                        <a:rPr lang="en-CA" sz="1100" baseline="0" dirty="0" err="1" smtClean="0">
                          <a:solidFill>
                            <a:srgbClr val="FF0000"/>
                          </a:solidFill>
                          <a:latin typeface="Trebuchet MS" panose="020B0603020202020204" pitchFamily="34" charset="0"/>
                        </a:rPr>
                        <a:t>mise</a:t>
                      </a:r>
                      <a:r>
                        <a:rPr lang="en-CA" sz="1100" baseline="0" dirty="0" smtClean="0">
                          <a:solidFill>
                            <a:srgbClr val="FF0000"/>
                          </a:solidFill>
                          <a:latin typeface="Trebuchet MS" panose="020B0603020202020204" pitchFamily="34" charset="0"/>
                        </a:rPr>
                        <a:t> à jour, </a:t>
                      </a:r>
                      <a:r>
                        <a:rPr lang="en-CA" sz="1100" baseline="0" dirty="0" err="1" smtClean="0">
                          <a:solidFill>
                            <a:srgbClr val="FF0000"/>
                          </a:solidFill>
                          <a:latin typeface="Trebuchet MS" panose="020B0603020202020204" pitchFamily="34" charset="0"/>
                        </a:rPr>
                        <a:t>juin</a:t>
                      </a:r>
                      <a:r>
                        <a:rPr lang="en-CA" sz="1100" baseline="0" dirty="0" smtClean="0">
                          <a:solidFill>
                            <a:srgbClr val="FF0000"/>
                          </a:solidFill>
                          <a:latin typeface="Trebuchet MS" panose="020B0603020202020204" pitchFamily="34" charset="0"/>
                        </a:rPr>
                        <a:t> 2019)</a:t>
                      </a:r>
                      <a:endParaRPr lang="en-CA" sz="1100" dirty="0">
                        <a:solidFill>
                          <a:srgbClr val="FF0000"/>
                        </a:solidFill>
                        <a:latin typeface="Trebuchet MS" panose="020B0603020202020204" pitchFamily="34" charset="0"/>
                      </a:endParaRPr>
                    </a:p>
                  </a:txBody>
                  <a:tcPr/>
                </a:tc>
                <a:tc>
                  <a:txBody>
                    <a:bodyPr/>
                    <a:lstStyle/>
                    <a:p>
                      <a:r>
                        <a:rPr lang="en-CA" sz="1100" u="none" dirty="0" err="1" smtClean="0">
                          <a:latin typeface="Trebuchet MS" panose="020B0603020202020204" pitchFamily="34" charset="0"/>
                        </a:rPr>
                        <a:t>Jusqu’à</a:t>
                      </a:r>
                      <a:r>
                        <a:rPr lang="en-CA" sz="1100" u="none" dirty="0" smtClean="0">
                          <a:latin typeface="Trebuchet MS" panose="020B0603020202020204" pitchFamily="34" charset="0"/>
                        </a:rPr>
                        <a:t> </a:t>
                      </a:r>
                      <a:r>
                        <a:rPr lang="en-CA" sz="1100" u="none" baseline="0" dirty="0">
                          <a:latin typeface="Trebuchet MS" panose="020B0603020202020204" pitchFamily="34" charset="0"/>
                        </a:rPr>
                        <a:t>0.2</a:t>
                      </a:r>
                      <a:endParaRPr lang="en-CA" sz="1100" u="none" dirty="0">
                        <a:latin typeface="Trebuchet MS" panose="020B0603020202020204" pitchFamily="34" charset="0"/>
                      </a:endParaRPr>
                    </a:p>
                  </a:txBody>
                  <a:tcPr/>
                </a:tc>
                <a:extLst>
                  <a:ext uri="{0D108BD9-81ED-4DB2-BD59-A6C34878D82A}">
                    <a16:rowId xmlns="" xmlns:a16="http://schemas.microsoft.com/office/drawing/2014/main" val="10002"/>
                  </a:ext>
                </a:extLst>
              </a:tr>
              <a:tr h="2706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1100" baseline="0" dirty="0">
                          <a:latin typeface="Trebuchet MS" panose="020B0603020202020204" pitchFamily="34" charset="0"/>
                        </a:rPr>
                        <a:t>LE CHOIX DES ÉLÉMENTS GYMNIQUES N’EST PAS APPROPRIÉ POUR LE NIVEAU DE COMPÉTITION</a:t>
                      </a:r>
                      <a:r>
                        <a:rPr lang="en-CA" sz="1100" baseline="0" dirty="0" smtClean="0">
                          <a:latin typeface="Trebuchet MS" panose="020B0603020202020204" pitchFamily="34" charset="0"/>
                        </a:rPr>
                        <a:t>* </a:t>
                      </a:r>
                      <a:r>
                        <a:rPr lang="en-CA" sz="1100" baseline="0" dirty="0" smtClean="0">
                          <a:solidFill>
                            <a:srgbClr val="FF0000"/>
                          </a:solidFill>
                          <a:latin typeface="Trebuchet MS" panose="020B0603020202020204" pitchFamily="34" charset="0"/>
                        </a:rPr>
                        <a:t>(</a:t>
                      </a:r>
                      <a:r>
                        <a:rPr lang="en-CA" sz="1100" baseline="0" dirty="0" err="1" smtClean="0">
                          <a:solidFill>
                            <a:srgbClr val="FF0000"/>
                          </a:solidFill>
                          <a:latin typeface="Trebuchet MS" panose="020B0603020202020204" pitchFamily="34" charset="0"/>
                        </a:rPr>
                        <a:t>mise</a:t>
                      </a:r>
                      <a:r>
                        <a:rPr lang="en-CA" sz="1100" baseline="0" dirty="0" smtClean="0">
                          <a:solidFill>
                            <a:srgbClr val="FF0000"/>
                          </a:solidFill>
                          <a:latin typeface="Trebuchet MS" panose="020B0603020202020204" pitchFamily="34" charset="0"/>
                        </a:rPr>
                        <a:t> à jour, </a:t>
                      </a:r>
                      <a:r>
                        <a:rPr lang="en-CA" sz="1100" baseline="0" dirty="0" err="1" smtClean="0">
                          <a:solidFill>
                            <a:srgbClr val="FF0000"/>
                          </a:solidFill>
                          <a:latin typeface="Trebuchet MS" panose="020B0603020202020204" pitchFamily="34" charset="0"/>
                        </a:rPr>
                        <a:t>juin</a:t>
                      </a:r>
                      <a:r>
                        <a:rPr lang="en-CA" sz="1100" baseline="0" dirty="0" smtClean="0">
                          <a:solidFill>
                            <a:srgbClr val="FF0000"/>
                          </a:solidFill>
                          <a:latin typeface="Trebuchet MS" panose="020B0603020202020204" pitchFamily="34" charset="0"/>
                        </a:rPr>
                        <a:t> 2019)</a:t>
                      </a:r>
                      <a:endParaRPr lang="en-CA" sz="1100" dirty="0" smtClean="0">
                        <a:solidFill>
                          <a:srgbClr val="FF0000"/>
                        </a:solidFill>
                        <a:latin typeface="Trebuchet MS" panose="020B0603020202020204" pitchFamily="34" charset="0"/>
                      </a:endParaRPr>
                    </a:p>
                  </a:txBody>
                  <a:tcPr/>
                </a:tc>
                <a:tc>
                  <a:txBody>
                    <a:bodyPr/>
                    <a:lstStyle/>
                    <a:p>
                      <a:r>
                        <a:rPr lang="en-CA" sz="1100" u="none" dirty="0" err="1" smtClean="0">
                          <a:latin typeface="Trebuchet MS" panose="020B0603020202020204" pitchFamily="34" charset="0"/>
                        </a:rPr>
                        <a:t>Jusqu’à</a:t>
                      </a:r>
                      <a:r>
                        <a:rPr lang="en-CA" sz="1100" u="none" dirty="0" smtClean="0">
                          <a:latin typeface="Trebuchet MS" panose="020B0603020202020204" pitchFamily="34" charset="0"/>
                        </a:rPr>
                        <a:t> </a:t>
                      </a:r>
                      <a:r>
                        <a:rPr lang="en-CA" sz="1100" dirty="0">
                          <a:latin typeface="Trebuchet MS" panose="020B0603020202020204" pitchFamily="34" charset="0"/>
                        </a:rPr>
                        <a:t>0.2</a:t>
                      </a:r>
                    </a:p>
                  </a:txBody>
                  <a:tcPr/>
                </a:tc>
                <a:extLst>
                  <a:ext uri="{0D108BD9-81ED-4DB2-BD59-A6C34878D82A}">
                    <a16:rowId xmlns="" xmlns:a16="http://schemas.microsoft.com/office/drawing/2014/main" val="10003"/>
                  </a:ext>
                </a:extLst>
              </a:tr>
              <a:tr h="270662">
                <a:tc>
                  <a:txBody>
                    <a:bodyPr/>
                    <a:lstStyle/>
                    <a:p>
                      <a:r>
                        <a:rPr lang="fr-CA" sz="1100" baseline="0" dirty="0">
                          <a:latin typeface="Trebuchet MS" panose="020B0603020202020204" pitchFamily="34" charset="0"/>
                        </a:rPr>
                        <a:t>LE CHOIX DE LA SORTIE N’EST PAS APPROPRIÉ POUR LE NIVEAU DE COMPÉTITION</a:t>
                      </a:r>
                      <a:r>
                        <a:rPr lang="en-CA" sz="1100" baseline="0" dirty="0">
                          <a:latin typeface="Trebuchet MS" panose="020B0603020202020204" pitchFamily="34" charset="0"/>
                        </a:rPr>
                        <a:t>*</a:t>
                      </a:r>
                    </a:p>
                  </a:txBody>
                  <a:tcPr/>
                </a:tc>
                <a:tc>
                  <a:txBody>
                    <a:bodyPr/>
                    <a:lstStyle/>
                    <a:p>
                      <a:r>
                        <a:rPr lang="en-CA" sz="1100" u="none" dirty="0" err="1" smtClean="0">
                          <a:latin typeface="Trebuchet MS" panose="020B0603020202020204" pitchFamily="34" charset="0"/>
                        </a:rPr>
                        <a:t>Jusqu’à</a:t>
                      </a:r>
                      <a:r>
                        <a:rPr lang="en-CA" sz="1100" u="none" dirty="0" smtClean="0">
                          <a:latin typeface="Trebuchet MS" panose="020B0603020202020204" pitchFamily="34" charset="0"/>
                        </a:rPr>
                        <a:t> </a:t>
                      </a:r>
                      <a:r>
                        <a:rPr lang="en-CA" sz="1100" dirty="0">
                          <a:latin typeface="Trebuchet MS" panose="020B0603020202020204" pitchFamily="34" charset="0"/>
                        </a:rPr>
                        <a:t>0.1</a:t>
                      </a:r>
                    </a:p>
                  </a:txBody>
                  <a:tcPr/>
                </a:tc>
                <a:extLst>
                  <a:ext uri="{0D108BD9-81ED-4DB2-BD59-A6C34878D82A}">
                    <a16:rowId xmlns="" xmlns:a16="http://schemas.microsoft.com/office/drawing/2014/main" val="10004"/>
                  </a:ext>
                </a:extLst>
              </a:tr>
              <a:tr h="270662">
                <a:tc>
                  <a:txBody>
                    <a:bodyPr/>
                    <a:lstStyle/>
                    <a:p>
                      <a:r>
                        <a:rPr lang="fr-CA" sz="1100" baseline="0" dirty="0">
                          <a:latin typeface="Trebuchet MS" panose="020B0603020202020204" pitchFamily="34" charset="0"/>
                        </a:rPr>
                        <a:t>UTILISATION INSUFFISANTE DE LA POUTRE</a:t>
                      </a:r>
                    </a:p>
                    <a:p>
                      <a:pPr marL="171450" indent="-171450">
                        <a:buFontTx/>
                        <a:buChar char="-"/>
                      </a:pPr>
                      <a:r>
                        <a:rPr lang="fr-CA" sz="1100" baseline="0" dirty="0">
                          <a:latin typeface="Trebuchet MS" panose="020B0603020202020204" pitchFamily="34" charset="0"/>
                        </a:rPr>
                        <a:t>Changements de niveaux insuffisants pendant tout l’exercice</a:t>
                      </a:r>
                    </a:p>
                    <a:p>
                      <a:pPr marL="171450" indent="-171450">
                        <a:buFontTx/>
                        <a:buChar char="-"/>
                      </a:pPr>
                      <a:r>
                        <a:rPr lang="fr-CA" sz="1100" baseline="0" dirty="0">
                          <a:latin typeface="Trebuchet MS" panose="020B0603020202020204" pitchFamily="34" charset="0"/>
                        </a:rPr>
                        <a:t>Orientation: utilisation de toute la longueur de la poutre</a:t>
                      </a:r>
                    </a:p>
                    <a:p>
                      <a:pPr marL="171450" indent="-171450">
                        <a:buFontTx/>
                        <a:buChar char="-"/>
                      </a:pPr>
                      <a:r>
                        <a:rPr lang="fr-CA" sz="1100" baseline="0" dirty="0">
                          <a:latin typeface="Trebuchet MS" panose="020B0603020202020204" pitchFamily="34" charset="0"/>
                        </a:rPr>
                        <a:t>Direction — mouvements/éléments sans valeur/chorégraphie vers l’avant, vers l’arrière et sur le côté</a:t>
                      </a:r>
                      <a:endParaRPr lang="en-CA" sz="1100" baseline="0" dirty="0">
                        <a:latin typeface="Trebuchet MS" panose="020B0603020202020204" pitchFamily="34" charset="0"/>
                      </a:endParaRPr>
                    </a:p>
                  </a:txBody>
                  <a:tcPr/>
                </a:tc>
                <a:tc>
                  <a:txBody>
                    <a:bodyPr/>
                    <a:lstStyle/>
                    <a:p>
                      <a:endParaRPr lang="en-CA" sz="1100" dirty="0">
                        <a:latin typeface="Trebuchet MS" panose="020B0603020202020204" pitchFamily="34" charset="0"/>
                      </a:endParaRPr>
                    </a:p>
                    <a:p>
                      <a:r>
                        <a:rPr lang="en-CA" sz="1100" u="none" dirty="0" err="1" smtClean="0">
                          <a:latin typeface="Trebuchet MS" panose="020B0603020202020204" pitchFamily="34" charset="0"/>
                        </a:rPr>
                        <a:t>Jusqu’à</a:t>
                      </a:r>
                      <a:r>
                        <a:rPr lang="en-CA" sz="1100" u="none" dirty="0" smtClean="0">
                          <a:latin typeface="Trebuchet MS" panose="020B0603020202020204" pitchFamily="34" charset="0"/>
                        </a:rPr>
                        <a:t> </a:t>
                      </a:r>
                      <a:r>
                        <a:rPr lang="en-CA" sz="1100" dirty="0">
                          <a:latin typeface="Trebuchet MS" panose="020B0603020202020204" pitchFamily="34" charset="0"/>
                        </a:rPr>
                        <a:t>0.1</a:t>
                      </a:r>
                    </a:p>
                    <a:p>
                      <a:r>
                        <a:rPr lang="en-CA" sz="1100" u="none" dirty="0" err="1" smtClean="0">
                          <a:latin typeface="Trebuchet MS" panose="020B0603020202020204" pitchFamily="34" charset="0"/>
                        </a:rPr>
                        <a:t>Jusqu’à</a:t>
                      </a:r>
                      <a:r>
                        <a:rPr lang="en-CA" sz="1100" u="none" dirty="0" smtClean="0">
                          <a:latin typeface="Trebuchet MS" panose="020B0603020202020204" pitchFamily="34" charset="0"/>
                        </a:rPr>
                        <a:t> </a:t>
                      </a:r>
                      <a:r>
                        <a:rPr lang="en-CA" sz="1100" baseline="0" dirty="0">
                          <a:latin typeface="Trebuchet MS" panose="020B0603020202020204" pitchFamily="34" charset="0"/>
                        </a:rPr>
                        <a:t>0.1</a:t>
                      </a:r>
                    </a:p>
                    <a:p>
                      <a:r>
                        <a:rPr lang="en-CA" sz="1100" u="none" dirty="0" err="1" smtClean="0">
                          <a:latin typeface="Trebuchet MS" panose="020B0603020202020204" pitchFamily="34" charset="0"/>
                        </a:rPr>
                        <a:t>Jusqu’à</a:t>
                      </a:r>
                      <a:r>
                        <a:rPr lang="en-CA" sz="1100" u="none" dirty="0" smtClean="0">
                          <a:latin typeface="Trebuchet MS" panose="020B0603020202020204" pitchFamily="34" charset="0"/>
                        </a:rPr>
                        <a:t> </a:t>
                      </a:r>
                      <a:r>
                        <a:rPr lang="en-CA" sz="1100" baseline="0" dirty="0">
                          <a:latin typeface="Trebuchet MS" panose="020B0603020202020204" pitchFamily="34" charset="0"/>
                        </a:rPr>
                        <a:t>0.1</a:t>
                      </a:r>
                    </a:p>
                  </a:txBody>
                  <a:tcPr/>
                </a:tc>
                <a:extLst>
                  <a:ext uri="{0D108BD9-81ED-4DB2-BD59-A6C34878D82A}">
                    <a16:rowId xmlns="" xmlns:a16="http://schemas.microsoft.com/office/drawing/2014/main" val="10005"/>
                  </a:ext>
                </a:extLst>
              </a:tr>
              <a:tr h="270662">
                <a:tc>
                  <a:txBody>
                    <a:bodyPr/>
                    <a:lstStyle/>
                    <a:p>
                      <a:r>
                        <a:rPr lang="fr-CA" sz="1100" baseline="0" dirty="0">
                          <a:latin typeface="Trebuchet MS" panose="020B0603020202020204" pitchFamily="34" charset="0"/>
                        </a:rPr>
                        <a:t>ABSENCE DE SÉRIE GYMNIQUE AVEC MINIMUM DEUX ÉLÉMENTS GYMNIQUES </a:t>
                      </a:r>
                      <a:r>
                        <a:rPr lang="en-CA" sz="1100" baseline="0" dirty="0">
                          <a:latin typeface="Trebuchet MS" panose="020B0603020202020204" pitchFamily="34" charset="0"/>
                        </a:rPr>
                        <a:t>des </a:t>
                      </a:r>
                      <a:r>
                        <a:rPr lang="en-CA" sz="1100" baseline="0" dirty="0" err="1">
                          <a:latin typeface="Trebuchet MS" panose="020B0603020202020204" pitchFamily="34" charset="0"/>
                        </a:rPr>
                        <a:t>groupes</a:t>
                      </a:r>
                      <a:r>
                        <a:rPr lang="en-CA" sz="1100" baseline="0" dirty="0">
                          <a:latin typeface="Trebuchet MS" panose="020B0603020202020204" pitchFamily="34" charset="0"/>
                        </a:rPr>
                        <a:t> 1/2/3</a:t>
                      </a:r>
                    </a:p>
                  </a:txBody>
                  <a:tcPr/>
                </a:tc>
                <a:tc>
                  <a:txBody>
                    <a:bodyPr/>
                    <a:lstStyle/>
                    <a:p>
                      <a:r>
                        <a:rPr lang="en-CA" sz="1100" u="sng" dirty="0">
                          <a:latin typeface="Trebuchet MS" panose="020B0603020202020204" pitchFamily="34" charset="0"/>
                        </a:rPr>
                        <a:t>0.2</a:t>
                      </a:r>
                    </a:p>
                  </a:txBody>
                  <a:tcPr/>
                </a:tc>
                <a:extLst>
                  <a:ext uri="{0D108BD9-81ED-4DB2-BD59-A6C34878D82A}">
                    <a16:rowId xmlns="" xmlns:a16="http://schemas.microsoft.com/office/drawing/2014/main" val="10006"/>
                  </a:ext>
                </a:extLst>
              </a:tr>
            </a:tbl>
          </a:graphicData>
        </a:graphic>
      </p:graphicFrame>
      <p:sp>
        <p:nvSpPr>
          <p:cNvPr id="6" name="TextBox 5"/>
          <p:cNvSpPr txBox="1"/>
          <p:nvPr>
            <p:custDataLst>
              <p:tags r:id="rId5"/>
            </p:custDataLst>
          </p:nvPr>
        </p:nvSpPr>
        <p:spPr>
          <a:xfrm>
            <a:off x="6934200" y="332920"/>
            <a:ext cx="2131888" cy="230832"/>
          </a:xfrm>
          <a:prstGeom prst="rect">
            <a:avLst/>
          </a:prstGeom>
          <a:noFill/>
        </p:spPr>
        <p:txBody>
          <a:bodyPr wrap="square" rtlCol="0">
            <a:spAutoFit/>
          </a:bodyPr>
          <a:lstStyle/>
          <a:p>
            <a:pPr algn="ctr"/>
            <a:r>
              <a:rPr lang="en-CA" sz="900" i="1" dirty="0">
                <a:latin typeface="Trebuchet MS" panose="020B0603020202020204" pitchFamily="34" charset="0"/>
              </a:rPr>
              <a:t>*</a:t>
            </a:r>
            <a:r>
              <a:rPr lang="en-CA" sz="900" i="1" dirty="0" err="1">
                <a:latin typeface="Trebuchet MS" panose="020B0603020202020204" pitchFamily="34" charset="0"/>
              </a:rPr>
              <a:t>voir</a:t>
            </a:r>
            <a:r>
              <a:rPr lang="en-CA" sz="900" i="1" dirty="0">
                <a:latin typeface="Trebuchet MS" panose="020B0603020202020204" pitchFamily="34" charset="0"/>
              </a:rPr>
              <a:t> annexe pour </a:t>
            </a:r>
            <a:r>
              <a:rPr lang="en-CA" sz="900" i="1" dirty="0" err="1">
                <a:latin typeface="Trebuchet MS" panose="020B0603020202020204" pitchFamily="34" charset="0"/>
              </a:rPr>
              <a:t>détails</a:t>
            </a:r>
            <a:endParaRPr lang="en-CA" sz="900" i="1" dirty="0">
              <a:latin typeface="Trebuchet MS" panose="020B0603020202020204" pitchFamily="34" charset="0"/>
            </a:endParaRPr>
          </a:p>
        </p:txBody>
      </p:sp>
    </p:spTree>
    <p:extLst>
      <p:ext uri="{BB962C8B-B14F-4D97-AF65-F5344CB8AC3E}">
        <p14:creationId xmlns:p14="http://schemas.microsoft.com/office/powerpoint/2010/main" val="5393836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7D3450-E27C-4655-9472-5F2B7DCE83BA}"/>
              </a:ext>
            </a:extLst>
          </p:cNvPr>
          <p:cNvSpPr>
            <a:spLocks noGrp="1"/>
          </p:cNvSpPr>
          <p:nvPr>
            <p:ph type="title"/>
            <p:custDataLst>
              <p:tags r:id="rId1"/>
            </p:custDataLst>
          </p:nvPr>
        </p:nvSpPr>
        <p:spPr>
          <a:xfrm>
            <a:off x="346852" y="209550"/>
            <a:ext cx="8412651" cy="1031051"/>
          </a:xfrm>
        </p:spPr>
        <p:txBody>
          <a:bodyPr>
            <a:normAutofit fontScale="90000"/>
          </a:bodyPr>
          <a:lstStyle/>
          <a:p>
            <a:pPr algn="ctr"/>
            <a:r>
              <a:rPr lang="en-CA" sz="2000" b="1" dirty="0">
                <a:latin typeface="Trebuchet MS" panose="020B0603020202020204" pitchFamily="34" charset="0"/>
              </a:rPr>
              <a:t>Absence de </a:t>
            </a:r>
            <a:r>
              <a:rPr lang="en-CA" sz="2000" b="1" dirty="0" err="1">
                <a:latin typeface="Trebuchet MS" panose="020B0603020202020204" pitchFamily="34" charset="0"/>
              </a:rPr>
              <a:t>changement</a:t>
            </a:r>
            <a:r>
              <a:rPr lang="en-CA" sz="2000" b="1" dirty="0">
                <a:latin typeface="Trebuchet MS" panose="020B0603020202020204" pitchFamily="34" charset="0"/>
              </a:rPr>
              <a:t> de direction dans la </a:t>
            </a:r>
            <a:r>
              <a:rPr lang="en-CA" sz="2000" b="1" dirty="0" err="1">
                <a:latin typeface="Trebuchet MS" panose="020B0603020202020204" pitchFamily="34" charset="0"/>
              </a:rPr>
              <a:t>chorégraphie</a:t>
            </a:r>
            <a:r>
              <a:rPr lang="en-CA" sz="2000" b="1" dirty="0">
                <a:latin typeface="Trebuchet MS" panose="020B0603020202020204" pitchFamily="34" charset="0"/>
              </a:rPr>
              <a:t>. </a:t>
            </a:r>
            <a:r>
              <a:rPr lang="en-CA" sz="2000" b="1" dirty="0" err="1" smtClean="0">
                <a:latin typeface="Trebuchet MS" panose="020B0603020202020204" pitchFamily="34" charset="0"/>
              </a:rPr>
              <a:t>Doit</a:t>
            </a:r>
            <a:r>
              <a:rPr lang="en-CA" sz="2000" b="1" dirty="0" smtClean="0">
                <a:latin typeface="Trebuchet MS" panose="020B0603020202020204" pitchFamily="34" charset="0"/>
              </a:rPr>
              <a:t> </a:t>
            </a:r>
            <a:r>
              <a:rPr lang="en-CA" sz="2000" b="1" dirty="0" err="1">
                <a:latin typeface="Trebuchet MS" panose="020B0603020202020204" pitchFamily="34" charset="0"/>
              </a:rPr>
              <a:t>avoir</a:t>
            </a:r>
            <a:r>
              <a:rPr lang="en-CA" sz="2000" b="1" dirty="0">
                <a:latin typeface="Trebuchet MS" panose="020B0603020202020204" pitchFamily="34" charset="0"/>
              </a:rPr>
              <a:t> de la </a:t>
            </a:r>
            <a:r>
              <a:rPr lang="en-CA" sz="2000" b="1" dirty="0" err="1">
                <a:latin typeface="Trebuchet MS" panose="020B0603020202020204" pitchFamily="34" charset="0"/>
              </a:rPr>
              <a:t>danse</a:t>
            </a:r>
            <a:r>
              <a:rPr lang="en-CA" sz="2000" b="1" dirty="0">
                <a:latin typeface="Trebuchet MS" panose="020B0603020202020204" pitchFamily="34" charset="0"/>
              </a:rPr>
              <a:t> par </a:t>
            </a:r>
            <a:r>
              <a:rPr lang="en-CA" sz="2000" b="1" dirty="0" err="1">
                <a:latin typeface="Trebuchet MS" panose="020B0603020202020204" pitchFamily="34" charset="0"/>
              </a:rPr>
              <a:t>en</a:t>
            </a:r>
            <a:r>
              <a:rPr lang="en-CA" sz="2000" b="1" dirty="0">
                <a:latin typeface="Trebuchet MS" panose="020B0603020202020204" pitchFamily="34" charset="0"/>
              </a:rPr>
              <a:t> </a:t>
            </a:r>
            <a:r>
              <a:rPr lang="en-CA" sz="2000" b="1" dirty="0" err="1">
                <a:latin typeface="Trebuchet MS" panose="020B0603020202020204" pitchFamily="34" charset="0"/>
              </a:rPr>
              <a:t>avant</a:t>
            </a:r>
            <a:r>
              <a:rPr lang="en-CA" sz="2000" b="1" dirty="0">
                <a:latin typeface="Trebuchet MS" panose="020B0603020202020204" pitchFamily="34" charset="0"/>
              </a:rPr>
              <a:t>, </a:t>
            </a:r>
            <a:r>
              <a:rPr lang="en-CA" sz="2000" b="1" dirty="0" err="1">
                <a:latin typeface="Trebuchet MS" panose="020B0603020202020204" pitchFamily="34" charset="0"/>
              </a:rPr>
              <a:t>en</a:t>
            </a:r>
            <a:r>
              <a:rPr lang="en-CA" sz="2000" b="1" dirty="0">
                <a:latin typeface="Trebuchet MS" panose="020B0603020202020204" pitchFamily="34" charset="0"/>
              </a:rPr>
              <a:t> </a:t>
            </a:r>
            <a:r>
              <a:rPr lang="en-CA" sz="2000" b="1" dirty="0" err="1">
                <a:latin typeface="Trebuchet MS" panose="020B0603020202020204" pitchFamily="34" charset="0"/>
              </a:rPr>
              <a:t>arrière</a:t>
            </a:r>
            <a:r>
              <a:rPr lang="en-CA" sz="2000" b="1" dirty="0">
                <a:latin typeface="Trebuchet MS" panose="020B0603020202020204" pitchFamily="34" charset="0"/>
              </a:rPr>
              <a:t> et de </a:t>
            </a:r>
            <a:r>
              <a:rPr lang="en-CA" sz="2000" b="1" dirty="0" err="1">
                <a:latin typeface="Trebuchet MS" panose="020B0603020202020204" pitchFamily="34" charset="0"/>
              </a:rPr>
              <a:t>côté</a:t>
            </a:r>
            <a:r>
              <a:rPr lang="en-CA" sz="2000" b="1" dirty="0">
                <a:latin typeface="Trebuchet MS" panose="020B0603020202020204" pitchFamily="34" charset="0"/>
              </a:rPr>
              <a:t>.</a:t>
            </a:r>
            <a:r>
              <a:rPr lang="en-CA" sz="2800" dirty="0">
                <a:latin typeface="Trebuchet MS" panose="020B0603020202020204" pitchFamily="34" charset="0"/>
              </a:rPr>
              <a:t/>
            </a:r>
            <a:br>
              <a:rPr lang="en-CA" sz="2800" dirty="0">
                <a:latin typeface="Trebuchet MS" panose="020B0603020202020204" pitchFamily="34" charset="0"/>
              </a:rPr>
            </a:br>
            <a:endParaRPr lang="en-CA" dirty="0"/>
          </a:p>
        </p:txBody>
      </p:sp>
      <p:sp>
        <p:nvSpPr>
          <p:cNvPr id="3" name="Text Placeholder 2">
            <a:extLst>
              <a:ext uri="{FF2B5EF4-FFF2-40B4-BE49-F238E27FC236}">
                <a16:creationId xmlns="" xmlns:a16="http://schemas.microsoft.com/office/drawing/2014/main" id="{FEC4280F-5E82-4942-A621-9CC4ED2BD751}"/>
              </a:ext>
            </a:extLst>
          </p:cNvPr>
          <p:cNvSpPr>
            <a:spLocks noGrp="1"/>
          </p:cNvSpPr>
          <p:nvPr>
            <p:ph idx="1"/>
            <p:custDataLst>
              <p:tags r:id="rId2"/>
            </p:custDataLst>
          </p:nvPr>
        </p:nvSpPr>
        <p:spPr>
          <a:xfrm>
            <a:off x="431658" y="1240601"/>
            <a:ext cx="8365490" cy="1600438"/>
          </a:xfrm>
        </p:spPr>
        <p:txBody>
          <a:bodyPr>
            <a:normAutofit/>
          </a:bodyPr>
          <a:lstStyle/>
          <a:p>
            <a:endParaRPr lang="en-CA" dirty="0"/>
          </a:p>
          <a:p>
            <a:r>
              <a:rPr lang="en-CA" dirty="0"/>
              <a:t>Les passages </a:t>
            </a:r>
            <a:r>
              <a:rPr lang="en-CA" dirty="0" err="1"/>
              <a:t>arrière</a:t>
            </a:r>
            <a:r>
              <a:rPr lang="en-CA" dirty="0"/>
              <a:t> et de </a:t>
            </a:r>
            <a:r>
              <a:rPr lang="en-CA" dirty="0" err="1"/>
              <a:t>côté</a:t>
            </a:r>
            <a:r>
              <a:rPr lang="en-CA" dirty="0"/>
              <a:t> </a:t>
            </a:r>
            <a:r>
              <a:rPr lang="en-CA" dirty="0" err="1"/>
              <a:t>doivent</a:t>
            </a:r>
            <a:r>
              <a:rPr lang="en-CA" dirty="0"/>
              <a:t> </a:t>
            </a:r>
            <a:r>
              <a:rPr lang="en-CA" dirty="0" err="1"/>
              <a:t>être</a:t>
            </a:r>
            <a:r>
              <a:rPr lang="en-CA" dirty="0"/>
              <a:t> </a:t>
            </a:r>
            <a:r>
              <a:rPr lang="en-CA" dirty="0" err="1"/>
              <a:t>démontrés</a:t>
            </a:r>
            <a:r>
              <a:rPr lang="en-CA" dirty="0"/>
              <a:t>. (Pas </a:t>
            </a:r>
            <a:r>
              <a:rPr lang="en-CA" dirty="0" err="1"/>
              <a:t>seulement</a:t>
            </a:r>
            <a:r>
              <a:rPr lang="en-CA" dirty="0"/>
              <a:t> un pas et </a:t>
            </a:r>
            <a:r>
              <a:rPr lang="en-CA" dirty="0" err="1"/>
              <a:t>une</a:t>
            </a:r>
            <a:r>
              <a:rPr lang="en-CA" dirty="0"/>
              <a:t> pause). La </a:t>
            </a:r>
            <a:r>
              <a:rPr lang="en-CA" dirty="0" err="1"/>
              <a:t>gymnaste</a:t>
            </a:r>
            <a:r>
              <a:rPr lang="en-CA" dirty="0"/>
              <a:t> </a:t>
            </a:r>
            <a:r>
              <a:rPr lang="en-CA" dirty="0" err="1"/>
              <a:t>doit</a:t>
            </a:r>
            <a:r>
              <a:rPr lang="en-CA" dirty="0"/>
              <a:t> se </a:t>
            </a:r>
            <a:r>
              <a:rPr lang="en-CA" dirty="0" err="1"/>
              <a:t>déplacer</a:t>
            </a:r>
            <a:r>
              <a:rPr lang="en-CA" dirty="0"/>
              <a:t> par </a:t>
            </a:r>
            <a:r>
              <a:rPr lang="en-CA" dirty="0" err="1"/>
              <a:t>en</a:t>
            </a:r>
            <a:r>
              <a:rPr lang="en-CA" dirty="0"/>
              <a:t> </a:t>
            </a:r>
            <a:r>
              <a:rPr lang="en-CA" dirty="0" err="1"/>
              <a:t>avant</a:t>
            </a:r>
            <a:r>
              <a:rPr lang="en-CA" dirty="0"/>
              <a:t> et de </a:t>
            </a:r>
            <a:r>
              <a:rPr lang="en-CA" dirty="0" err="1"/>
              <a:t>côté</a:t>
            </a:r>
            <a:r>
              <a:rPr lang="en-CA" dirty="0"/>
              <a:t> sur </a:t>
            </a:r>
            <a:r>
              <a:rPr lang="en-CA" dirty="0" err="1"/>
              <a:t>ces</a:t>
            </a:r>
            <a:r>
              <a:rPr lang="en-CA" dirty="0"/>
              <a:t> </a:t>
            </a:r>
            <a:r>
              <a:rPr lang="en-CA" dirty="0" err="1"/>
              <a:t>pieds</a:t>
            </a:r>
            <a:r>
              <a:rPr lang="en-CA" dirty="0"/>
              <a:t>. </a:t>
            </a:r>
          </a:p>
        </p:txBody>
      </p:sp>
    </p:spTree>
    <p:extLst>
      <p:ext uri="{BB962C8B-B14F-4D97-AF65-F5344CB8AC3E}">
        <p14:creationId xmlns:p14="http://schemas.microsoft.com/office/powerpoint/2010/main" val="42213678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2AE98E2-8C8A-480B-BCA8-6698CC6670F8}"/>
              </a:ext>
            </a:extLst>
          </p:cNvPr>
          <p:cNvSpPr txBox="1"/>
          <p:nvPr/>
        </p:nvSpPr>
        <p:spPr>
          <a:xfrm>
            <a:off x="577970" y="858329"/>
            <a:ext cx="2984739"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300" dirty="0">
                <a:solidFill>
                  <a:srgbClr val="FF0000"/>
                </a:solidFill>
                <a:latin typeface="Times"/>
                <a:cs typeface="Times"/>
              </a:rPr>
              <a:t>Clarification</a:t>
            </a:r>
          </a:p>
        </p:txBody>
      </p:sp>
      <p:sp>
        <p:nvSpPr>
          <p:cNvPr id="3" name="TextBox 2">
            <a:extLst>
              <a:ext uri="{FF2B5EF4-FFF2-40B4-BE49-F238E27FC236}">
                <a16:creationId xmlns="" xmlns:a16="http://schemas.microsoft.com/office/drawing/2014/main" id="{E853D5D6-816C-44D2-B5C7-3EB1C09769DF}"/>
              </a:ext>
            </a:extLst>
          </p:cNvPr>
          <p:cNvSpPr txBox="1"/>
          <p:nvPr/>
        </p:nvSpPr>
        <p:spPr>
          <a:xfrm>
            <a:off x="3650457" y="1472287"/>
            <a:ext cx="4655343" cy="13157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700" dirty="0" err="1" smtClean="0">
                <a:latin typeface="Times"/>
                <a:cs typeface="Times"/>
              </a:rPr>
              <a:t>Ces</a:t>
            </a:r>
            <a:r>
              <a:rPr lang="en-US" sz="2700" dirty="0" smtClean="0">
                <a:latin typeface="Times"/>
                <a:cs typeface="Times"/>
              </a:rPr>
              <a:t> </a:t>
            </a:r>
            <a:r>
              <a:rPr lang="en-US" sz="2700" dirty="0" err="1" smtClean="0">
                <a:latin typeface="Times"/>
                <a:cs typeface="Times"/>
              </a:rPr>
              <a:t>éléments</a:t>
            </a:r>
            <a:r>
              <a:rPr lang="en-US" sz="2700" dirty="0" smtClean="0">
                <a:latin typeface="Times"/>
                <a:cs typeface="Times"/>
              </a:rPr>
              <a:t> ne </a:t>
            </a:r>
            <a:r>
              <a:rPr lang="en-US" sz="2700" dirty="0" err="1" smtClean="0">
                <a:latin typeface="Times"/>
                <a:cs typeface="Times"/>
              </a:rPr>
              <a:t>sont</a:t>
            </a:r>
            <a:r>
              <a:rPr lang="en-US" sz="2700" dirty="0" smtClean="0">
                <a:latin typeface="Times"/>
                <a:cs typeface="Times"/>
              </a:rPr>
              <a:t> pas </a:t>
            </a:r>
            <a:r>
              <a:rPr lang="en-US" sz="2700" dirty="0" err="1" smtClean="0">
                <a:latin typeface="Times"/>
                <a:cs typeface="Times"/>
              </a:rPr>
              <a:t>considérés</a:t>
            </a:r>
            <a:r>
              <a:rPr lang="en-US" sz="2700" dirty="0" smtClean="0">
                <a:latin typeface="Times"/>
                <a:cs typeface="Times"/>
              </a:rPr>
              <a:t> </a:t>
            </a:r>
            <a:r>
              <a:rPr lang="en-US" sz="2700" dirty="0" err="1" smtClean="0">
                <a:latin typeface="Times"/>
                <a:cs typeface="Times"/>
              </a:rPr>
              <a:t>comme</a:t>
            </a:r>
            <a:r>
              <a:rPr lang="en-US" sz="2700" dirty="0" smtClean="0">
                <a:latin typeface="Times"/>
                <a:cs typeface="Times"/>
              </a:rPr>
              <a:t> </a:t>
            </a:r>
            <a:r>
              <a:rPr lang="en-US" sz="2700" dirty="0" err="1" smtClean="0">
                <a:latin typeface="Times"/>
                <a:cs typeface="Times"/>
              </a:rPr>
              <a:t>éléments</a:t>
            </a:r>
            <a:r>
              <a:rPr lang="en-US" sz="2700" dirty="0" smtClean="0">
                <a:latin typeface="Times"/>
                <a:cs typeface="Times"/>
              </a:rPr>
              <a:t> </a:t>
            </a:r>
            <a:r>
              <a:rPr lang="en-US" sz="2700" dirty="0" err="1" smtClean="0">
                <a:latin typeface="Times"/>
                <a:cs typeface="Times"/>
              </a:rPr>
              <a:t>acrobatiques</a:t>
            </a:r>
            <a:endParaRPr lang="en-US" sz="2700" dirty="0">
              <a:latin typeface="Times"/>
              <a:cs typeface="Times"/>
            </a:endParaRPr>
          </a:p>
        </p:txBody>
      </p:sp>
      <p:pic>
        <p:nvPicPr>
          <p:cNvPr id="4" name="Picture 4" descr="A picture containing wall, sky&#10;&#10;Description generated with very high confidence">
            <a:extLst>
              <a:ext uri="{FF2B5EF4-FFF2-40B4-BE49-F238E27FC236}">
                <a16:creationId xmlns="" xmlns:a16="http://schemas.microsoft.com/office/drawing/2014/main" id="{F8D3B74F-BA60-4C42-8C1D-4885899230D3}"/>
              </a:ext>
            </a:extLst>
          </p:cNvPr>
          <p:cNvPicPr>
            <a:picLocks noChangeAspect="1"/>
          </p:cNvPicPr>
          <p:nvPr/>
        </p:nvPicPr>
        <p:blipFill>
          <a:blip r:embed="rId3"/>
          <a:stretch>
            <a:fillRect/>
          </a:stretch>
        </p:blipFill>
        <p:spPr>
          <a:xfrm>
            <a:off x="3801083" y="2969643"/>
            <a:ext cx="959554" cy="1695091"/>
          </a:xfrm>
          <a:prstGeom prst="rect">
            <a:avLst/>
          </a:prstGeom>
        </p:spPr>
      </p:pic>
      <p:pic>
        <p:nvPicPr>
          <p:cNvPr id="6" name="Picture 6">
            <a:extLst>
              <a:ext uri="{FF2B5EF4-FFF2-40B4-BE49-F238E27FC236}">
                <a16:creationId xmlns="" xmlns:a16="http://schemas.microsoft.com/office/drawing/2014/main" id="{FEC17FB0-C361-494F-BCEE-06E3869DE1B9}"/>
              </a:ext>
            </a:extLst>
          </p:cNvPr>
          <p:cNvPicPr>
            <a:picLocks noChangeAspect="1"/>
          </p:cNvPicPr>
          <p:nvPr/>
        </p:nvPicPr>
        <p:blipFill>
          <a:blip r:embed="rId4"/>
          <a:stretch>
            <a:fillRect/>
          </a:stretch>
        </p:blipFill>
        <p:spPr>
          <a:xfrm>
            <a:off x="1190980" y="2915728"/>
            <a:ext cx="949993" cy="1695091"/>
          </a:xfrm>
          <a:prstGeom prst="rect">
            <a:avLst/>
          </a:prstGeom>
        </p:spPr>
      </p:pic>
      <p:pic>
        <p:nvPicPr>
          <p:cNvPr id="8" name="Picture 8">
            <a:extLst>
              <a:ext uri="{FF2B5EF4-FFF2-40B4-BE49-F238E27FC236}">
                <a16:creationId xmlns="" xmlns:a16="http://schemas.microsoft.com/office/drawing/2014/main" id="{5464E23C-AAD5-4AC2-962E-4C2C0D18B8AB}"/>
              </a:ext>
            </a:extLst>
          </p:cNvPr>
          <p:cNvPicPr>
            <a:picLocks noChangeAspect="1"/>
          </p:cNvPicPr>
          <p:nvPr/>
        </p:nvPicPr>
        <p:blipFill>
          <a:blip r:embed="rId5"/>
          <a:stretch>
            <a:fillRect/>
          </a:stretch>
        </p:blipFill>
        <p:spPr>
          <a:xfrm>
            <a:off x="2485354" y="2958860"/>
            <a:ext cx="959951" cy="1705874"/>
          </a:xfrm>
          <a:prstGeom prst="rect">
            <a:avLst/>
          </a:prstGeom>
        </p:spPr>
      </p:pic>
    </p:spTree>
    <p:extLst>
      <p:ext uri="{BB962C8B-B14F-4D97-AF65-F5344CB8AC3E}">
        <p14:creationId xmlns:p14="http://schemas.microsoft.com/office/powerpoint/2010/main" val="3111206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custDataLst>
              <p:tags r:id="rId1"/>
            </p:custDataLst>
          </p:nvPr>
        </p:nvSpPr>
        <p:spPr>
          <a:prstGeom prst="rect">
            <a:avLst/>
          </a:prstGeom>
          <a:noFill/>
          <a:ln>
            <a:noFill/>
          </a:ln>
        </p:spPr>
        <p:txBody>
          <a:bodyPr wrap="square" lIns="68569" tIns="34275" rIns="68569" bIns="34275" anchor="t" anchorCtr="0">
            <a:noAutofit/>
          </a:bodyPr>
          <a:lstStyle/>
          <a:p>
            <a:pPr algn="l" rtl="0">
              <a:buClr>
                <a:schemeClr val="accent1"/>
              </a:buClr>
              <a:buSzPct val="25000"/>
            </a:pPr>
            <a:r>
              <a:rPr lang="en-CA" dirty="0">
                <a:ea typeface="Trebuchet MS"/>
                <a:sym typeface="Trebuchet MS"/>
              </a:rPr>
              <a:t>Bonus de </a:t>
            </a:r>
            <a:r>
              <a:rPr lang="en-CA" dirty="0" err="1">
                <a:ea typeface="Trebuchet MS"/>
                <a:sym typeface="Trebuchet MS"/>
              </a:rPr>
              <a:t>valeur</a:t>
            </a:r>
            <a:r>
              <a:rPr lang="en-CA" dirty="0">
                <a:ea typeface="Trebuchet MS"/>
                <a:sym typeface="Trebuchet MS"/>
              </a:rPr>
              <a:t> de Liaison- POUTRE</a:t>
            </a:r>
          </a:p>
        </p:txBody>
      </p:sp>
      <p:sp>
        <p:nvSpPr>
          <p:cNvPr id="738" name="Shape 738"/>
          <p:cNvSpPr txBox="1">
            <a:spLocks noGrp="1"/>
          </p:cNvSpPr>
          <p:nvPr>
            <p:ph idx="1"/>
            <p:custDataLst>
              <p:tags r:id="rId2"/>
            </p:custDataLst>
          </p:nvPr>
        </p:nvSpPr>
        <p:spPr>
          <a:xfrm>
            <a:off x="507994" y="984918"/>
            <a:ext cx="8178806" cy="3283200"/>
          </a:xfrm>
          <a:prstGeom prst="rect">
            <a:avLst/>
          </a:prstGeom>
          <a:noFill/>
          <a:ln w="9525" cap="flat" cmpd="sng">
            <a:solidFill>
              <a:srgbClr val="000000"/>
            </a:solidFill>
            <a:prstDash val="solid"/>
            <a:round/>
            <a:headEnd type="none" w="med" len="med"/>
            <a:tailEnd type="none" w="med" len="med"/>
          </a:ln>
        </p:spPr>
        <p:txBody>
          <a:bodyPr wrap="square" lIns="68569" tIns="34275" rIns="68569" bIns="34275" anchor="t" anchorCtr="0">
            <a:noAutofit/>
          </a:bodyPr>
          <a:lstStyle/>
          <a:p>
            <a:pPr marL="285750" indent="-285750" algn="l" rtl="0">
              <a:buClr>
                <a:schemeClr val="accent1"/>
              </a:buClr>
              <a:buSzPct val="79999"/>
              <a:buFont typeface="Wingdings" panose="05000000000000000000" pitchFamily="2" charset="2"/>
              <a:buChar char="§"/>
            </a:pPr>
            <a:r>
              <a:rPr lang="fr-CA" sz="1350" dirty="0">
                <a:ea typeface="Trebuchet MS"/>
                <a:sym typeface="Trebuchet MS"/>
              </a:rPr>
              <a:t>SEULS LES ÉLÉMENTS ACRO AVEC ENVOL </a:t>
            </a:r>
            <a:r>
              <a:rPr lang="en-CA" sz="1350" dirty="0" err="1">
                <a:ea typeface="Trebuchet MS"/>
                <a:sym typeface="Trebuchet MS"/>
              </a:rPr>
              <a:t>peuvent</a:t>
            </a:r>
            <a:r>
              <a:rPr lang="en-CA" sz="1350" dirty="0">
                <a:ea typeface="Trebuchet MS"/>
                <a:sym typeface="Trebuchet MS"/>
              </a:rPr>
              <a:t> </a:t>
            </a:r>
            <a:r>
              <a:rPr lang="en-CA" sz="1350" dirty="0" err="1">
                <a:ea typeface="Trebuchet MS"/>
                <a:sym typeface="Trebuchet MS"/>
              </a:rPr>
              <a:t>être</a:t>
            </a:r>
            <a:r>
              <a:rPr lang="en-CA" sz="1350" dirty="0">
                <a:ea typeface="Trebuchet MS"/>
                <a:sym typeface="Trebuchet MS"/>
              </a:rPr>
              <a:t> </a:t>
            </a:r>
            <a:r>
              <a:rPr lang="en-CA" sz="1350" dirty="0" err="1" smtClean="0">
                <a:ea typeface="Trebuchet MS"/>
                <a:sym typeface="Trebuchet MS"/>
              </a:rPr>
              <a:t>utilisés</a:t>
            </a:r>
            <a:endParaRPr lang="en-CA" sz="1350" dirty="0">
              <a:ea typeface="Trebuchet MS"/>
              <a:sym typeface="Trebuchet MS"/>
            </a:endParaRPr>
          </a:p>
          <a:p>
            <a:pPr marL="285750" indent="-285750" algn="l" rtl="0">
              <a:spcBef>
                <a:spcPts val="750"/>
              </a:spcBef>
              <a:buClr>
                <a:schemeClr val="accent1"/>
              </a:buClr>
              <a:buSzPct val="79999"/>
              <a:buFont typeface="Wingdings" panose="05000000000000000000" pitchFamily="2" charset="2"/>
              <a:buChar char="§"/>
            </a:pPr>
            <a:r>
              <a:rPr lang="fr-CA" sz="1350" dirty="0">
                <a:ea typeface="Trebuchet MS"/>
                <a:sym typeface="Trebuchet MS"/>
              </a:rPr>
              <a:t>TOUS LES ÉLÉMENTS DOIVENT ÊTRE DIRECTEMENT LIÉS </a:t>
            </a:r>
          </a:p>
          <a:p>
            <a:pPr marL="285750" indent="-285750" algn="l" rtl="0">
              <a:spcBef>
                <a:spcPts val="750"/>
              </a:spcBef>
              <a:buClr>
                <a:schemeClr val="accent1"/>
              </a:buClr>
              <a:buSzPct val="79999"/>
              <a:buFont typeface="Wingdings" panose="05000000000000000000" pitchFamily="2" charset="2"/>
              <a:buChar char="§"/>
            </a:pPr>
            <a:r>
              <a:rPr lang="fr-CA" sz="1350" dirty="0">
                <a:ea typeface="Trebuchet MS"/>
                <a:sym typeface="Trebuchet MS"/>
              </a:rPr>
              <a:t>LA MÊME LIAISON peut être utilisée UNE SEULE FOIS POUR LE BONUS DE VALEUR DE LIAISON</a:t>
            </a:r>
          </a:p>
          <a:p>
            <a:pPr marL="285750" indent="-285750" algn="l" rtl="0">
              <a:spcBef>
                <a:spcPts val="750"/>
              </a:spcBef>
              <a:buClr>
                <a:schemeClr val="accent1"/>
              </a:buClr>
              <a:buSzPct val="79999"/>
              <a:buFont typeface="Wingdings" panose="05000000000000000000" pitchFamily="2" charset="2"/>
              <a:buChar char="§"/>
            </a:pPr>
            <a:r>
              <a:rPr lang="fr-CA" sz="1350" dirty="0">
                <a:ea typeface="Trebuchet MS"/>
                <a:sym typeface="Trebuchet MS"/>
              </a:rPr>
              <a:t>NIVEAU 9, tout élément D ou E permis Sera accordé en C et recevra un bonus de valeur de liaison si le principe de bonus de valeur de liaison C s’applique.</a:t>
            </a:r>
          </a:p>
          <a:p>
            <a:pPr marL="285750" indent="-285750" algn="l" rtl="0">
              <a:spcBef>
                <a:spcPts val="750"/>
              </a:spcBef>
              <a:buClr>
                <a:schemeClr val="accent1"/>
              </a:buClr>
              <a:buSzPct val="79999"/>
              <a:buFont typeface="Wingdings" panose="05000000000000000000" pitchFamily="2" charset="2"/>
              <a:buChar char="§"/>
            </a:pPr>
            <a:r>
              <a:rPr lang="fr-CA" sz="1350" dirty="0">
                <a:ea typeface="Trebuchet MS"/>
                <a:sym typeface="Trebuchet MS"/>
              </a:rPr>
              <a:t>DANS UNE LIAISON DE TROIS ÉLÉMENTS OU PLUS</a:t>
            </a:r>
            <a:r>
              <a:rPr lang="en-CA" sz="1350" dirty="0">
                <a:ea typeface="Trebuchet MS"/>
                <a:sym typeface="Trebuchet MS"/>
              </a:rPr>
              <a:t>, </a:t>
            </a:r>
            <a:r>
              <a:rPr lang="fr-CA" sz="1350" dirty="0">
                <a:ea typeface="Trebuchet MS"/>
                <a:sym typeface="Trebuchet MS"/>
              </a:rPr>
              <a:t>l</a:t>
            </a:r>
            <a:r>
              <a:rPr lang="fr-CA" sz="1350" dirty="0" smtClean="0">
                <a:ea typeface="Trebuchet MS"/>
                <a:sym typeface="Trebuchet MS"/>
              </a:rPr>
              <a:t>e </a:t>
            </a:r>
            <a:r>
              <a:rPr lang="fr-CA" sz="1350" dirty="0">
                <a:ea typeface="Trebuchet MS"/>
                <a:sym typeface="Trebuchet MS"/>
              </a:rPr>
              <a:t>deuxième élément (et ceux qui suivent) peut être utilisé une deuxième fois</a:t>
            </a:r>
          </a:p>
          <a:p>
            <a:pPr marL="285750" indent="-285750" algn="l" rtl="0">
              <a:spcBef>
                <a:spcPts val="750"/>
              </a:spcBef>
              <a:buClr>
                <a:schemeClr val="accent1"/>
              </a:buClr>
              <a:buSzPct val="79999"/>
              <a:buFont typeface="Wingdings" panose="05000000000000000000" pitchFamily="2" charset="2"/>
              <a:buChar char="§"/>
            </a:pPr>
            <a:r>
              <a:rPr lang="fr-CA" sz="1350" dirty="0">
                <a:ea typeface="Trebuchet MS"/>
                <a:sym typeface="Trebuchet MS"/>
              </a:rPr>
              <a:t>LES LIAISONS SE VERRONT ACCORDER DES BONUS DE VALEUR DE LIAISON si chaque élément est exécuté sans chute ou sans aide.</a:t>
            </a:r>
          </a:p>
          <a:p>
            <a:pPr marL="285750" indent="-285750" algn="l" rtl="0">
              <a:spcBef>
                <a:spcPts val="750"/>
              </a:spcBef>
              <a:buClr>
                <a:schemeClr val="accent1"/>
              </a:buClr>
              <a:buSzPct val="79999"/>
              <a:buFont typeface="Wingdings" panose="05000000000000000000" pitchFamily="2" charset="2"/>
              <a:buChar char="§"/>
            </a:pPr>
            <a:r>
              <a:rPr lang="fr-CA" sz="1350" dirty="0">
                <a:ea typeface="Trebuchet MS"/>
                <a:sym typeface="Trebuchet MS"/>
              </a:rPr>
              <a:t>LE MAXIMUM ACCORDÉ POUR LE BONUS DE VALEUR DE LIAISON EST 0.40 pour le niveau 10 et 0.30 pour le niveau 9</a:t>
            </a:r>
          </a:p>
        </p:txBody>
      </p:sp>
    </p:spTree>
    <p:extLst>
      <p:ext uri="{BB962C8B-B14F-4D97-AF65-F5344CB8AC3E}">
        <p14:creationId xmlns:p14="http://schemas.microsoft.com/office/powerpoint/2010/main" val="2348324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custDataLst>
              <p:tags r:id="rId1"/>
            </p:custDataLst>
          </p:nvPr>
        </p:nvSpPr>
        <p:spPr>
          <a:xfrm>
            <a:off x="508093" y="154538"/>
            <a:ext cx="6447501" cy="464344"/>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en-CA" sz="2430" dirty="0" err="1"/>
              <a:t>Poutre</a:t>
            </a:r>
            <a:r>
              <a:rPr lang="en-CA" sz="2430" dirty="0"/>
              <a:t> – Bonus </a:t>
            </a:r>
            <a:r>
              <a:rPr lang="en-CA" sz="2430" dirty="0" err="1"/>
              <a:t>Niveau</a:t>
            </a:r>
            <a:r>
              <a:rPr lang="en-CA" sz="2430" dirty="0"/>
              <a:t> 9-10</a:t>
            </a:r>
          </a:p>
        </p:txBody>
      </p:sp>
      <p:sp>
        <p:nvSpPr>
          <p:cNvPr id="744" name="Shape 744"/>
          <p:cNvSpPr txBox="1">
            <a:spLocks noGrp="1"/>
          </p:cNvSpPr>
          <p:nvPr>
            <p:ph idx="1"/>
            <p:custDataLst>
              <p:tags r:id="rId2"/>
            </p:custDataLst>
          </p:nvPr>
        </p:nvSpPr>
        <p:spPr>
          <a:xfrm>
            <a:off x="507994" y="618882"/>
            <a:ext cx="8407406" cy="4370080"/>
          </a:xfrm>
          <a:prstGeom prst="rect">
            <a:avLst/>
          </a:prstGeom>
          <a:noFill/>
          <a:ln w="9525" cap="flat" cmpd="sng">
            <a:solidFill>
              <a:srgbClr val="000000"/>
            </a:solidFill>
            <a:prstDash val="solid"/>
            <a:round/>
            <a:headEnd type="none" w="med" len="med"/>
            <a:tailEnd type="none" w="med" len="med"/>
          </a:ln>
        </p:spPr>
        <p:txBody>
          <a:bodyPr wrap="square" lIns="68569" tIns="34275" rIns="68569" bIns="34275" anchor="t" anchorCtr="0">
            <a:noAutofit/>
          </a:bodyPr>
          <a:lstStyle/>
          <a:p>
            <a:pPr marL="0" indent="0" algn="ctr" rtl="0">
              <a:lnSpc>
                <a:spcPct val="90000"/>
              </a:lnSpc>
              <a:spcBef>
                <a:spcPts val="0"/>
              </a:spcBef>
              <a:buNone/>
            </a:pPr>
            <a:endParaRPr lang="en-CA" sz="1400" b="1" u="sng" dirty="0">
              <a:solidFill>
                <a:srgbClr val="90C126"/>
              </a:solidFill>
            </a:endParaRPr>
          </a:p>
          <a:p>
            <a:pPr marL="0" indent="0" algn="l" rtl="0">
              <a:lnSpc>
                <a:spcPct val="90000"/>
              </a:lnSpc>
              <a:spcBef>
                <a:spcPts val="0"/>
              </a:spcBef>
              <a:buNone/>
            </a:pPr>
            <a:r>
              <a:rPr lang="en-CA" sz="1400" b="1" u="sng" dirty="0" err="1">
                <a:solidFill>
                  <a:srgbClr val="90C126"/>
                </a:solidFill>
              </a:rPr>
              <a:t>Valeur</a:t>
            </a:r>
            <a:r>
              <a:rPr lang="en-CA" sz="1400" b="1" u="sng" dirty="0">
                <a:solidFill>
                  <a:srgbClr val="90C126"/>
                </a:solidFill>
              </a:rPr>
              <a:t> de liaison		</a:t>
            </a:r>
            <a:r>
              <a:rPr lang="en-CA" sz="1400" b="1" u="sng" dirty="0" smtClean="0">
                <a:solidFill>
                  <a:srgbClr val="90C126"/>
                </a:solidFill>
              </a:rPr>
              <a:t>0.1 </a:t>
            </a:r>
            <a:r>
              <a:rPr lang="en-CA" sz="1400" b="1" u="sng" dirty="0">
                <a:solidFill>
                  <a:srgbClr val="90C126"/>
                </a:solidFill>
              </a:rPr>
              <a:t>		 0.2      </a:t>
            </a:r>
          </a:p>
          <a:p>
            <a:pPr marL="0" indent="0" algn="l" rtl="0">
              <a:lnSpc>
                <a:spcPct val="90000"/>
              </a:lnSpc>
              <a:spcBef>
                <a:spcPts val="0"/>
              </a:spcBef>
              <a:buNone/>
            </a:pPr>
            <a:r>
              <a:rPr lang="en-CA" sz="1249" b="1" dirty="0"/>
              <a:t>Acro – </a:t>
            </a:r>
            <a:r>
              <a:rPr lang="en-CA" sz="1249" b="1" dirty="0" err="1"/>
              <a:t>Envol</a:t>
            </a:r>
            <a:r>
              <a:rPr lang="en-CA" sz="1249" b="1" dirty="0"/>
              <a:t> </a:t>
            </a:r>
            <a:r>
              <a:rPr lang="en-CA" sz="1249" dirty="0"/>
              <a:t>	</a:t>
            </a:r>
            <a:r>
              <a:rPr lang="en-CA" sz="1249" dirty="0" smtClean="0"/>
              <a:t>	B+C</a:t>
            </a:r>
            <a:r>
              <a:rPr lang="en-CA" sz="1249" dirty="0"/>
              <a:t>*		B+D/E **</a:t>
            </a:r>
            <a:br>
              <a:rPr lang="en-CA" sz="1249" dirty="0"/>
            </a:br>
            <a:r>
              <a:rPr lang="en-CA" sz="1249" dirty="0"/>
              <a:t>				</a:t>
            </a:r>
            <a:r>
              <a:rPr lang="en-CA" sz="1249" dirty="0" smtClean="0"/>
              <a:t>	C+C </a:t>
            </a:r>
            <a:r>
              <a:rPr lang="en-CA" sz="1249" dirty="0"/>
              <a:t>**, C/D+D **</a:t>
            </a:r>
          </a:p>
          <a:p>
            <a:pPr marL="0" indent="0" algn="l" rtl="0">
              <a:lnSpc>
                <a:spcPct val="90000"/>
              </a:lnSpc>
              <a:spcBef>
                <a:spcPts val="0"/>
              </a:spcBef>
              <a:buNone/>
            </a:pPr>
            <a:r>
              <a:rPr lang="en-CA" sz="1249" dirty="0"/>
              <a:t>*C = </a:t>
            </a:r>
            <a:r>
              <a:rPr lang="en-CA" sz="1249" dirty="0" err="1"/>
              <a:t>salto</a:t>
            </a:r>
            <a:r>
              <a:rPr lang="en-CA" sz="1249" dirty="0"/>
              <a:t>, </a:t>
            </a:r>
            <a:r>
              <a:rPr lang="en-CA" sz="1249" dirty="0" err="1"/>
              <a:t>sauf</a:t>
            </a:r>
            <a:r>
              <a:rPr lang="en-CA" sz="1249" dirty="0"/>
              <a:t> </a:t>
            </a:r>
            <a:r>
              <a:rPr lang="en-CA" sz="1249" dirty="0" err="1"/>
              <a:t>l’entrée</a:t>
            </a:r>
            <a:r>
              <a:rPr lang="en-CA" sz="1249" dirty="0"/>
              <a:t> </a:t>
            </a:r>
            <a:r>
              <a:rPr lang="en-CA" sz="1249" dirty="0" err="1"/>
              <a:t>ou</a:t>
            </a:r>
            <a:r>
              <a:rPr lang="en-CA" sz="1249" dirty="0"/>
              <a:t> la sortie</a:t>
            </a:r>
          </a:p>
          <a:p>
            <a:pPr marL="0" indent="0" algn="l" rtl="0">
              <a:lnSpc>
                <a:spcPct val="90000"/>
              </a:lnSpc>
              <a:spcBef>
                <a:spcPts val="0"/>
              </a:spcBef>
              <a:buNone/>
            </a:pPr>
            <a:r>
              <a:rPr lang="fr-CA" sz="1249" dirty="0"/>
              <a:t>*</a:t>
            </a:r>
            <a:r>
              <a:rPr lang="en-CA" sz="1249" dirty="0"/>
              <a:t>* = </a:t>
            </a:r>
            <a:r>
              <a:rPr lang="en-CA" sz="1249" dirty="0" err="1"/>
              <a:t>excluant</a:t>
            </a:r>
            <a:r>
              <a:rPr lang="en-CA" sz="1249" dirty="0"/>
              <a:t> la sortie</a:t>
            </a:r>
          </a:p>
          <a:p>
            <a:pPr marL="0" indent="0" algn="l" rtl="0">
              <a:lnSpc>
                <a:spcPct val="90000"/>
              </a:lnSpc>
              <a:spcBef>
                <a:spcPts val="0"/>
              </a:spcBef>
              <a:buNone/>
            </a:pPr>
            <a:endParaRPr sz="1249" dirty="0"/>
          </a:p>
          <a:p>
            <a:pPr marL="0" indent="0" algn="l" rtl="0">
              <a:lnSpc>
                <a:spcPct val="90000"/>
              </a:lnSpc>
              <a:spcBef>
                <a:spcPts val="0"/>
              </a:spcBef>
              <a:buNone/>
            </a:pPr>
            <a:r>
              <a:rPr lang="en-CA" sz="1249" b="1" dirty="0"/>
              <a:t>Acro – </a:t>
            </a:r>
            <a:r>
              <a:rPr lang="en-CA" sz="1249" b="1" dirty="0" err="1"/>
              <a:t>Envol</a:t>
            </a:r>
            <a:r>
              <a:rPr lang="en-CA" sz="1249" b="1" dirty="0"/>
              <a:t>		</a:t>
            </a:r>
            <a:r>
              <a:rPr lang="en-CA" sz="1249" dirty="0"/>
              <a:t>B+B+C 		B+C+C </a:t>
            </a:r>
            <a:r>
              <a:rPr lang="en-CA" sz="1249" b="1" dirty="0"/>
              <a:t/>
            </a:r>
            <a:br>
              <a:rPr lang="en-CA" sz="1249" b="1" dirty="0"/>
            </a:br>
            <a:r>
              <a:rPr lang="en-CA" sz="1249" dirty="0"/>
              <a:t>				</a:t>
            </a:r>
            <a:r>
              <a:rPr lang="en-CA" sz="1249" dirty="0" smtClean="0"/>
              <a:t>	B+B+D/E</a:t>
            </a:r>
            <a:r>
              <a:rPr lang="en-CA" sz="1249" dirty="0"/>
              <a:t/>
            </a:r>
            <a:br>
              <a:rPr lang="en-CA" sz="1249" dirty="0"/>
            </a:br>
            <a:r>
              <a:rPr lang="en-CA" sz="1249" dirty="0"/>
              <a:t>				</a:t>
            </a:r>
            <a:r>
              <a:rPr lang="en-CA" sz="1249" dirty="0" smtClean="0"/>
              <a:t>	B+C+D </a:t>
            </a:r>
            <a:r>
              <a:rPr lang="en-CA" sz="1249" dirty="0"/>
              <a:t>(</a:t>
            </a:r>
            <a:r>
              <a:rPr lang="en-CA" sz="1249" dirty="0" err="1"/>
              <a:t>ou</a:t>
            </a:r>
            <a:r>
              <a:rPr lang="en-CA" sz="1249" dirty="0"/>
              <a:t> plus </a:t>
            </a:r>
            <a:r>
              <a:rPr lang="en-CA" sz="1249" dirty="0" err="1"/>
              <a:t>complexe</a:t>
            </a:r>
            <a:r>
              <a:rPr lang="en-CA" sz="1249" dirty="0"/>
              <a:t>)</a:t>
            </a:r>
          </a:p>
          <a:p>
            <a:pPr marL="0" indent="0" algn="l" rtl="0">
              <a:lnSpc>
                <a:spcPct val="90000"/>
              </a:lnSpc>
              <a:spcBef>
                <a:spcPts val="0"/>
              </a:spcBef>
              <a:buNone/>
            </a:pPr>
            <a:endParaRPr sz="1249" dirty="0"/>
          </a:p>
          <a:p>
            <a:pPr marL="0" indent="0" algn="l" rtl="0">
              <a:lnSpc>
                <a:spcPct val="90000"/>
              </a:lnSpc>
              <a:spcBef>
                <a:spcPts val="0"/>
              </a:spcBef>
              <a:buNone/>
            </a:pPr>
            <a:r>
              <a:rPr lang="en-CA" sz="1249" b="1" dirty="0" err="1" smtClean="0"/>
              <a:t>Gymnique</a:t>
            </a:r>
            <a:r>
              <a:rPr lang="en-CA" sz="1249" b="1" dirty="0" smtClean="0"/>
              <a:t>/</a:t>
            </a:r>
            <a:r>
              <a:rPr lang="en-CA" sz="1249" b="1" dirty="0" err="1" smtClean="0"/>
              <a:t>mixte</a:t>
            </a:r>
            <a:r>
              <a:rPr lang="en-CA" sz="1249" b="1" dirty="0" smtClean="0"/>
              <a:t>      	 </a:t>
            </a:r>
            <a:r>
              <a:rPr lang="en-CA" sz="1249" dirty="0"/>
              <a:t>A+D 		</a:t>
            </a:r>
            <a:r>
              <a:rPr lang="en-CA" sz="1249" dirty="0" smtClean="0"/>
              <a:t>B+D </a:t>
            </a:r>
            <a:r>
              <a:rPr lang="en-CA" sz="1249" dirty="0"/>
              <a:t>	</a:t>
            </a:r>
            <a:br>
              <a:rPr lang="en-CA" sz="1249" dirty="0"/>
            </a:br>
            <a:r>
              <a:rPr lang="en-CA" sz="1249" dirty="0"/>
              <a:t>		</a:t>
            </a:r>
            <a:r>
              <a:rPr lang="en-CA" sz="1249" dirty="0" smtClean="0"/>
              <a:t>	B+C </a:t>
            </a:r>
            <a:r>
              <a:rPr lang="en-CA" sz="1249" dirty="0"/>
              <a:t>	</a:t>
            </a:r>
            <a:r>
              <a:rPr lang="en-CA" sz="1249" dirty="0" smtClean="0"/>
              <a:t>	C+C </a:t>
            </a:r>
            <a:r>
              <a:rPr lang="en-CA" sz="1249" dirty="0"/>
              <a:t>(</a:t>
            </a:r>
            <a:r>
              <a:rPr lang="en-CA" sz="1249" dirty="0" err="1"/>
              <a:t>mêmes</a:t>
            </a:r>
            <a:r>
              <a:rPr lang="en-CA" sz="1249" dirty="0"/>
              <a:t> </a:t>
            </a:r>
            <a:r>
              <a:rPr lang="en-CA" sz="1249" dirty="0" err="1"/>
              <a:t>ou</a:t>
            </a:r>
            <a:r>
              <a:rPr lang="en-CA" sz="1249" dirty="0"/>
              <a:t> </a:t>
            </a:r>
            <a:r>
              <a:rPr lang="en-CA" sz="1249" dirty="0" err="1"/>
              <a:t>différents</a:t>
            </a:r>
            <a:r>
              <a:rPr lang="en-CA" sz="1249" dirty="0"/>
              <a:t>)</a:t>
            </a:r>
            <a:br>
              <a:rPr lang="en-CA" sz="1249" dirty="0"/>
            </a:br>
            <a:r>
              <a:rPr lang="en-CA" sz="1249" dirty="0"/>
              <a:t>				</a:t>
            </a:r>
            <a:r>
              <a:rPr lang="en-CA" sz="1249" dirty="0" smtClean="0"/>
              <a:t>	C+D </a:t>
            </a:r>
            <a:endParaRPr lang="en-CA" sz="1249" dirty="0"/>
          </a:p>
          <a:p>
            <a:pPr marL="0" indent="0" algn="l" rtl="0">
              <a:lnSpc>
                <a:spcPct val="90000"/>
              </a:lnSpc>
              <a:spcBef>
                <a:spcPts val="0"/>
              </a:spcBef>
              <a:buNone/>
            </a:pPr>
            <a:r>
              <a:rPr lang="en-CA" sz="1249" b="1" dirty="0"/>
              <a:t>Tour</a:t>
            </a:r>
            <a:r>
              <a:rPr lang="en-CA" sz="1249" dirty="0"/>
              <a:t>		</a:t>
            </a:r>
            <a:r>
              <a:rPr lang="en-CA" sz="1249" dirty="0" smtClean="0"/>
              <a:t>	A+C </a:t>
            </a:r>
            <a:r>
              <a:rPr lang="en-CA" sz="1249" dirty="0"/>
              <a:t>(</a:t>
            </a:r>
            <a:r>
              <a:rPr lang="en-CA" sz="1249" dirty="0" err="1"/>
              <a:t>ou</a:t>
            </a:r>
            <a:r>
              <a:rPr lang="en-CA" sz="1249" dirty="0"/>
              <a:t> </a:t>
            </a:r>
            <a:r>
              <a:rPr lang="en-CA" sz="1249" dirty="0" err="1"/>
              <a:t>l’inverse</a:t>
            </a:r>
            <a:r>
              <a:rPr lang="en-CA" sz="1249" dirty="0"/>
              <a:t>) 	</a:t>
            </a:r>
          </a:p>
          <a:p>
            <a:pPr marL="0" indent="0" algn="l" rtl="0">
              <a:lnSpc>
                <a:spcPct val="90000"/>
              </a:lnSpc>
              <a:spcBef>
                <a:spcPts val="0"/>
              </a:spcBef>
              <a:buNone/>
            </a:pPr>
            <a:endParaRPr lang="fr-CA" sz="1249" dirty="0" smtClean="0"/>
          </a:p>
          <a:p>
            <a:pPr marL="0" indent="0" algn="l" rtl="0">
              <a:lnSpc>
                <a:spcPct val="90000"/>
              </a:lnSpc>
              <a:spcBef>
                <a:spcPts val="0"/>
              </a:spcBef>
              <a:buNone/>
            </a:pPr>
            <a:endParaRPr sz="1249" dirty="0"/>
          </a:p>
          <a:p>
            <a:pPr marL="0" indent="0" algn="l" rtl="0">
              <a:lnSpc>
                <a:spcPct val="90000"/>
              </a:lnSpc>
              <a:spcBef>
                <a:spcPts val="0"/>
              </a:spcBef>
              <a:buNone/>
            </a:pPr>
            <a:r>
              <a:rPr lang="fr-CA" sz="1400" b="1" u="sng" dirty="0">
                <a:solidFill>
                  <a:srgbClr val="90C126"/>
                </a:solidFill>
              </a:rPr>
              <a:t>Bonus D/E</a:t>
            </a:r>
          </a:p>
          <a:p>
            <a:pPr marL="0" indent="0" algn="l" rtl="0">
              <a:lnSpc>
                <a:spcPct val="90000"/>
              </a:lnSpc>
              <a:spcBef>
                <a:spcPts val="0"/>
              </a:spcBef>
              <a:buNone/>
            </a:pPr>
            <a:r>
              <a:rPr lang="fr-CA" sz="1400" dirty="0"/>
              <a:t>JO Niveau 9 — </a:t>
            </a:r>
            <a:r>
              <a:rPr lang="fr-CA" sz="1400" dirty="0" smtClean="0"/>
              <a:t>tout </a:t>
            </a:r>
            <a:r>
              <a:rPr lang="fr-CA" sz="1400" dirty="0"/>
              <a:t>D/E = + 0.10</a:t>
            </a:r>
          </a:p>
          <a:p>
            <a:pPr marL="0" indent="0" algn="l" rtl="0">
              <a:lnSpc>
                <a:spcPct val="90000"/>
              </a:lnSpc>
              <a:spcBef>
                <a:spcPts val="0"/>
              </a:spcBef>
              <a:buNone/>
            </a:pPr>
            <a:r>
              <a:rPr lang="fr-CA" sz="1400" dirty="0"/>
              <a:t>JO Niveau 10 – </a:t>
            </a:r>
            <a:r>
              <a:rPr lang="fr-CA" sz="1400" dirty="0" smtClean="0"/>
              <a:t>tout </a:t>
            </a:r>
            <a:r>
              <a:rPr lang="fr-CA" sz="1400" dirty="0"/>
              <a:t>D = +0.10 </a:t>
            </a:r>
            <a:r>
              <a:rPr lang="fr-CA" sz="1400" dirty="0" smtClean="0"/>
              <a:t>/ tout </a:t>
            </a:r>
            <a:r>
              <a:rPr lang="fr-CA" sz="1400" dirty="0"/>
              <a:t>E = +</a:t>
            </a:r>
            <a:r>
              <a:rPr lang="fr-CA" sz="1400" dirty="0" smtClean="0"/>
              <a:t>0.20</a:t>
            </a:r>
          </a:p>
          <a:p>
            <a:pPr marL="0" indent="0" algn="l" rtl="0">
              <a:lnSpc>
                <a:spcPct val="90000"/>
              </a:lnSpc>
              <a:spcBef>
                <a:spcPts val="0"/>
              </a:spcBef>
              <a:buNone/>
            </a:pPr>
            <a:endParaRPr lang="fr-CA" sz="1400" dirty="0"/>
          </a:p>
          <a:p>
            <a:pPr marL="0" indent="0" algn="l" rtl="0">
              <a:lnSpc>
                <a:spcPct val="90000"/>
              </a:lnSpc>
              <a:spcBef>
                <a:spcPts val="0"/>
              </a:spcBef>
              <a:buNone/>
            </a:pPr>
            <a:r>
              <a:rPr lang="fr-CA" sz="1400" dirty="0" smtClean="0">
                <a:solidFill>
                  <a:srgbClr val="FF0000"/>
                </a:solidFill>
              </a:rPr>
              <a:t>NOUVEAU – série de 3 éléments </a:t>
            </a:r>
            <a:r>
              <a:rPr lang="fr-CA" sz="1400" dirty="0" err="1" smtClean="0">
                <a:solidFill>
                  <a:srgbClr val="FF0000"/>
                </a:solidFill>
              </a:rPr>
              <a:t>acro</a:t>
            </a:r>
            <a:r>
              <a:rPr lang="fr-CA" sz="1400" dirty="0" smtClean="0">
                <a:solidFill>
                  <a:srgbClr val="FF0000"/>
                </a:solidFill>
              </a:rPr>
              <a:t> avec envol qui termine sur la poutre (incluant entrée et sortie), dont 1 salto min C ou 1 élément D/E </a:t>
            </a:r>
            <a:r>
              <a:rPr lang="fr-CA" sz="1400" dirty="0" err="1" smtClean="0">
                <a:solidFill>
                  <a:srgbClr val="FF0000"/>
                </a:solidFill>
              </a:rPr>
              <a:t>acro</a:t>
            </a:r>
            <a:r>
              <a:rPr lang="fr-CA" sz="1400" dirty="0" smtClean="0">
                <a:solidFill>
                  <a:srgbClr val="FF0000"/>
                </a:solidFill>
              </a:rPr>
              <a:t> avec envol, avec ou sans support des mains = 0.1</a:t>
            </a:r>
            <a:endParaRPr sz="1400" dirty="0">
              <a:solidFill>
                <a:srgbClr val="FF0000"/>
              </a:solidFill>
            </a:endParaRPr>
          </a:p>
          <a:p>
            <a:pPr algn="l" rtl="0">
              <a:lnSpc>
                <a:spcPct val="90000"/>
              </a:lnSpc>
              <a:spcBef>
                <a:spcPts val="0"/>
              </a:spcBef>
              <a:buClr>
                <a:schemeClr val="accent1"/>
              </a:buClr>
              <a:buSzPct val="25000"/>
            </a:pPr>
            <a:endParaRPr sz="1249" dirty="0">
              <a:ea typeface="Trebuchet MS"/>
              <a:sym typeface="Trebuchet MS"/>
            </a:endParaRPr>
          </a:p>
        </p:txBody>
      </p:sp>
    </p:spTree>
    <p:extLst>
      <p:ext uri="{BB962C8B-B14F-4D97-AF65-F5344CB8AC3E}">
        <p14:creationId xmlns:p14="http://schemas.microsoft.com/office/powerpoint/2010/main" val="17900180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custDataLst>
              <p:tags r:id="rId1"/>
            </p:custDataLst>
          </p:nvPr>
        </p:nvSpPr>
        <p:spPr>
          <a:xfrm>
            <a:off x="508093" y="154538"/>
            <a:ext cx="6447501" cy="464344"/>
          </a:xfrm>
          <a:prstGeom prst="rect">
            <a:avLst/>
          </a:prstGeom>
          <a:noFill/>
          <a:ln>
            <a:noFill/>
          </a:ln>
        </p:spPr>
        <p:txBody>
          <a:bodyPr wrap="square" lIns="68569" tIns="34275" rIns="68569" bIns="34275" anchor="t" anchorCtr="0">
            <a:noAutofit/>
          </a:bodyPr>
          <a:lstStyle/>
          <a:p>
            <a:pPr algn="ctr" rtl="0">
              <a:buClr>
                <a:schemeClr val="accent1"/>
              </a:buClr>
              <a:buSzPct val="25000"/>
            </a:pPr>
            <a:r>
              <a:rPr lang="en-CA" sz="2430" dirty="0" err="1"/>
              <a:t>Poutre</a:t>
            </a:r>
            <a:r>
              <a:rPr lang="en-CA" sz="2430" dirty="0"/>
              <a:t> – Bonus </a:t>
            </a:r>
            <a:r>
              <a:rPr lang="en-CA" sz="2430" dirty="0" err="1"/>
              <a:t>Niveau</a:t>
            </a:r>
            <a:r>
              <a:rPr lang="en-CA" sz="2430" dirty="0"/>
              <a:t> 9-10</a:t>
            </a:r>
          </a:p>
        </p:txBody>
      </p:sp>
      <p:sp>
        <p:nvSpPr>
          <p:cNvPr id="744" name="Shape 744"/>
          <p:cNvSpPr txBox="1">
            <a:spLocks noGrp="1"/>
          </p:cNvSpPr>
          <p:nvPr>
            <p:ph idx="1"/>
            <p:custDataLst>
              <p:tags r:id="rId2"/>
            </p:custDataLst>
          </p:nvPr>
        </p:nvSpPr>
        <p:spPr>
          <a:xfrm>
            <a:off x="507994" y="618882"/>
            <a:ext cx="8255006" cy="4370080"/>
          </a:xfrm>
          <a:prstGeom prst="rect">
            <a:avLst/>
          </a:prstGeom>
          <a:noFill/>
          <a:ln w="9525" cap="flat" cmpd="sng">
            <a:solidFill>
              <a:srgbClr val="000000"/>
            </a:solidFill>
            <a:prstDash val="solid"/>
            <a:round/>
            <a:headEnd type="none" w="med" len="med"/>
            <a:tailEnd type="none" w="med" len="med"/>
          </a:ln>
        </p:spPr>
        <p:txBody>
          <a:bodyPr wrap="square" lIns="68569" tIns="34275" rIns="68569" bIns="34275" anchor="t" anchorCtr="0">
            <a:noAutofit/>
          </a:bodyPr>
          <a:lstStyle/>
          <a:p>
            <a:pPr marL="342900" indent="-342900" algn="l" rtl="0">
              <a:lnSpc>
                <a:spcPct val="90000"/>
              </a:lnSpc>
              <a:buFont typeface="Wingdings" panose="05000000000000000000" pitchFamily="2" charset="2"/>
              <a:buChar char="§"/>
            </a:pPr>
            <a:r>
              <a:rPr lang="fr-CA" sz="2400" b="1" u="sng" dirty="0">
                <a:solidFill>
                  <a:srgbClr val="90C126"/>
                </a:solidFill>
              </a:rPr>
              <a:t>JO Niveau 9: </a:t>
            </a:r>
            <a:endParaRPr lang="en-CA" sz="2000" dirty="0"/>
          </a:p>
          <a:p>
            <a:pPr algn="l" rtl="0">
              <a:lnSpc>
                <a:spcPct val="90000"/>
              </a:lnSpc>
            </a:pPr>
            <a:endParaRPr lang="fr-CA" sz="1200" dirty="0">
              <a:latin typeface="Trebuchet MS" panose="020B0603020202020204" pitchFamily="34" charset="0"/>
            </a:endParaRPr>
          </a:p>
          <a:p>
            <a:pPr marL="800100" lvl="1" indent="-342900" algn="l" rtl="0">
              <a:lnSpc>
                <a:spcPct val="90000"/>
              </a:lnSpc>
              <a:buFont typeface="Wingdings" panose="05000000000000000000" pitchFamily="2" charset="2"/>
              <a:buChar char="§"/>
            </a:pPr>
            <a:r>
              <a:rPr lang="fr-CA" sz="1200" dirty="0">
                <a:latin typeface="Trebuchet MS" panose="020B0603020202020204" pitchFamily="34" charset="0"/>
              </a:rPr>
              <a:t>M</a:t>
            </a:r>
            <a:r>
              <a:rPr lang="en-CA" sz="1200" dirty="0">
                <a:latin typeface="Trebuchet MS" panose="020B0603020202020204" pitchFamily="34" charset="0"/>
              </a:rPr>
              <a:t>ax 0.20 pour </a:t>
            </a:r>
            <a:r>
              <a:rPr lang="en-CA" sz="1200" dirty="0" err="1">
                <a:latin typeface="Trebuchet MS" panose="020B0603020202020204" pitchFamily="34" charset="0"/>
              </a:rPr>
              <a:t>valeur</a:t>
            </a:r>
            <a:r>
              <a:rPr lang="en-CA" sz="1200" dirty="0">
                <a:latin typeface="Trebuchet MS" panose="020B0603020202020204" pitchFamily="34" charset="0"/>
              </a:rPr>
              <a:t> C + Max 0.10 pour </a:t>
            </a:r>
            <a:r>
              <a:rPr lang="en-CA" sz="1200" dirty="0" err="1">
                <a:latin typeface="Trebuchet MS" panose="020B0603020202020204" pitchFamily="34" charset="0"/>
              </a:rPr>
              <a:t>tous</a:t>
            </a:r>
            <a:r>
              <a:rPr lang="en-CA" sz="1200" dirty="0">
                <a:latin typeface="Trebuchet MS" panose="020B0603020202020204" pitchFamily="34" charset="0"/>
              </a:rPr>
              <a:t> D/E</a:t>
            </a:r>
            <a:endParaRPr sz="1200" dirty="0">
              <a:latin typeface="Trebuchet MS" panose="020B0603020202020204" pitchFamily="34" charset="0"/>
            </a:endParaRPr>
          </a:p>
          <a:p>
            <a:pPr algn="l" rtl="0">
              <a:lnSpc>
                <a:spcPct val="90000"/>
              </a:lnSpc>
            </a:pPr>
            <a:endParaRPr lang="fr-CA" sz="1400" dirty="0"/>
          </a:p>
          <a:p>
            <a:pPr marL="342900" indent="-342900" algn="l" rtl="0">
              <a:lnSpc>
                <a:spcPct val="90000"/>
              </a:lnSpc>
              <a:buFont typeface="Wingdings" panose="05000000000000000000" pitchFamily="2" charset="2"/>
              <a:buChar char="§"/>
            </a:pPr>
            <a:r>
              <a:rPr lang="fr-CA" sz="2400" b="1" u="sng" dirty="0">
                <a:solidFill>
                  <a:srgbClr val="90C126"/>
                </a:solidFill>
              </a:rPr>
              <a:t>J</a:t>
            </a:r>
            <a:r>
              <a:rPr lang="en-CA" sz="2400" b="1" u="sng" dirty="0">
                <a:solidFill>
                  <a:srgbClr val="90C126"/>
                </a:solidFill>
              </a:rPr>
              <a:t>O </a:t>
            </a:r>
            <a:r>
              <a:rPr lang="en-CA" sz="2400" b="1" u="sng" dirty="0" err="1">
                <a:solidFill>
                  <a:srgbClr val="90C126"/>
                </a:solidFill>
              </a:rPr>
              <a:t>niveau</a:t>
            </a:r>
            <a:r>
              <a:rPr lang="en-CA" sz="2400" b="1" u="sng" dirty="0">
                <a:solidFill>
                  <a:srgbClr val="90C126"/>
                </a:solidFill>
              </a:rPr>
              <a:t> 10 :</a:t>
            </a:r>
          </a:p>
          <a:p>
            <a:pPr marL="342900" indent="-342900" algn="l" rtl="0">
              <a:lnSpc>
                <a:spcPct val="90000"/>
              </a:lnSpc>
              <a:buFont typeface="Wingdings" panose="05000000000000000000" pitchFamily="2" charset="2"/>
              <a:buChar char="§"/>
            </a:pPr>
            <a:endParaRPr lang="en-CA" sz="1200" b="1" u="sng" dirty="0">
              <a:solidFill>
                <a:srgbClr val="90C126"/>
              </a:solidFill>
              <a:latin typeface="Trebuchet MS" panose="020B0603020202020204" pitchFamily="34" charset="0"/>
            </a:endParaRPr>
          </a:p>
          <a:p>
            <a:pPr marL="800100" lvl="1" indent="-342900" algn="l" rtl="0">
              <a:lnSpc>
                <a:spcPct val="90000"/>
              </a:lnSpc>
              <a:buFont typeface="Wingdings" panose="05000000000000000000" pitchFamily="2" charset="2"/>
              <a:buChar char="§"/>
            </a:pPr>
            <a:r>
              <a:rPr lang="fr-CA" sz="1200" dirty="0">
                <a:latin typeface="Trebuchet MS" panose="020B0603020202020204" pitchFamily="34" charset="0"/>
                <a:sym typeface="Trebuchet MS"/>
              </a:rPr>
              <a:t>Min 0.1 pour valeur C</a:t>
            </a:r>
          </a:p>
          <a:p>
            <a:pPr marL="800100" lvl="1" indent="-342900" algn="l" rtl="0">
              <a:lnSpc>
                <a:spcPct val="90000"/>
              </a:lnSpc>
              <a:buFont typeface="Wingdings" panose="05000000000000000000" pitchFamily="2" charset="2"/>
              <a:buChar char="§"/>
            </a:pPr>
            <a:r>
              <a:rPr lang="fr-CA" sz="1200" dirty="0">
                <a:latin typeface="Trebuchet MS" panose="020B0603020202020204" pitchFamily="34" charset="0"/>
                <a:sym typeface="Trebuchet MS"/>
              </a:rPr>
              <a:t>Min 0.1 pour tous D/E</a:t>
            </a:r>
          </a:p>
          <a:p>
            <a:pPr algn="l" rtl="0">
              <a:lnSpc>
                <a:spcPct val="90000"/>
              </a:lnSpc>
              <a:spcBef>
                <a:spcPts val="750"/>
              </a:spcBef>
              <a:buClr>
                <a:schemeClr val="accent1"/>
              </a:buClr>
              <a:buSzPct val="25000"/>
            </a:pPr>
            <a:endParaRPr lang="fr-CA" sz="1400" dirty="0">
              <a:ea typeface="Trebuchet MS"/>
              <a:sym typeface="Trebuchet MS"/>
            </a:endParaRPr>
          </a:p>
          <a:p>
            <a:pPr algn="l"/>
            <a:r>
              <a:rPr lang="en-CA" sz="1400" b="1" dirty="0"/>
              <a:t>Bonus </a:t>
            </a:r>
            <a:r>
              <a:rPr lang="en-CA" sz="1400" b="1" dirty="0" err="1"/>
              <a:t>additionnel</a:t>
            </a:r>
            <a:r>
              <a:rPr lang="en-CA" sz="1400" b="1" dirty="0"/>
              <a:t> + 0.10 (</a:t>
            </a:r>
            <a:r>
              <a:rPr lang="en-CA" sz="1400" b="1" dirty="0" err="1" smtClean="0"/>
              <a:t>n’inclut</a:t>
            </a:r>
            <a:r>
              <a:rPr lang="en-CA" sz="1400" b="1" dirty="0" smtClean="0"/>
              <a:t> </a:t>
            </a:r>
            <a:r>
              <a:rPr lang="en-CA" sz="1400" b="1" dirty="0"/>
              <a:t>pas les exigences </a:t>
            </a:r>
            <a:r>
              <a:rPr lang="en-CA" sz="1400" b="1" dirty="0" err="1"/>
              <a:t>spécifiques</a:t>
            </a:r>
            <a:r>
              <a:rPr lang="en-CA" sz="1400" b="1" dirty="0" smtClean="0"/>
              <a:t>), la routine </a:t>
            </a:r>
            <a:r>
              <a:rPr lang="en-CA" sz="1400" b="1" dirty="0" err="1" smtClean="0"/>
              <a:t>doit</a:t>
            </a:r>
            <a:r>
              <a:rPr lang="en-CA" sz="1400" b="1" dirty="0" smtClean="0"/>
              <a:t> </a:t>
            </a:r>
            <a:r>
              <a:rPr lang="en-CA" sz="1400" b="1" dirty="0" err="1" smtClean="0"/>
              <a:t>avoir</a:t>
            </a:r>
            <a:r>
              <a:rPr lang="en-CA" sz="1400" b="1" dirty="0"/>
              <a:t> : </a:t>
            </a:r>
          </a:p>
          <a:p>
            <a:pPr marL="742950" lvl="1" indent="-285750" algn="l">
              <a:buFont typeface="Wingdings" panose="05000000000000000000" pitchFamily="2" charset="2"/>
              <a:buChar char="§"/>
            </a:pPr>
            <a:r>
              <a:rPr lang="en-CA" sz="1400" dirty="0" err="1" smtClean="0">
                <a:latin typeface="Trebuchet MS" panose="020B0603020202020204" pitchFamily="34" charset="0"/>
              </a:rPr>
              <a:t>Une</a:t>
            </a:r>
            <a:r>
              <a:rPr lang="en-CA" sz="1400" dirty="0" smtClean="0">
                <a:latin typeface="Trebuchet MS" panose="020B0603020202020204" pitchFamily="34" charset="0"/>
              </a:rPr>
              <a:t> ND </a:t>
            </a:r>
            <a:r>
              <a:rPr lang="en-CA" sz="1400" dirty="0">
                <a:latin typeface="Trebuchet MS" panose="020B0603020202020204" pitchFamily="34" charset="0"/>
              </a:rPr>
              <a:t>de 10.0 </a:t>
            </a:r>
          </a:p>
          <a:p>
            <a:pPr marL="742950" lvl="1" indent="-285750" algn="l">
              <a:buFont typeface="Wingdings" panose="05000000000000000000" pitchFamily="2" charset="2"/>
              <a:buChar char="§"/>
            </a:pPr>
            <a:r>
              <a:rPr lang="en-CA" sz="1400" dirty="0">
                <a:latin typeface="Trebuchet MS" panose="020B0603020202020204" pitchFamily="34" charset="0"/>
              </a:rPr>
              <a:t>Bonus de </a:t>
            </a:r>
            <a:r>
              <a:rPr lang="en-CA" sz="1400" u="sng" dirty="0">
                <a:latin typeface="Trebuchet MS" panose="020B0603020202020204" pitchFamily="34" charset="0"/>
              </a:rPr>
              <a:t>0.6</a:t>
            </a:r>
            <a:r>
              <a:rPr lang="en-CA" sz="1400" dirty="0">
                <a:latin typeface="Trebuchet MS" panose="020B0603020202020204" pitchFamily="34" charset="0"/>
              </a:rPr>
              <a:t> </a:t>
            </a:r>
            <a:r>
              <a:rPr lang="en-CA" sz="1400" dirty="0" err="1">
                <a:latin typeface="Trebuchet MS" panose="020B0603020202020204" pitchFamily="34" charset="0"/>
              </a:rPr>
              <a:t>ou</a:t>
            </a:r>
            <a:r>
              <a:rPr lang="en-CA" sz="1400" dirty="0">
                <a:latin typeface="Trebuchet MS" panose="020B0603020202020204" pitchFamily="34" charset="0"/>
              </a:rPr>
              <a:t> plus</a:t>
            </a:r>
          </a:p>
          <a:p>
            <a:pPr marL="742950" lvl="1" indent="-285750" algn="l">
              <a:buFont typeface="Wingdings" panose="05000000000000000000" pitchFamily="2" charset="2"/>
              <a:buChar char="§"/>
            </a:pPr>
            <a:r>
              <a:rPr lang="en-CA" sz="1400" dirty="0">
                <a:latin typeface="Trebuchet MS" panose="020B0603020202020204" pitchFamily="34" charset="0"/>
              </a:rPr>
              <a:t>Au </a:t>
            </a:r>
            <a:r>
              <a:rPr lang="en-CA" sz="1400" dirty="0" err="1">
                <a:latin typeface="Trebuchet MS" panose="020B0603020202020204" pitchFamily="34" charset="0"/>
              </a:rPr>
              <a:t>moins</a:t>
            </a:r>
            <a:r>
              <a:rPr lang="en-CA" sz="1400" dirty="0">
                <a:latin typeface="Trebuchet MS" panose="020B0603020202020204" pitchFamily="34" charset="0"/>
              </a:rPr>
              <a:t> un </a:t>
            </a:r>
            <a:r>
              <a:rPr lang="en-CA" sz="1400" dirty="0" err="1">
                <a:latin typeface="Trebuchet MS" panose="020B0603020202020204" pitchFamily="34" charset="0"/>
              </a:rPr>
              <a:t>élément</a:t>
            </a:r>
            <a:r>
              <a:rPr lang="en-CA" sz="1400" dirty="0">
                <a:latin typeface="Trebuchet MS" panose="020B0603020202020204" pitchFamily="34" charset="0"/>
              </a:rPr>
              <a:t> E (sans chute </a:t>
            </a:r>
            <a:r>
              <a:rPr lang="en-CA" sz="1400" dirty="0" err="1">
                <a:latin typeface="Trebuchet MS" panose="020B0603020202020204" pitchFamily="34" charset="0"/>
              </a:rPr>
              <a:t>ou</a:t>
            </a:r>
            <a:r>
              <a:rPr lang="en-CA" sz="1400" dirty="0">
                <a:latin typeface="Trebuchet MS" panose="020B0603020202020204" pitchFamily="34" charset="0"/>
              </a:rPr>
              <a:t> aide </a:t>
            </a:r>
            <a:r>
              <a:rPr lang="en-CA" sz="1400" dirty="0" err="1">
                <a:latin typeface="Trebuchet MS" panose="020B0603020202020204" pitchFamily="34" charset="0"/>
              </a:rPr>
              <a:t>manuelle</a:t>
            </a:r>
            <a:r>
              <a:rPr lang="en-CA" sz="1400" dirty="0">
                <a:latin typeface="Trebuchet MS" panose="020B0603020202020204" pitchFamily="34" charset="0"/>
              </a:rPr>
              <a:t>)</a:t>
            </a:r>
          </a:p>
          <a:p>
            <a:pPr marL="742950" lvl="1" indent="-285750" algn="l">
              <a:buFont typeface="Wingdings" panose="05000000000000000000" pitchFamily="2" charset="2"/>
              <a:buChar char="§"/>
            </a:pPr>
            <a:endParaRPr lang="en-CA" sz="1400" dirty="0">
              <a:latin typeface="Trebuchet MS" panose="020B0603020202020204" pitchFamily="34" charset="0"/>
            </a:endParaRPr>
          </a:p>
          <a:p>
            <a:pPr lvl="1" algn="l"/>
            <a:r>
              <a:rPr lang="en-CA" sz="1400" dirty="0">
                <a:latin typeface="Trebuchet MS" panose="020B0603020202020204" pitchFamily="34" charset="0"/>
              </a:rPr>
              <a:t>Le bonus </a:t>
            </a:r>
            <a:r>
              <a:rPr lang="en-CA" sz="1400" dirty="0" err="1">
                <a:latin typeface="Trebuchet MS" panose="020B0603020202020204" pitchFamily="34" charset="0"/>
              </a:rPr>
              <a:t>est</a:t>
            </a:r>
            <a:r>
              <a:rPr lang="en-CA" sz="1400" dirty="0">
                <a:latin typeface="Trebuchet MS" panose="020B0603020202020204" pitchFamily="34" charset="0"/>
              </a:rPr>
              <a:t> </a:t>
            </a:r>
            <a:r>
              <a:rPr lang="en-CA" sz="1400" dirty="0" err="1">
                <a:latin typeface="Trebuchet MS" panose="020B0603020202020204" pitchFamily="34" charset="0"/>
              </a:rPr>
              <a:t>ajouté</a:t>
            </a:r>
            <a:r>
              <a:rPr lang="en-CA" sz="1400" dirty="0">
                <a:latin typeface="Trebuchet MS" panose="020B0603020202020204" pitchFamily="34" charset="0"/>
              </a:rPr>
              <a:t> à la note de </a:t>
            </a:r>
            <a:r>
              <a:rPr lang="en-CA" sz="1400" dirty="0" err="1">
                <a:latin typeface="Trebuchet MS" panose="020B0603020202020204" pitchFamily="34" charset="0"/>
              </a:rPr>
              <a:t>tous</a:t>
            </a:r>
            <a:r>
              <a:rPr lang="en-CA" sz="1400" dirty="0">
                <a:latin typeface="Trebuchet MS" panose="020B0603020202020204" pitchFamily="34" charset="0"/>
              </a:rPr>
              <a:t> les </a:t>
            </a:r>
            <a:r>
              <a:rPr lang="en-CA" sz="1400" dirty="0" err="1">
                <a:latin typeface="Trebuchet MS" panose="020B0603020202020204" pitchFamily="34" charset="0"/>
              </a:rPr>
              <a:t>juges</a:t>
            </a:r>
            <a:endParaRPr lang="en-CA" sz="1400" dirty="0">
              <a:latin typeface="Trebuchet MS" panose="020B0603020202020204" pitchFamily="34" charset="0"/>
            </a:endParaRPr>
          </a:p>
          <a:p>
            <a:pPr algn="l" rtl="0">
              <a:lnSpc>
                <a:spcPct val="90000"/>
              </a:lnSpc>
              <a:spcBef>
                <a:spcPts val="750"/>
              </a:spcBef>
              <a:buClr>
                <a:schemeClr val="accent1"/>
              </a:buClr>
              <a:buSzPct val="25000"/>
            </a:pPr>
            <a:endParaRPr sz="1249" dirty="0">
              <a:ea typeface="Trebuchet MS"/>
              <a:sym typeface="Trebuchet MS"/>
            </a:endParaRPr>
          </a:p>
        </p:txBody>
      </p:sp>
    </p:spTree>
    <p:extLst>
      <p:ext uri="{BB962C8B-B14F-4D97-AF65-F5344CB8AC3E}">
        <p14:creationId xmlns:p14="http://schemas.microsoft.com/office/powerpoint/2010/main" val="20812476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11699" y="242984"/>
            <a:ext cx="8466626"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sz="2300" b="1" spc="-5" dirty="0"/>
          </a:p>
        </p:txBody>
      </p:sp>
      <p:sp>
        <p:nvSpPr>
          <p:cNvPr id="4" name="object 4"/>
          <p:cNvSpPr txBox="1"/>
          <p:nvPr>
            <p:custDataLst>
              <p:tags r:id="rId3"/>
            </p:custDataLst>
          </p:nvPr>
        </p:nvSpPr>
        <p:spPr>
          <a:xfrm>
            <a:off x="135023" y="1342595"/>
            <a:ext cx="2379577" cy="3541354"/>
          </a:xfrm>
          <a:prstGeom prst="rect">
            <a:avLst/>
          </a:prstGeom>
          <a:ln w="9524">
            <a:solidFill>
              <a:srgbClr val="000000"/>
            </a:solidFill>
          </a:ln>
        </p:spPr>
        <p:txBody>
          <a:bodyPr vert="horz" wrap="square" lIns="0" tIns="154305" rIns="0" bIns="0" rtlCol="0">
            <a:spAutoFit/>
          </a:bodyPr>
          <a:lstStyle/>
          <a:p>
            <a:pPr marL="125095">
              <a:spcBef>
                <a:spcPts val="785"/>
              </a:spcBef>
            </a:pPr>
            <a:r>
              <a:rPr lang="en-CA" sz="1500" b="1" spc="-5" dirty="0">
                <a:solidFill>
                  <a:prstClr val="black"/>
                </a:solidFill>
                <a:latin typeface="Trebuchet MS"/>
                <a:cs typeface="Trebuchet MS"/>
              </a:rPr>
              <a:t>              </a:t>
            </a:r>
            <a:r>
              <a:rPr lang="en-CA" sz="1300" b="1" u="sng" spc="-5" dirty="0" err="1">
                <a:solidFill>
                  <a:prstClr val="black"/>
                </a:solidFill>
                <a:latin typeface="Trebuchet MS"/>
                <a:cs typeface="Trebuchet MS"/>
              </a:rPr>
              <a:t>Jusqu’a</a:t>
            </a:r>
            <a:r>
              <a:rPr lang="en-CA" sz="1300" b="1" u="sng" spc="-5" dirty="0">
                <a:solidFill>
                  <a:prstClr val="black"/>
                </a:solidFill>
                <a:latin typeface="Trebuchet MS"/>
                <a:cs typeface="Trebuchet MS"/>
              </a:rPr>
              <a:t> 0.1</a:t>
            </a:r>
          </a:p>
          <a:p>
            <a:pPr marL="410845" indent="-285750">
              <a:spcBef>
                <a:spcPts val="785"/>
              </a:spcBef>
              <a:buFontTx/>
              <a:buChar char="-"/>
            </a:pPr>
            <a:r>
              <a:rPr lang="fr-CA" sz="1100" spc="-5" dirty="0">
                <a:solidFill>
                  <a:prstClr val="black"/>
                </a:solidFill>
                <a:latin typeface="Trebuchet MS"/>
                <a:cs typeface="Trebuchet MS"/>
              </a:rPr>
              <a:t>Hésitation pendant les sauts, les élévations à l’ATR et les élans à l’ATR </a:t>
            </a:r>
            <a:r>
              <a:rPr lang="en-CA" sz="1100" spc="-5" dirty="0">
                <a:solidFill>
                  <a:prstClr val="black"/>
                </a:solidFill>
                <a:latin typeface="Trebuchet MS"/>
                <a:cs typeface="Trebuchet MS"/>
              </a:rPr>
              <a:t>—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i="1" spc="-5" dirty="0">
              <a:solidFill>
                <a:prstClr val="black"/>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Mauvaise position/alignement du corps pendant les éléments gymniques ayant une valeur de difficulté</a:t>
            </a:r>
            <a:r>
              <a:rPr lang="en-CA" sz="1100" spc="-5" dirty="0">
                <a:solidFill>
                  <a:prstClr val="black"/>
                </a:solidFill>
                <a:latin typeface="Trebuchet MS"/>
                <a:cs typeface="Trebuchet MS"/>
              </a:rPr>
              <a:t>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i="1" spc="-5" dirty="0">
              <a:solidFill>
                <a:prstClr val="black"/>
              </a:solidFill>
              <a:latin typeface="Trebuchet MS"/>
              <a:cs typeface="Trebuchet MS"/>
            </a:endParaRPr>
          </a:p>
          <a:p>
            <a:pPr marL="410845" indent="-285750">
              <a:spcBef>
                <a:spcPts val="785"/>
              </a:spcBef>
              <a:buFontTx/>
              <a:buChar char="-"/>
            </a:pPr>
            <a:r>
              <a:rPr lang="fr-CA" sz="1100" spc="-5" dirty="0">
                <a:solidFill>
                  <a:prstClr val="black"/>
                </a:solidFill>
                <a:latin typeface="Trebuchet MS"/>
                <a:cs typeface="Trebuchet MS"/>
              </a:rPr>
              <a:t>Ne pas faire un tour du </a:t>
            </a:r>
            <a:r>
              <a:rPr lang="en-CA" sz="1100" spc="-5" dirty="0" err="1">
                <a:solidFill>
                  <a:prstClr val="black"/>
                </a:solidFill>
                <a:latin typeface="Trebuchet MS"/>
                <a:cs typeface="Trebuchet MS"/>
              </a:rPr>
              <a:t>groupe</a:t>
            </a:r>
            <a:r>
              <a:rPr lang="en-CA" sz="1100" spc="-5" dirty="0">
                <a:solidFill>
                  <a:prstClr val="black"/>
                </a:solidFill>
                <a:latin typeface="Trebuchet MS"/>
                <a:cs typeface="Trebuchet MS"/>
              </a:rPr>
              <a:t> 3 </a:t>
            </a:r>
            <a:r>
              <a:rPr lang="en-CA" sz="1100" spc="-5" dirty="0" err="1">
                <a:solidFill>
                  <a:prstClr val="black"/>
                </a:solidFill>
                <a:latin typeface="Trebuchet MS"/>
                <a:cs typeface="Trebuchet MS"/>
              </a:rPr>
              <a:t>en</a:t>
            </a:r>
            <a:r>
              <a:rPr lang="en-CA" sz="1100" spc="-5" dirty="0">
                <a:solidFill>
                  <a:prstClr val="black"/>
                </a:solidFill>
                <a:latin typeface="Trebuchet MS"/>
                <a:cs typeface="Trebuchet MS"/>
              </a:rPr>
              <a:t> demi-pointe </a:t>
            </a:r>
            <a:r>
              <a:rPr lang="en-CA" sz="1100" spc="-5" dirty="0" err="1">
                <a:solidFill>
                  <a:prstClr val="black"/>
                </a:solidFill>
                <a:latin typeface="Trebuchet MS"/>
                <a:cs typeface="Trebuchet MS"/>
              </a:rPr>
              <a:t>relevé</a:t>
            </a:r>
            <a:r>
              <a:rPr lang="en-CA" sz="1100" spc="-5" dirty="0">
                <a:solidFill>
                  <a:prstClr val="black"/>
                </a:solidFill>
                <a:latin typeface="Trebuchet MS"/>
                <a:cs typeface="Trebuchet MS"/>
              </a:rPr>
              <a:t>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spc="-5" dirty="0">
              <a:solidFill>
                <a:prstClr val="black"/>
              </a:solidFill>
              <a:latin typeface="Trebuchet MS"/>
              <a:cs typeface="Trebuchet MS"/>
            </a:endParaRPr>
          </a:p>
          <a:p>
            <a:pPr marL="410845" indent="-285750">
              <a:spcBef>
                <a:spcPts val="785"/>
              </a:spcBef>
              <a:buFontTx/>
              <a:buChar char="-"/>
            </a:pPr>
            <a:r>
              <a:rPr lang="en-CA" sz="1100" spc="-5" dirty="0" err="1">
                <a:solidFill>
                  <a:prstClr val="black"/>
                </a:solidFill>
                <a:latin typeface="Trebuchet MS"/>
                <a:cs typeface="Trebuchet MS"/>
              </a:rPr>
              <a:t>Manque</a:t>
            </a:r>
            <a:r>
              <a:rPr lang="en-CA" sz="1100" spc="-5" dirty="0">
                <a:solidFill>
                  <a:prstClr val="black"/>
                </a:solidFill>
                <a:latin typeface="Trebuchet MS"/>
                <a:cs typeface="Trebuchet MS"/>
              </a:rPr>
              <a:t> de </a:t>
            </a:r>
            <a:r>
              <a:rPr lang="en-CA" sz="1100" spc="-5" dirty="0" err="1">
                <a:solidFill>
                  <a:prstClr val="black"/>
                </a:solidFill>
                <a:latin typeface="Trebuchet MS"/>
                <a:cs typeface="Trebuchet MS"/>
              </a:rPr>
              <a:t>précision</a:t>
            </a:r>
            <a:r>
              <a:rPr lang="en-CA" sz="1100" spc="-5" dirty="0">
                <a:solidFill>
                  <a:prstClr val="black"/>
                </a:solidFill>
                <a:latin typeface="Trebuchet MS"/>
                <a:cs typeface="Trebuchet MS"/>
              </a:rPr>
              <a:t> </a:t>
            </a:r>
            <a:r>
              <a:rPr lang="en-CA" sz="1100" spc="-5" dirty="0" err="1">
                <a:solidFill>
                  <a:prstClr val="black"/>
                </a:solidFill>
                <a:latin typeface="Trebuchet MS"/>
                <a:cs typeface="Trebuchet MS"/>
              </a:rPr>
              <a:t>gymnique</a:t>
            </a:r>
            <a:r>
              <a:rPr lang="en-CA" sz="1100" spc="-5" dirty="0">
                <a:solidFill>
                  <a:prstClr val="black"/>
                </a:solidFill>
                <a:latin typeface="Trebuchet MS"/>
                <a:cs typeface="Trebuchet MS"/>
              </a:rPr>
              <a:t> VD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i="1" spc="-5" dirty="0">
              <a:solidFill>
                <a:prstClr val="black"/>
              </a:solidFill>
              <a:latin typeface="Trebuchet MS"/>
              <a:cs typeface="Trebuchet MS"/>
            </a:endParaRPr>
          </a:p>
          <a:p>
            <a:pPr marL="410845" indent="-285750">
              <a:spcBef>
                <a:spcPts val="785"/>
              </a:spcBef>
              <a:buFontTx/>
              <a:buChar char="-"/>
            </a:pPr>
            <a:r>
              <a:rPr lang="en-CA" sz="1100" spc="-5" dirty="0">
                <a:solidFill>
                  <a:prstClr val="black"/>
                </a:solidFill>
                <a:latin typeface="Trebuchet MS"/>
                <a:cs typeface="Trebuchet MS"/>
              </a:rPr>
              <a:t>Tour </a:t>
            </a:r>
            <a:r>
              <a:rPr lang="en-CA" sz="1100" spc="-5" dirty="0" err="1">
                <a:solidFill>
                  <a:prstClr val="black"/>
                </a:solidFill>
                <a:latin typeface="Trebuchet MS"/>
                <a:cs typeface="Trebuchet MS"/>
              </a:rPr>
              <a:t>incomplet</a:t>
            </a:r>
            <a:r>
              <a:rPr lang="en-CA" sz="1100" spc="-5" dirty="0">
                <a:solidFill>
                  <a:prstClr val="black"/>
                </a:solidFill>
                <a:latin typeface="Trebuchet MS"/>
                <a:cs typeface="Trebuchet MS"/>
              </a:rPr>
              <a:t> —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spc="-5" dirty="0">
              <a:solidFill>
                <a:prstClr val="black"/>
              </a:solidFill>
              <a:latin typeface="Trebuchet MS"/>
              <a:cs typeface="Trebuchet MS"/>
            </a:endParaRPr>
          </a:p>
          <a:p>
            <a:pPr marL="410845" indent="-285750">
              <a:spcBef>
                <a:spcPts val="785"/>
              </a:spcBef>
              <a:buFontTx/>
              <a:buChar char="-"/>
            </a:pPr>
            <a:r>
              <a:rPr lang="en-CA" sz="1100" spc="-5" dirty="0">
                <a:solidFill>
                  <a:prstClr val="black"/>
                </a:solidFill>
                <a:latin typeface="Trebuchet MS"/>
                <a:cs typeface="Trebuchet MS"/>
              </a:rPr>
              <a:t>Pause pour concentration (2 </a:t>
            </a:r>
            <a:r>
              <a:rPr lang="en-CA" sz="1100" spc="-5" dirty="0" err="1">
                <a:solidFill>
                  <a:prstClr val="black"/>
                </a:solidFill>
                <a:latin typeface="Trebuchet MS"/>
                <a:cs typeface="Trebuchet MS"/>
              </a:rPr>
              <a:t>secondes</a:t>
            </a:r>
            <a:r>
              <a:rPr lang="en-CA" sz="1100" spc="-5" dirty="0">
                <a:solidFill>
                  <a:prstClr val="black"/>
                </a:solidFill>
                <a:latin typeface="Trebuchet MS"/>
                <a:cs typeface="Trebuchet MS"/>
              </a:rPr>
              <a:t>) – </a:t>
            </a:r>
            <a:r>
              <a:rPr lang="en-CA" sz="1100" u="sng" spc="-5" dirty="0">
                <a:solidFill>
                  <a:prstClr val="black"/>
                </a:solidFill>
                <a:latin typeface="Trebuchet MS"/>
                <a:cs typeface="Trebuchet MS"/>
              </a:rPr>
              <a:t>0.1</a:t>
            </a:r>
            <a:r>
              <a:rPr lang="en-CA" sz="1100" spc="-5" dirty="0">
                <a:solidFill>
                  <a:prstClr val="black"/>
                </a:solidFill>
                <a:latin typeface="Trebuchet MS"/>
                <a:cs typeface="Trebuchet MS"/>
              </a:rPr>
              <a:t> </a:t>
            </a:r>
            <a:r>
              <a:rPr lang="en-CA" sz="1100" i="1" spc="-5" dirty="0" err="1">
                <a:solidFill>
                  <a:prstClr val="black"/>
                </a:solidFill>
                <a:latin typeface="Trebuchet MS"/>
                <a:cs typeface="Trebuchet MS"/>
              </a:rPr>
              <a:t>chaque</a:t>
            </a:r>
            <a:r>
              <a:rPr lang="en-CA" sz="1100" i="1" spc="-5" dirty="0">
                <a:solidFill>
                  <a:prstClr val="black"/>
                </a:solidFill>
                <a:latin typeface="Trebuchet MS"/>
                <a:cs typeface="Trebuchet MS"/>
              </a:rPr>
              <a:t> </a:t>
            </a:r>
            <a:r>
              <a:rPr lang="en-CA" sz="1100" i="1" spc="-5" dirty="0" err="1">
                <a:solidFill>
                  <a:prstClr val="black"/>
                </a:solidFill>
                <a:latin typeface="Trebuchet MS"/>
                <a:cs typeface="Trebuchet MS"/>
              </a:rPr>
              <a:t>fois</a:t>
            </a:r>
            <a:endParaRPr lang="en-CA" sz="1100" spc="-5" dirty="0">
              <a:solidFill>
                <a:prstClr val="black"/>
              </a:solidFill>
              <a:latin typeface="Trebuchet MS"/>
              <a:cs typeface="Trebuchet MS"/>
            </a:endParaRPr>
          </a:p>
        </p:txBody>
      </p:sp>
      <p:sp>
        <p:nvSpPr>
          <p:cNvPr id="5" name="object 5"/>
          <p:cNvSpPr txBox="1"/>
          <p:nvPr>
            <p:custDataLst>
              <p:tags r:id="rId4"/>
            </p:custDataLst>
          </p:nvPr>
        </p:nvSpPr>
        <p:spPr>
          <a:xfrm>
            <a:off x="2691277" y="1342595"/>
            <a:ext cx="3176124" cy="3401572"/>
          </a:xfrm>
          <a:prstGeom prst="rect">
            <a:avLst/>
          </a:prstGeom>
          <a:ln w="9524">
            <a:solidFill>
              <a:srgbClr val="000000"/>
            </a:solidFill>
          </a:ln>
        </p:spPr>
        <p:txBody>
          <a:bodyPr vert="horz" wrap="square" lIns="0" tIns="71755" rIns="0" bIns="0" rtlCol="0">
            <a:spAutoFit/>
          </a:bodyPr>
          <a:lstStyle/>
          <a:p>
            <a:pPr marL="125095" algn="ctr">
              <a:spcBef>
                <a:spcPts val="785"/>
              </a:spcBef>
            </a:pPr>
            <a:r>
              <a:rPr lang="en-CA" sz="1300" b="1" u="sng" spc="-5" dirty="0" err="1">
                <a:solidFill>
                  <a:prstClr val="black"/>
                </a:solidFill>
                <a:latin typeface="Trebuchet MS"/>
                <a:cs typeface="Trebuchet MS"/>
              </a:rPr>
              <a:t>Jusqu’à</a:t>
            </a:r>
            <a:r>
              <a:rPr lang="en-CA" sz="1300" b="1" u="sng" spc="-5" dirty="0">
                <a:solidFill>
                  <a:prstClr val="black"/>
                </a:solidFill>
                <a:latin typeface="Trebuchet MS"/>
                <a:cs typeface="Trebuchet MS"/>
              </a:rPr>
              <a:t> 0.2</a:t>
            </a:r>
          </a:p>
          <a:p>
            <a:pPr marL="410845" indent="-285750">
              <a:spcBef>
                <a:spcPts val="785"/>
              </a:spcBef>
              <a:buFontTx/>
              <a:buChar char="-"/>
            </a:pPr>
            <a:r>
              <a:rPr lang="fr-CA" sz="1000" spc="-5" dirty="0">
                <a:solidFill>
                  <a:prstClr val="black"/>
                </a:solidFill>
                <a:latin typeface="Trebuchet MS"/>
                <a:cs typeface="Trebuchet MS"/>
              </a:rPr>
              <a:t>Jambes non parallèles au sol dans les sauts avec écart ou carpé-écarté</a:t>
            </a:r>
            <a:r>
              <a:rPr lang="en-CA" sz="1000" spc="-5" dirty="0">
                <a:solidFill>
                  <a:prstClr val="black"/>
                </a:solidFill>
                <a:latin typeface="Trebuchet MS"/>
                <a:cs typeface="Trebuchet MS"/>
              </a:rPr>
              <a:t> —</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endParaRPr lang="en-CA" sz="1000" i="1" spc="-5" dirty="0">
              <a:solidFill>
                <a:prstClr val="black"/>
              </a:solidFill>
              <a:latin typeface="Trebuchet MS"/>
              <a:cs typeface="Trebuchet MS"/>
            </a:endParaRPr>
          </a:p>
          <a:p>
            <a:pPr marL="410845" indent="-285750">
              <a:spcBef>
                <a:spcPts val="785"/>
              </a:spcBef>
              <a:buFontTx/>
              <a:buChar char="-"/>
            </a:pPr>
            <a:r>
              <a:rPr lang="fr-CA" sz="1000" spc="-5" dirty="0">
                <a:solidFill>
                  <a:prstClr val="black"/>
                </a:solidFill>
                <a:latin typeface="Trebuchet MS"/>
                <a:cs typeface="Trebuchet MS"/>
              </a:rPr>
              <a:t>Variation insuffisante du rythme et du tempo pendant tout l’exercice</a:t>
            </a:r>
          </a:p>
          <a:p>
            <a:pPr marL="410845" indent="-285750">
              <a:spcBef>
                <a:spcPts val="785"/>
              </a:spcBef>
              <a:buFontTx/>
              <a:buChar char="-"/>
            </a:pPr>
            <a:r>
              <a:rPr lang="fr-CA" sz="1000" spc="-5" dirty="0">
                <a:solidFill>
                  <a:prstClr val="black"/>
                </a:solidFill>
                <a:latin typeface="Trebuchet MS"/>
                <a:cs typeface="Trebuchet MS"/>
              </a:rPr>
              <a:t>Dynamisme insuffisant — prendre en considération l’énergie maintenue pendant tout l’exercice. donne une impression de facilité d’exécution</a:t>
            </a:r>
          </a:p>
          <a:p>
            <a:pPr marL="410845" indent="-285750">
              <a:spcBef>
                <a:spcPts val="785"/>
              </a:spcBef>
              <a:buFontTx/>
              <a:buChar char="-"/>
            </a:pPr>
            <a:r>
              <a:rPr lang="fr-CA" sz="1000" spc="-5" dirty="0">
                <a:solidFill>
                  <a:prstClr val="black"/>
                </a:solidFill>
                <a:latin typeface="Trebuchet MS"/>
                <a:cs typeface="Trebuchet MS"/>
              </a:rPr>
              <a:t>Assurance insuffisante pendant tout l’exercice</a:t>
            </a:r>
          </a:p>
          <a:p>
            <a:pPr marL="410845" indent="-285750">
              <a:spcBef>
                <a:spcPts val="785"/>
              </a:spcBef>
              <a:buFontTx/>
              <a:buChar char="-"/>
            </a:pPr>
            <a:r>
              <a:rPr lang="en-CA" sz="1000" spc="-5" dirty="0">
                <a:solidFill>
                  <a:prstClr val="black"/>
                </a:solidFill>
                <a:latin typeface="Trebuchet MS"/>
                <a:cs typeface="Trebuchet MS"/>
              </a:rPr>
              <a:t>Pause (&gt; 2 secs) – </a:t>
            </a:r>
            <a:r>
              <a:rPr lang="en-CA" sz="1000" u="sng" spc="-5" dirty="0">
                <a:solidFill>
                  <a:prstClr val="black"/>
                </a:solidFill>
                <a:latin typeface="Trebuchet MS"/>
                <a:cs typeface="Trebuchet MS"/>
              </a:rPr>
              <a:t>0.2</a:t>
            </a:r>
            <a:r>
              <a:rPr lang="en-CA" sz="1000" spc="-5" dirty="0">
                <a:solidFill>
                  <a:prstClr val="black"/>
                </a:solidFill>
                <a:latin typeface="Trebuchet MS"/>
                <a:cs typeface="Trebuchet MS"/>
              </a:rPr>
              <a:t>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endParaRPr lang="en-CA" sz="1000" spc="-5" dirty="0">
              <a:solidFill>
                <a:prstClr val="black"/>
              </a:solidFill>
              <a:latin typeface="Trebuchet MS"/>
              <a:cs typeface="Trebuchet MS"/>
            </a:endParaRPr>
          </a:p>
          <a:p>
            <a:pPr marL="410845" indent="-285750">
              <a:spcBef>
                <a:spcPts val="785"/>
              </a:spcBef>
              <a:buFontTx/>
              <a:buChar char="-"/>
            </a:pPr>
            <a:r>
              <a:rPr lang="en-CA" sz="1000" spc="-5" dirty="0" err="1">
                <a:solidFill>
                  <a:prstClr val="black"/>
                </a:solidFill>
                <a:latin typeface="Trebuchet MS"/>
                <a:cs typeface="Trebuchet MS"/>
              </a:rPr>
              <a:t>Mauvais</a:t>
            </a:r>
            <a:r>
              <a:rPr lang="en-CA" sz="1000" spc="-5" dirty="0">
                <a:solidFill>
                  <a:prstClr val="black"/>
                </a:solidFill>
                <a:latin typeface="Trebuchet MS"/>
                <a:cs typeface="Trebuchet MS"/>
              </a:rPr>
              <a:t> placement des </a:t>
            </a:r>
            <a:r>
              <a:rPr lang="en-CA" sz="1000" spc="-5" dirty="0" err="1">
                <a:solidFill>
                  <a:prstClr val="black"/>
                </a:solidFill>
                <a:latin typeface="Trebuchet MS"/>
                <a:cs typeface="Trebuchet MS"/>
              </a:rPr>
              <a:t>pieds</a:t>
            </a:r>
            <a:r>
              <a:rPr lang="en-CA" sz="1000" spc="-5" dirty="0">
                <a:solidFill>
                  <a:prstClr val="black"/>
                </a:solidFill>
                <a:latin typeface="Trebuchet MS"/>
                <a:cs typeface="Trebuchet MS"/>
              </a:rPr>
              <a:t> dans la </a:t>
            </a:r>
            <a:r>
              <a:rPr lang="en-CA" sz="1000" spc="-5" dirty="0" err="1">
                <a:solidFill>
                  <a:prstClr val="black"/>
                </a:solidFill>
                <a:latin typeface="Trebuchet MS"/>
                <a:cs typeface="Trebuchet MS"/>
              </a:rPr>
              <a:t>danse</a:t>
            </a:r>
            <a:endParaRPr lang="en-CA" sz="1000" spc="-5" dirty="0">
              <a:solidFill>
                <a:prstClr val="black"/>
              </a:solidFill>
              <a:latin typeface="Trebuchet MS"/>
              <a:cs typeface="Trebuchet MS"/>
            </a:endParaRPr>
          </a:p>
          <a:p>
            <a:pPr marL="410845" indent="-285750">
              <a:spcBef>
                <a:spcPts val="785"/>
              </a:spcBef>
              <a:buFontTx/>
              <a:buChar char="-"/>
            </a:pPr>
            <a:r>
              <a:rPr lang="en-CA" sz="1000" spc="-5" dirty="0" err="1">
                <a:solidFill>
                  <a:prstClr val="black"/>
                </a:solidFill>
                <a:latin typeface="Trebuchet MS"/>
                <a:cs typeface="Trebuchet MS"/>
              </a:rPr>
              <a:t>Manque</a:t>
            </a:r>
            <a:r>
              <a:rPr lang="en-CA" sz="1000" spc="-5" dirty="0">
                <a:solidFill>
                  <a:prstClr val="black"/>
                </a:solidFill>
                <a:latin typeface="Trebuchet MS"/>
                <a:cs typeface="Trebuchet MS"/>
              </a:rPr>
              <a:t> de </a:t>
            </a:r>
            <a:r>
              <a:rPr lang="en-CA" sz="1000" spc="-5" dirty="0" err="1">
                <a:solidFill>
                  <a:prstClr val="black"/>
                </a:solidFill>
                <a:latin typeface="Trebuchet MS"/>
                <a:cs typeface="Trebuchet MS"/>
              </a:rPr>
              <a:t>rythme</a:t>
            </a:r>
            <a:r>
              <a:rPr lang="en-CA" sz="1000" spc="-5" dirty="0">
                <a:solidFill>
                  <a:prstClr val="black"/>
                </a:solidFill>
                <a:latin typeface="Trebuchet MS"/>
                <a:cs typeface="Trebuchet MS"/>
              </a:rPr>
              <a:t> dans la liaison —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r>
              <a:rPr lang="en-CA" sz="1000" i="1" spc="-5" dirty="0">
                <a:solidFill>
                  <a:prstClr val="black"/>
                </a:solidFill>
                <a:latin typeface="Trebuchet MS"/>
                <a:cs typeface="Trebuchet MS"/>
              </a:rPr>
              <a:t> (p. 29)</a:t>
            </a:r>
          </a:p>
          <a:p>
            <a:pPr marL="410845" indent="-285750">
              <a:spcBef>
                <a:spcPts val="785"/>
              </a:spcBef>
              <a:buFontTx/>
              <a:buChar char="-"/>
            </a:pPr>
            <a:r>
              <a:rPr lang="en-CA" sz="1000" spc="-5" dirty="0" err="1">
                <a:solidFill>
                  <a:prstClr val="black"/>
                </a:solidFill>
                <a:latin typeface="Trebuchet MS"/>
                <a:cs typeface="Trebuchet MS"/>
              </a:rPr>
              <a:t>Accotement</a:t>
            </a:r>
            <a:r>
              <a:rPr lang="en-CA" sz="1000" spc="-5" dirty="0">
                <a:solidFill>
                  <a:prstClr val="black"/>
                </a:solidFill>
                <a:latin typeface="Trebuchet MS"/>
                <a:cs typeface="Trebuchet MS"/>
              </a:rPr>
              <a:t> des jambes sur le </a:t>
            </a:r>
            <a:r>
              <a:rPr lang="en-CA" sz="1000" spc="-5" dirty="0" err="1">
                <a:solidFill>
                  <a:prstClr val="black"/>
                </a:solidFill>
                <a:latin typeface="Trebuchet MS"/>
                <a:cs typeface="Trebuchet MS"/>
              </a:rPr>
              <a:t>côté</a:t>
            </a:r>
            <a:r>
              <a:rPr lang="en-CA" sz="1000" spc="-5" dirty="0">
                <a:solidFill>
                  <a:prstClr val="black"/>
                </a:solidFill>
                <a:latin typeface="Trebuchet MS"/>
                <a:cs typeface="Trebuchet MS"/>
              </a:rPr>
              <a:t> de la </a:t>
            </a:r>
            <a:r>
              <a:rPr lang="en-CA" sz="1000" spc="-5" dirty="0" err="1">
                <a:solidFill>
                  <a:prstClr val="black"/>
                </a:solidFill>
                <a:latin typeface="Trebuchet MS"/>
                <a:cs typeface="Trebuchet MS"/>
              </a:rPr>
              <a:t>poutre</a:t>
            </a:r>
            <a:r>
              <a:rPr lang="en-CA" sz="1000" spc="-5" dirty="0">
                <a:solidFill>
                  <a:prstClr val="black"/>
                </a:solidFill>
                <a:latin typeface="Trebuchet MS"/>
                <a:cs typeface="Trebuchet MS"/>
              </a:rPr>
              <a:t> pour support – </a:t>
            </a:r>
            <a:r>
              <a:rPr lang="en-CA" sz="1000" u="sng" spc="-5" dirty="0">
                <a:solidFill>
                  <a:prstClr val="black"/>
                </a:solidFill>
                <a:latin typeface="Trebuchet MS"/>
                <a:cs typeface="Trebuchet MS"/>
              </a:rPr>
              <a:t>0.2</a:t>
            </a:r>
            <a:r>
              <a:rPr lang="en-CA" sz="1000" spc="-5" dirty="0">
                <a:solidFill>
                  <a:prstClr val="black"/>
                </a:solidFill>
                <a:latin typeface="Trebuchet MS"/>
                <a:cs typeface="Trebuchet MS"/>
              </a:rPr>
              <a:t>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endParaRPr lang="en-CA" sz="1000" i="1" spc="-5" dirty="0">
              <a:solidFill>
                <a:prstClr val="black"/>
              </a:solidFill>
              <a:latin typeface="Trebuchet MS"/>
              <a:cs typeface="Trebuchet MS"/>
            </a:endParaRPr>
          </a:p>
        </p:txBody>
      </p:sp>
      <p:sp>
        <p:nvSpPr>
          <p:cNvPr id="6" name="object 6"/>
          <p:cNvSpPr txBox="1"/>
          <p:nvPr>
            <p:custDataLst>
              <p:tags r:id="rId5"/>
            </p:custDataLst>
          </p:nvPr>
        </p:nvSpPr>
        <p:spPr>
          <a:xfrm>
            <a:off x="6044078" y="1370704"/>
            <a:ext cx="2996276" cy="3606757"/>
          </a:xfrm>
          <a:prstGeom prst="rect">
            <a:avLst/>
          </a:prstGeom>
          <a:ln w="9524">
            <a:solidFill>
              <a:srgbClr val="000000"/>
            </a:solidFill>
          </a:ln>
        </p:spPr>
        <p:txBody>
          <a:bodyPr vert="horz" wrap="square" lIns="0" tIns="71755" rIns="0" bIns="0" rtlCol="0">
            <a:spAutoFit/>
          </a:bodyPr>
          <a:lstStyle/>
          <a:p>
            <a:pPr marL="125095" algn="ctr">
              <a:spcBef>
                <a:spcPts val="785"/>
              </a:spcBef>
            </a:pPr>
            <a:r>
              <a:rPr lang="en-CA" sz="1300" b="1" u="sng" spc="-5" dirty="0" err="1">
                <a:solidFill>
                  <a:prstClr val="black"/>
                </a:solidFill>
                <a:latin typeface="Trebuchet MS"/>
                <a:cs typeface="Trebuchet MS"/>
              </a:rPr>
              <a:t>Jusqu’à</a:t>
            </a:r>
            <a:r>
              <a:rPr lang="en-CA" sz="1300" b="1" u="sng" spc="-5" dirty="0">
                <a:solidFill>
                  <a:prstClr val="black"/>
                </a:solidFill>
                <a:latin typeface="Trebuchet MS"/>
                <a:cs typeface="Trebuchet MS"/>
              </a:rPr>
              <a:t> 0.5</a:t>
            </a:r>
          </a:p>
          <a:p>
            <a:pPr marL="410845" indent="-285750">
              <a:spcBef>
                <a:spcPts val="785"/>
              </a:spcBef>
              <a:buFontTx/>
              <a:buChar char="-"/>
            </a:pPr>
            <a:r>
              <a:rPr lang="fr-CA" sz="1000" spc="-5" dirty="0">
                <a:solidFill>
                  <a:prstClr val="black"/>
                </a:solidFill>
                <a:latin typeface="Trebuchet MS"/>
                <a:cs typeface="Trebuchet MS"/>
              </a:rPr>
              <a:t>Mouvements supplémentaires pour conserver l’équilibre sur la poutre </a:t>
            </a:r>
            <a:r>
              <a:rPr lang="en-CA" sz="1000" spc="-5" dirty="0">
                <a:solidFill>
                  <a:prstClr val="black"/>
                </a:solidFill>
                <a:latin typeface="Trebuchet MS"/>
                <a:cs typeface="Trebuchet MS"/>
              </a:rPr>
              <a:t>– </a:t>
            </a:r>
            <a:r>
              <a:rPr lang="en-CA" sz="1000" spc="-5" dirty="0" err="1">
                <a:solidFill>
                  <a:prstClr val="black"/>
                </a:solidFill>
                <a:latin typeface="Trebuchet MS"/>
                <a:cs typeface="Trebuchet MS"/>
              </a:rPr>
              <a:t>jusqu’a</a:t>
            </a:r>
            <a:r>
              <a:rPr lang="en-CA" sz="1000" spc="-5" dirty="0">
                <a:solidFill>
                  <a:prstClr val="black"/>
                </a:solidFill>
                <a:latin typeface="Trebuchet MS"/>
                <a:cs typeface="Trebuchet MS"/>
              </a:rPr>
              <a:t> </a:t>
            </a:r>
            <a:r>
              <a:rPr lang="en-CA" sz="1000" b="1" spc="-5" dirty="0">
                <a:solidFill>
                  <a:prstClr val="black"/>
                </a:solidFill>
                <a:latin typeface="Trebuchet MS"/>
                <a:cs typeface="Trebuchet MS"/>
              </a:rPr>
              <a:t>0.3</a:t>
            </a:r>
            <a:r>
              <a:rPr lang="en-CA" sz="1000" spc="-5" dirty="0">
                <a:solidFill>
                  <a:prstClr val="black"/>
                </a:solidFill>
                <a:latin typeface="Trebuchet MS"/>
                <a:cs typeface="Trebuchet MS"/>
              </a:rPr>
              <a:t>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endParaRPr lang="en-CA" sz="1000" i="1" spc="-5" dirty="0">
              <a:solidFill>
                <a:prstClr val="black"/>
              </a:solidFill>
              <a:latin typeface="Trebuchet MS"/>
              <a:cs typeface="Trebuchet MS"/>
            </a:endParaRPr>
          </a:p>
          <a:p>
            <a:pPr marL="410845" indent="-285750">
              <a:spcBef>
                <a:spcPts val="785"/>
              </a:spcBef>
              <a:buFontTx/>
              <a:buChar char="-"/>
            </a:pPr>
            <a:r>
              <a:rPr lang="en-CA" sz="1000" spc="-5" dirty="0" err="1">
                <a:solidFill>
                  <a:prstClr val="black"/>
                </a:solidFill>
                <a:latin typeface="Trebuchet MS"/>
                <a:cs typeface="Trebuchet MS"/>
              </a:rPr>
              <a:t>Erreur</a:t>
            </a:r>
            <a:r>
              <a:rPr lang="en-CA" sz="1000" spc="-5" dirty="0">
                <a:solidFill>
                  <a:prstClr val="black"/>
                </a:solidFill>
                <a:latin typeface="Trebuchet MS"/>
                <a:cs typeface="Trebuchet MS"/>
              </a:rPr>
              <a:t> de direction dans un </a:t>
            </a:r>
            <a:r>
              <a:rPr lang="en-CA" sz="1000" spc="-5" dirty="0" err="1">
                <a:solidFill>
                  <a:prstClr val="black"/>
                </a:solidFill>
                <a:latin typeface="Trebuchet MS"/>
                <a:cs typeface="Trebuchet MS"/>
              </a:rPr>
              <a:t>salto</a:t>
            </a:r>
            <a:r>
              <a:rPr lang="en-CA" sz="1000" spc="-5" dirty="0">
                <a:solidFill>
                  <a:prstClr val="black"/>
                </a:solidFill>
                <a:latin typeface="Trebuchet MS"/>
                <a:cs typeface="Trebuchet MS"/>
              </a:rPr>
              <a:t> « » gainer » » </a:t>
            </a:r>
            <a:r>
              <a:rPr lang="en-CA" sz="1000" spc="-5" dirty="0" err="1">
                <a:solidFill>
                  <a:prstClr val="black"/>
                </a:solidFill>
                <a:latin typeface="Trebuchet MS"/>
                <a:cs typeface="Trebuchet MS"/>
              </a:rPr>
              <a:t>en</a:t>
            </a:r>
            <a:r>
              <a:rPr lang="en-CA" sz="1000" spc="-5" dirty="0">
                <a:solidFill>
                  <a:prstClr val="black"/>
                </a:solidFill>
                <a:latin typeface="Trebuchet MS"/>
                <a:cs typeface="Trebuchet MS"/>
              </a:rPr>
              <a:t> sortie au bout de la </a:t>
            </a:r>
            <a:r>
              <a:rPr lang="en-CA" sz="1000" spc="-5" dirty="0" err="1">
                <a:solidFill>
                  <a:prstClr val="black"/>
                </a:solidFill>
                <a:latin typeface="Trebuchet MS"/>
                <a:cs typeface="Trebuchet MS"/>
              </a:rPr>
              <a:t>poutre</a:t>
            </a:r>
            <a:r>
              <a:rPr lang="en-CA" sz="1000" spc="-5" dirty="0">
                <a:solidFill>
                  <a:prstClr val="black"/>
                </a:solidFill>
                <a:latin typeface="Trebuchet MS"/>
                <a:cs typeface="Trebuchet MS"/>
              </a:rPr>
              <a:t> — </a:t>
            </a:r>
            <a:r>
              <a:rPr lang="en-CA" sz="1000" spc="-5" dirty="0" err="1">
                <a:solidFill>
                  <a:prstClr val="black"/>
                </a:solidFill>
                <a:latin typeface="Trebuchet MS"/>
                <a:cs typeface="Trebuchet MS"/>
              </a:rPr>
              <a:t>jusqu’à</a:t>
            </a:r>
            <a:r>
              <a:rPr lang="en-CA" sz="1000" spc="-5" dirty="0">
                <a:solidFill>
                  <a:prstClr val="black"/>
                </a:solidFill>
                <a:latin typeface="Trebuchet MS"/>
                <a:cs typeface="Trebuchet MS"/>
              </a:rPr>
              <a:t> </a:t>
            </a:r>
            <a:r>
              <a:rPr lang="en-CA" sz="1000" b="1" spc="-5" dirty="0">
                <a:solidFill>
                  <a:prstClr val="black"/>
                </a:solidFill>
                <a:latin typeface="Trebuchet MS"/>
                <a:cs typeface="Trebuchet MS"/>
              </a:rPr>
              <a:t>0.3</a:t>
            </a:r>
          </a:p>
          <a:p>
            <a:pPr marL="410845" indent="-285750">
              <a:spcBef>
                <a:spcPts val="785"/>
              </a:spcBef>
              <a:buFontTx/>
              <a:buChar char="-"/>
            </a:pPr>
            <a:r>
              <a:rPr lang="fr-CA" sz="1000" spc="-5" dirty="0">
                <a:solidFill>
                  <a:prstClr val="black"/>
                </a:solidFill>
                <a:latin typeface="Trebuchet MS"/>
                <a:cs typeface="Trebuchet MS"/>
              </a:rPr>
              <a:t>Extension insuffisante (ouverture) dans les positions groupée ou </a:t>
            </a:r>
            <a:r>
              <a:rPr lang="fr-CA" sz="1000" spc="-5" dirty="0" err="1">
                <a:solidFill>
                  <a:prstClr val="black"/>
                </a:solidFill>
                <a:latin typeface="Trebuchet MS"/>
                <a:cs typeface="Trebuchet MS"/>
              </a:rPr>
              <a:t>carpée</a:t>
            </a:r>
            <a:r>
              <a:rPr lang="fr-CA" sz="1000" spc="-5" dirty="0">
                <a:solidFill>
                  <a:prstClr val="black"/>
                </a:solidFill>
                <a:latin typeface="Trebuchet MS"/>
                <a:cs typeface="Trebuchet MS"/>
              </a:rPr>
              <a:t> avant la réception des éléments </a:t>
            </a:r>
            <a:r>
              <a:rPr lang="fr-CA" sz="1000" spc="-5" dirty="0" err="1">
                <a:solidFill>
                  <a:prstClr val="black"/>
                </a:solidFill>
                <a:latin typeface="Trebuchet MS"/>
                <a:cs typeface="Trebuchet MS"/>
              </a:rPr>
              <a:t>acro</a:t>
            </a:r>
            <a:r>
              <a:rPr lang="fr-CA" sz="1000" spc="-5" dirty="0">
                <a:solidFill>
                  <a:prstClr val="black"/>
                </a:solidFill>
                <a:latin typeface="Trebuchet MS"/>
                <a:cs typeface="Trebuchet MS"/>
              </a:rPr>
              <a:t> ou de la sortie</a:t>
            </a:r>
            <a:r>
              <a:rPr lang="en-CA" sz="1000" spc="-5" dirty="0">
                <a:solidFill>
                  <a:prstClr val="black"/>
                </a:solidFill>
                <a:latin typeface="Trebuchet MS"/>
                <a:cs typeface="Trebuchet MS"/>
              </a:rPr>
              <a:t> – </a:t>
            </a:r>
            <a:r>
              <a:rPr lang="en-CA" sz="1000" spc="-5" dirty="0" err="1">
                <a:solidFill>
                  <a:prstClr val="black"/>
                </a:solidFill>
                <a:latin typeface="Trebuchet MS"/>
                <a:cs typeface="Trebuchet MS"/>
              </a:rPr>
              <a:t>jusqu’a</a:t>
            </a:r>
            <a:r>
              <a:rPr lang="en-CA" sz="1000" spc="-5" dirty="0">
                <a:solidFill>
                  <a:prstClr val="black"/>
                </a:solidFill>
                <a:latin typeface="Trebuchet MS"/>
                <a:cs typeface="Trebuchet MS"/>
              </a:rPr>
              <a:t> </a:t>
            </a:r>
            <a:r>
              <a:rPr lang="en-CA" sz="1000" b="1" spc="-5" dirty="0">
                <a:solidFill>
                  <a:prstClr val="black"/>
                </a:solidFill>
                <a:latin typeface="Trebuchet MS"/>
                <a:cs typeface="Trebuchet MS"/>
              </a:rPr>
              <a:t>0.3</a:t>
            </a:r>
            <a:endParaRPr lang="en-CA" sz="1000" spc="-5" dirty="0">
              <a:solidFill>
                <a:prstClr val="black"/>
              </a:solidFill>
              <a:latin typeface="Trebuchet MS"/>
              <a:cs typeface="Trebuchet MS"/>
            </a:endParaRPr>
          </a:p>
          <a:p>
            <a:pPr marL="410845" indent="-285750">
              <a:spcBef>
                <a:spcPts val="785"/>
              </a:spcBef>
              <a:buFontTx/>
              <a:buChar char="-"/>
            </a:pPr>
            <a:r>
              <a:rPr lang="en-CA" sz="1000" spc="-5" dirty="0">
                <a:solidFill>
                  <a:prstClr val="black"/>
                </a:solidFill>
                <a:latin typeface="Trebuchet MS"/>
                <a:cs typeface="Trebuchet MS"/>
              </a:rPr>
              <a:t>Support </a:t>
            </a:r>
            <a:r>
              <a:rPr lang="en-CA" sz="1000" spc="-5" dirty="0" err="1">
                <a:solidFill>
                  <a:prstClr val="black"/>
                </a:solidFill>
                <a:latin typeface="Trebuchet MS"/>
                <a:cs typeface="Trebuchet MS"/>
              </a:rPr>
              <a:t>supplémentaire</a:t>
            </a:r>
            <a:r>
              <a:rPr lang="en-CA" sz="1000" i="1" spc="-5" dirty="0">
                <a:solidFill>
                  <a:prstClr val="black"/>
                </a:solidFill>
                <a:latin typeface="Trebuchet MS"/>
                <a:cs typeface="Trebuchet MS"/>
              </a:rPr>
              <a:t> – </a:t>
            </a:r>
            <a:r>
              <a:rPr lang="en-CA" sz="1000" b="1" u="sng" spc="-5" dirty="0">
                <a:solidFill>
                  <a:prstClr val="black"/>
                </a:solidFill>
                <a:latin typeface="Trebuchet MS"/>
                <a:cs typeface="Trebuchet MS"/>
              </a:rPr>
              <a:t>0.3</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voir</a:t>
            </a:r>
            <a:r>
              <a:rPr lang="en-CA" sz="1000" i="1" spc="-5" dirty="0">
                <a:solidFill>
                  <a:prstClr val="black"/>
                </a:solidFill>
                <a:latin typeface="Trebuchet MS"/>
                <a:cs typeface="Trebuchet MS"/>
              </a:rPr>
              <a:t> p. 28)</a:t>
            </a:r>
          </a:p>
          <a:p>
            <a:pPr marL="410845" indent="-285750">
              <a:spcBef>
                <a:spcPts val="785"/>
              </a:spcBef>
              <a:buFontTx/>
              <a:buChar char="-"/>
            </a:pPr>
            <a:r>
              <a:rPr lang="en-CA" sz="1000" spc="-5" dirty="0">
                <a:solidFill>
                  <a:prstClr val="black"/>
                </a:solidFill>
                <a:latin typeface="Trebuchet MS"/>
                <a:cs typeface="Trebuchet MS"/>
              </a:rPr>
              <a:t>Toucher la </a:t>
            </a:r>
            <a:r>
              <a:rPr lang="en-CA" sz="1000" spc="-5" dirty="0" err="1">
                <a:solidFill>
                  <a:prstClr val="black"/>
                </a:solidFill>
                <a:latin typeface="Trebuchet MS"/>
                <a:cs typeface="Trebuchet MS"/>
              </a:rPr>
              <a:t>poutre</a:t>
            </a:r>
            <a:r>
              <a:rPr lang="en-CA" sz="1000" spc="-5" dirty="0">
                <a:solidFill>
                  <a:prstClr val="black"/>
                </a:solidFill>
                <a:latin typeface="Trebuchet MS"/>
                <a:cs typeface="Trebuchet MS"/>
              </a:rPr>
              <a:t> pour </a:t>
            </a:r>
            <a:r>
              <a:rPr lang="en-CA" sz="1000" spc="-5" dirty="0" err="1">
                <a:solidFill>
                  <a:prstClr val="black"/>
                </a:solidFill>
                <a:latin typeface="Trebuchet MS"/>
                <a:cs typeface="Trebuchet MS"/>
              </a:rPr>
              <a:t>éviter</a:t>
            </a:r>
            <a:r>
              <a:rPr lang="en-CA" sz="1000" spc="-5" dirty="0">
                <a:solidFill>
                  <a:prstClr val="black"/>
                </a:solidFill>
                <a:latin typeface="Trebuchet MS"/>
                <a:cs typeface="Trebuchet MS"/>
              </a:rPr>
              <a:t> </a:t>
            </a:r>
            <a:r>
              <a:rPr lang="en-CA" sz="1000" spc="-5" dirty="0" err="1">
                <a:solidFill>
                  <a:prstClr val="black"/>
                </a:solidFill>
                <a:latin typeface="Trebuchet MS"/>
                <a:cs typeface="Trebuchet MS"/>
              </a:rPr>
              <a:t>une</a:t>
            </a:r>
            <a:r>
              <a:rPr lang="en-CA" sz="1000" spc="-5" dirty="0">
                <a:solidFill>
                  <a:prstClr val="black"/>
                </a:solidFill>
                <a:latin typeface="Trebuchet MS"/>
                <a:cs typeface="Trebuchet MS"/>
              </a:rPr>
              <a:t> chute – </a:t>
            </a:r>
            <a:r>
              <a:rPr lang="en-CA" sz="1000" b="1" u="sng" spc="-5" dirty="0">
                <a:solidFill>
                  <a:prstClr val="black"/>
                </a:solidFill>
                <a:latin typeface="Trebuchet MS"/>
                <a:cs typeface="Trebuchet MS"/>
              </a:rPr>
              <a:t>0.3</a:t>
            </a:r>
            <a:r>
              <a:rPr lang="en-CA" sz="1000" spc="-5" dirty="0">
                <a:solidFill>
                  <a:prstClr val="black"/>
                </a:solidFill>
                <a:latin typeface="Trebuchet MS"/>
                <a:cs typeface="Trebuchet MS"/>
              </a:rPr>
              <a:t> </a:t>
            </a:r>
            <a:r>
              <a:rPr lang="en-CA" sz="1000" i="1" spc="-5" dirty="0" err="1">
                <a:solidFill>
                  <a:prstClr val="black"/>
                </a:solidFill>
                <a:latin typeface="Trebuchet MS"/>
                <a:cs typeface="Trebuchet MS"/>
              </a:rPr>
              <a:t>chaque</a:t>
            </a:r>
            <a:r>
              <a:rPr lang="en-CA" sz="1000" i="1" spc="-5" dirty="0">
                <a:solidFill>
                  <a:prstClr val="black"/>
                </a:solidFill>
                <a:latin typeface="Trebuchet MS"/>
                <a:cs typeface="Trebuchet MS"/>
              </a:rPr>
              <a:t> </a:t>
            </a:r>
            <a:r>
              <a:rPr lang="en-CA" sz="1000" i="1" spc="-5" dirty="0" err="1">
                <a:solidFill>
                  <a:prstClr val="black"/>
                </a:solidFill>
                <a:latin typeface="Trebuchet MS"/>
                <a:cs typeface="Trebuchet MS"/>
              </a:rPr>
              <a:t>fois</a:t>
            </a:r>
            <a:endParaRPr lang="en-CA" sz="1000" spc="-5" dirty="0">
              <a:solidFill>
                <a:prstClr val="black"/>
              </a:solidFill>
              <a:latin typeface="Trebuchet MS"/>
              <a:cs typeface="Trebuchet MS"/>
            </a:endParaRPr>
          </a:p>
          <a:p>
            <a:pPr marL="410845" indent="-285750">
              <a:spcBef>
                <a:spcPts val="785"/>
              </a:spcBef>
              <a:buFontTx/>
              <a:buChar char="-"/>
            </a:pPr>
            <a:r>
              <a:rPr lang="fr-CA" sz="1000" spc="-5" dirty="0">
                <a:solidFill>
                  <a:prstClr val="black"/>
                </a:solidFill>
                <a:latin typeface="Trebuchet MS"/>
                <a:cs typeface="Trebuchet MS"/>
              </a:rPr>
              <a:t>Appui d’une (1) ou deux (2) mains sur le tapis ou l’engin à la réception </a:t>
            </a:r>
            <a:r>
              <a:rPr lang="en-CA" sz="1000" i="1" spc="-5" dirty="0">
                <a:solidFill>
                  <a:prstClr val="black"/>
                </a:solidFill>
                <a:latin typeface="Trebuchet MS"/>
                <a:cs typeface="Trebuchet MS"/>
              </a:rPr>
              <a:t>– </a:t>
            </a:r>
            <a:r>
              <a:rPr lang="en-CA" sz="1000" b="1" u="sng" spc="-5" dirty="0">
                <a:solidFill>
                  <a:prstClr val="black"/>
                </a:solidFill>
                <a:latin typeface="Trebuchet MS"/>
                <a:cs typeface="Trebuchet MS"/>
              </a:rPr>
              <a:t>0.5</a:t>
            </a:r>
            <a:r>
              <a:rPr lang="en-CA" sz="1000" i="1" spc="-5" dirty="0">
                <a:solidFill>
                  <a:prstClr val="black"/>
                </a:solidFill>
                <a:latin typeface="Trebuchet MS"/>
                <a:cs typeface="Trebuchet MS"/>
              </a:rPr>
              <a:t> each time</a:t>
            </a:r>
          </a:p>
          <a:p>
            <a:pPr marL="410845" indent="-285750">
              <a:spcBef>
                <a:spcPts val="785"/>
              </a:spcBef>
              <a:buFontTx/>
              <a:buChar char="-"/>
            </a:pPr>
            <a:r>
              <a:rPr lang="en-CA" sz="1000" spc="-5" dirty="0" err="1">
                <a:solidFill>
                  <a:prstClr val="black"/>
                </a:solidFill>
                <a:latin typeface="Trebuchet MS"/>
                <a:cs typeface="Trebuchet MS"/>
              </a:rPr>
              <a:t>Troisième</a:t>
            </a:r>
            <a:r>
              <a:rPr lang="en-CA" sz="1000" spc="-5" dirty="0">
                <a:solidFill>
                  <a:prstClr val="black"/>
                </a:solidFill>
                <a:latin typeface="Trebuchet MS"/>
                <a:cs typeface="Trebuchet MS"/>
              </a:rPr>
              <a:t> </a:t>
            </a:r>
            <a:r>
              <a:rPr lang="en-CA" sz="1000" spc="-5" dirty="0" err="1">
                <a:solidFill>
                  <a:prstClr val="black"/>
                </a:solidFill>
                <a:latin typeface="Trebuchet MS"/>
                <a:cs typeface="Trebuchet MS"/>
              </a:rPr>
              <a:t>essai</a:t>
            </a:r>
            <a:r>
              <a:rPr lang="en-CA" sz="1000" spc="-5" dirty="0">
                <a:solidFill>
                  <a:prstClr val="black"/>
                </a:solidFill>
                <a:latin typeface="Trebuchet MS"/>
                <a:cs typeface="Trebuchet MS"/>
              </a:rPr>
              <a:t> </a:t>
            </a:r>
            <a:r>
              <a:rPr lang="en-CA" sz="1000" spc="-5" dirty="0" err="1">
                <a:solidFill>
                  <a:prstClr val="black"/>
                </a:solidFill>
                <a:latin typeface="Trebuchet MS"/>
                <a:cs typeface="Trebuchet MS"/>
              </a:rPr>
              <a:t>d’entrée</a:t>
            </a:r>
            <a:r>
              <a:rPr lang="en-CA" sz="1000" spc="-5" dirty="0">
                <a:solidFill>
                  <a:prstClr val="black"/>
                </a:solidFill>
                <a:latin typeface="Trebuchet MS"/>
                <a:cs typeface="Trebuchet MS"/>
              </a:rPr>
              <a:t> – </a:t>
            </a:r>
            <a:r>
              <a:rPr lang="en-CA" sz="1000" b="1" u="sng" spc="-5" dirty="0">
                <a:solidFill>
                  <a:prstClr val="black"/>
                </a:solidFill>
                <a:latin typeface="Trebuchet MS"/>
                <a:cs typeface="Trebuchet MS"/>
              </a:rPr>
              <a:t>0.5</a:t>
            </a:r>
          </a:p>
        </p:txBody>
      </p:sp>
      <p:sp>
        <p:nvSpPr>
          <p:cNvPr id="7" name="TextBox 6"/>
          <p:cNvSpPr txBox="1"/>
          <p:nvPr>
            <p:custDataLst>
              <p:tags r:id="rId6"/>
            </p:custDataLst>
          </p:nvPr>
        </p:nvSpPr>
        <p:spPr>
          <a:xfrm>
            <a:off x="311699" y="610575"/>
            <a:ext cx="8441593" cy="800219"/>
          </a:xfrm>
          <a:prstGeom prst="rect">
            <a:avLst/>
          </a:prstGeom>
          <a:noFill/>
        </p:spPr>
        <p:txBody>
          <a:bodyPr wrap="square" rtlCol="0">
            <a:spAutoFit/>
          </a:bodyPr>
          <a:lstStyle/>
          <a:p>
            <a:pPr algn="ctr"/>
            <a:r>
              <a:rPr lang="en-CA" sz="2300" b="1" spc="-5" dirty="0" err="1" smtClean="0">
                <a:solidFill>
                  <a:srgbClr val="90C126"/>
                </a:solidFill>
                <a:latin typeface="Trebuchet MS" panose="020B0603020202020204" pitchFamily="34" charset="0"/>
              </a:rPr>
              <a:t>Fautes</a:t>
            </a:r>
            <a:r>
              <a:rPr lang="en-CA" sz="2300" b="1" spc="-5" dirty="0" smtClean="0">
                <a:solidFill>
                  <a:srgbClr val="90C126"/>
                </a:solidFill>
                <a:latin typeface="Trebuchet MS" panose="020B0603020202020204" pitchFamily="34" charset="0"/>
              </a:rPr>
              <a:t> </a:t>
            </a:r>
            <a:r>
              <a:rPr lang="en-CA" sz="2300" b="1" spc="-5" dirty="0" err="1" smtClean="0">
                <a:solidFill>
                  <a:srgbClr val="90C126"/>
                </a:solidFill>
                <a:latin typeface="Trebuchet MS" panose="020B0603020202020204" pitchFamily="34" charset="0"/>
              </a:rPr>
              <a:t>d’exécutions</a:t>
            </a:r>
            <a:r>
              <a:rPr lang="en-CA" sz="2300" b="1" spc="-5" dirty="0">
                <a:solidFill>
                  <a:srgbClr val="90C126"/>
                </a:solidFill>
                <a:latin typeface="Trebuchet MS" panose="020B0603020202020204" pitchFamily="34" charset="0"/>
              </a:rPr>
              <a:t>, </a:t>
            </a:r>
            <a:r>
              <a:rPr lang="en-CA" sz="2300" b="1" spc="-5" dirty="0" err="1">
                <a:solidFill>
                  <a:srgbClr val="90C126"/>
                </a:solidFill>
                <a:latin typeface="Trebuchet MS" panose="020B0603020202020204" pitchFamily="34" charset="0"/>
              </a:rPr>
              <a:t>d’amplitude</a:t>
            </a:r>
            <a:r>
              <a:rPr lang="en-CA" sz="2300" b="1" spc="-5" dirty="0">
                <a:solidFill>
                  <a:srgbClr val="90C126"/>
                </a:solidFill>
                <a:latin typeface="Trebuchet MS" panose="020B0603020202020204" pitchFamily="34" charset="0"/>
              </a:rPr>
              <a:t> et </a:t>
            </a:r>
            <a:r>
              <a:rPr lang="en-CA" sz="2300" b="1" spc="-5" dirty="0" err="1">
                <a:solidFill>
                  <a:srgbClr val="90C126"/>
                </a:solidFill>
                <a:latin typeface="Trebuchet MS" panose="020B0603020202020204" pitchFamily="34" charset="0"/>
              </a:rPr>
              <a:t>spécifique</a:t>
            </a:r>
            <a:r>
              <a:rPr lang="en-CA" sz="2300" b="1" spc="-5" dirty="0">
                <a:solidFill>
                  <a:srgbClr val="90C126"/>
                </a:solidFill>
                <a:latin typeface="Trebuchet MS" panose="020B0603020202020204" pitchFamily="34" charset="0"/>
              </a:rPr>
              <a:t> à </a:t>
            </a:r>
            <a:r>
              <a:rPr lang="en-CA" sz="2300" b="1" spc="-5" dirty="0" err="1">
                <a:solidFill>
                  <a:srgbClr val="90C126"/>
                </a:solidFill>
                <a:latin typeface="Trebuchet MS" panose="020B0603020202020204" pitchFamily="34" charset="0"/>
              </a:rPr>
              <a:t>l’agrès</a:t>
            </a:r>
            <a:r>
              <a:rPr lang="en-CA" sz="2300" b="1" spc="-5" dirty="0">
                <a:solidFill>
                  <a:srgbClr val="90C126"/>
                </a:solidFill>
                <a:latin typeface="Trebuchet MS" panose="020B0603020202020204" pitchFamily="34" charset="0"/>
              </a:rPr>
              <a:t/>
            </a:r>
            <a:br>
              <a:rPr lang="en-CA" sz="2300" b="1" spc="-5" dirty="0">
                <a:solidFill>
                  <a:srgbClr val="90C126"/>
                </a:solidFill>
                <a:latin typeface="Trebuchet MS" panose="020B0603020202020204" pitchFamily="34" charset="0"/>
              </a:rPr>
            </a:br>
            <a:r>
              <a:rPr lang="en-CA" sz="2300" b="1" spc="-5" dirty="0">
                <a:solidFill>
                  <a:srgbClr val="90C126"/>
                </a:solidFill>
                <a:latin typeface="Trebuchet MS" panose="020B0603020202020204" pitchFamily="34" charset="0"/>
              </a:rPr>
              <a:t>(</a:t>
            </a:r>
            <a:r>
              <a:rPr lang="en-CA" sz="2300" b="1" spc="-5" dirty="0" err="1">
                <a:solidFill>
                  <a:srgbClr val="90C126"/>
                </a:solidFill>
                <a:latin typeface="Trebuchet MS" panose="020B0603020202020204" pitchFamily="34" charset="0"/>
              </a:rPr>
              <a:t>en</a:t>
            </a:r>
            <a:r>
              <a:rPr lang="en-CA" sz="2300" b="1" spc="-5" dirty="0">
                <a:solidFill>
                  <a:srgbClr val="90C126"/>
                </a:solidFill>
                <a:latin typeface="Trebuchet MS" panose="020B0603020202020204" pitchFamily="34" charset="0"/>
              </a:rPr>
              <a:t> plus des </a:t>
            </a:r>
            <a:r>
              <a:rPr lang="en-CA" sz="2300" b="1" spc="-5" dirty="0" err="1">
                <a:solidFill>
                  <a:srgbClr val="90C126"/>
                </a:solidFill>
                <a:latin typeface="Trebuchet MS" panose="020B0603020202020204" pitchFamily="34" charset="0"/>
              </a:rPr>
              <a:t>déductions</a:t>
            </a:r>
            <a:r>
              <a:rPr lang="en-CA" sz="2300" b="1" spc="-5" dirty="0">
                <a:solidFill>
                  <a:srgbClr val="90C126"/>
                </a:solidFill>
                <a:latin typeface="Trebuchet MS" panose="020B0603020202020204" pitchFamily="34" charset="0"/>
              </a:rPr>
              <a:t> </a:t>
            </a:r>
            <a:r>
              <a:rPr lang="en-CA" sz="2300" b="1" spc="-5" dirty="0" err="1">
                <a:solidFill>
                  <a:srgbClr val="90C126"/>
                </a:solidFill>
                <a:latin typeface="Trebuchet MS" panose="020B0603020202020204" pitchFamily="34" charset="0"/>
              </a:rPr>
              <a:t>générales</a:t>
            </a:r>
            <a:r>
              <a:rPr lang="en-CA" sz="2300" b="1" spc="-5" dirty="0">
                <a:solidFill>
                  <a:srgbClr val="90C126"/>
                </a:solidFill>
                <a:latin typeface="Trebuchet MS" panose="020B0603020202020204" pitchFamily="34" charset="0"/>
              </a:rPr>
              <a:t>)</a:t>
            </a:r>
            <a:endParaRPr lang="en-CA" sz="2300" dirty="0">
              <a:solidFill>
                <a:srgbClr val="90C126"/>
              </a:solidFill>
              <a:latin typeface="Trebuchet MS" panose="020B0603020202020204" pitchFamily="34" charset="0"/>
            </a:endParaRPr>
          </a:p>
        </p:txBody>
      </p:sp>
    </p:spTree>
    <p:extLst>
      <p:ext uri="{BB962C8B-B14F-4D97-AF65-F5344CB8AC3E}">
        <p14:creationId xmlns:p14="http://schemas.microsoft.com/office/powerpoint/2010/main" val="1951548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dirty="0"/>
          </a:p>
        </p:txBody>
      </p:sp>
      <p:sp>
        <p:nvSpPr>
          <p:cNvPr id="3" name="object 3"/>
          <p:cNvSpPr txBox="1">
            <a:spLocks noGrp="1"/>
          </p:cNvSpPr>
          <p:nvPr>
            <p:ph type="title"/>
            <p:custDataLst>
              <p:tags r:id="rId2"/>
            </p:custDataLst>
          </p:nvPr>
        </p:nvSpPr>
        <p:spPr>
          <a:xfrm>
            <a:off x="311699" y="150651"/>
            <a:ext cx="8466626" cy="1015663"/>
          </a:xfrm>
          <a:prstGeom prst="rect">
            <a:avLst/>
          </a:prstGeom>
        </p:spPr>
        <p:txBody>
          <a:bodyPr vert="horz" wrap="square" lIns="0" tIns="0" rIns="0" bIns="0" rtlCol="0">
            <a:spAutoFit/>
          </a:bodyPr>
          <a:lstStyle/>
          <a:p>
            <a:pPr marL="12700" algn="ctr">
              <a:lnSpc>
                <a:spcPct val="100000"/>
              </a:lnSpc>
            </a:pPr>
            <a:r>
              <a:rPr lang="fr-CA" b="1" spc="-5" dirty="0">
                <a:solidFill>
                  <a:srgbClr val="90C126"/>
                </a:solidFill>
                <a:latin typeface="+mn-lt"/>
              </a:rPr>
              <a:t>Déductions du Juge-arbitre</a:t>
            </a:r>
            <a:r>
              <a:rPr lang="en-CA" b="1" spc="-5" dirty="0">
                <a:solidFill>
                  <a:srgbClr val="90C126"/>
                </a:solidFill>
                <a:latin typeface="+mn-lt"/>
              </a:rPr>
              <a:t/>
            </a:r>
            <a:br>
              <a:rPr lang="en-CA" b="1" spc="-5" dirty="0">
                <a:solidFill>
                  <a:srgbClr val="90C126"/>
                </a:solidFill>
                <a:latin typeface="+mn-lt"/>
              </a:rPr>
            </a:br>
            <a:r>
              <a:rPr lang="fr-CA" b="1" spc="-5" dirty="0">
                <a:solidFill>
                  <a:srgbClr val="90C126"/>
                </a:solidFill>
                <a:latin typeface="+mn-lt"/>
              </a:rPr>
              <a:t>Déduit de la </a:t>
            </a:r>
            <a:r>
              <a:rPr lang="en-CA" b="1" spc="-5" dirty="0" err="1">
                <a:solidFill>
                  <a:srgbClr val="90C126"/>
                </a:solidFill>
                <a:latin typeface="+mn-lt"/>
              </a:rPr>
              <a:t>moyenne</a:t>
            </a:r>
            <a:endParaRPr b="1" spc="-5" dirty="0">
              <a:latin typeface="+mn-lt"/>
            </a:endParaRPr>
          </a:p>
        </p:txBody>
      </p:sp>
      <p:sp>
        <p:nvSpPr>
          <p:cNvPr id="4" name="object 4"/>
          <p:cNvSpPr txBox="1"/>
          <p:nvPr>
            <p:custDataLst>
              <p:tags r:id="rId3"/>
            </p:custDataLst>
          </p:nvPr>
        </p:nvSpPr>
        <p:spPr>
          <a:xfrm>
            <a:off x="311699" y="1152472"/>
            <a:ext cx="2428240" cy="2022990"/>
          </a:xfrm>
          <a:prstGeom prst="rect">
            <a:avLst/>
          </a:prstGeom>
          <a:ln w="9524">
            <a:solidFill>
              <a:srgbClr val="000000"/>
            </a:solidFill>
          </a:ln>
        </p:spPr>
        <p:txBody>
          <a:bodyPr vert="horz" wrap="square" lIns="0" tIns="154305" rIns="0" bIns="0" rtlCol="0">
            <a:spAutoFit/>
          </a:bodyPr>
          <a:lstStyle/>
          <a:p>
            <a:pPr marL="63500" algn="ctr">
              <a:lnSpc>
                <a:spcPct val="100000"/>
              </a:lnSpc>
              <a:spcBef>
                <a:spcPts val="1215"/>
              </a:spcBef>
            </a:pPr>
            <a:r>
              <a:rPr lang="en-CA" sz="1700" b="1" u="sng" spc="-1060" dirty="0">
                <a:latin typeface="Trebuchet MS"/>
                <a:cs typeface="Trebuchet MS"/>
              </a:rPr>
              <a:t>0</a:t>
            </a:r>
            <a:r>
              <a:rPr lang="en-CA" sz="1700" u="sng" dirty="0">
                <a:latin typeface="Times New Roman"/>
                <a:cs typeface="Times New Roman"/>
              </a:rPr>
              <a:t> </a:t>
            </a:r>
            <a:r>
              <a:rPr lang="en-CA" sz="1700" u="sng" spc="170" dirty="0">
                <a:latin typeface="Times New Roman"/>
                <a:cs typeface="Times New Roman"/>
              </a:rPr>
              <a:t> </a:t>
            </a:r>
            <a:r>
              <a:rPr lang="en-CA" sz="1700" b="1" u="sng" spc="-5" dirty="0">
                <a:latin typeface="Trebuchet MS"/>
                <a:cs typeface="Trebuchet MS"/>
              </a:rPr>
              <a:t>.5</a:t>
            </a:r>
            <a:endParaRPr lang="en-CA" sz="1700" u="sng" dirty="0">
              <a:latin typeface="Trebuchet MS"/>
              <a:cs typeface="Trebuchet MS"/>
            </a:endParaRPr>
          </a:p>
          <a:p>
            <a:pPr marL="410845" indent="-285750">
              <a:lnSpc>
                <a:spcPct val="100000"/>
              </a:lnSpc>
              <a:spcBef>
                <a:spcPts val="785"/>
              </a:spcBef>
              <a:buFontTx/>
              <a:buChar char="-"/>
            </a:pPr>
            <a:r>
              <a:rPr lang="en-CA" sz="1300" spc="-5" dirty="0" err="1">
                <a:latin typeface="Trebuchet MS"/>
                <a:cs typeface="Trebuchet MS"/>
              </a:rPr>
              <a:t>Débuter</a:t>
            </a:r>
            <a:r>
              <a:rPr lang="en-CA" sz="1300" spc="-5" dirty="0">
                <a:latin typeface="Trebuchet MS"/>
                <a:cs typeface="Trebuchet MS"/>
              </a:rPr>
              <a:t> </a:t>
            </a:r>
            <a:r>
              <a:rPr lang="en-CA" sz="1300" spc="-5" dirty="0" err="1">
                <a:latin typeface="Trebuchet MS"/>
                <a:cs typeface="Trebuchet MS"/>
              </a:rPr>
              <a:t>l’exercice</a:t>
            </a:r>
            <a:r>
              <a:rPr lang="en-CA" sz="1300" spc="-5" dirty="0">
                <a:latin typeface="Trebuchet MS"/>
                <a:cs typeface="Trebuchet MS"/>
              </a:rPr>
              <a:t> </a:t>
            </a:r>
            <a:r>
              <a:rPr lang="en-CA" sz="1300" spc="-5" dirty="0" err="1">
                <a:latin typeface="Trebuchet MS"/>
                <a:cs typeface="Trebuchet MS"/>
              </a:rPr>
              <a:t>avant</a:t>
            </a:r>
            <a:r>
              <a:rPr lang="en-CA" sz="1300" spc="-5" dirty="0">
                <a:latin typeface="Trebuchet MS"/>
                <a:cs typeface="Trebuchet MS"/>
              </a:rPr>
              <a:t> le signal</a:t>
            </a:r>
          </a:p>
          <a:p>
            <a:pPr marL="410845" indent="-285750">
              <a:lnSpc>
                <a:spcPct val="100000"/>
              </a:lnSpc>
              <a:spcBef>
                <a:spcPts val="785"/>
              </a:spcBef>
              <a:buFontTx/>
              <a:buChar char="-"/>
            </a:pPr>
            <a:r>
              <a:rPr lang="en-CA" sz="1300" spc="-5" dirty="0">
                <a:latin typeface="Trebuchet MS"/>
                <a:cs typeface="Trebuchet MS"/>
              </a:rPr>
              <a:t>Si </a:t>
            </a:r>
            <a:r>
              <a:rPr lang="en-CA" sz="1300" spc="-5" dirty="0" err="1">
                <a:latin typeface="Trebuchet MS"/>
                <a:cs typeface="Trebuchet MS"/>
              </a:rPr>
              <a:t>l’entraineur</a:t>
            </a:r>
            <a:r>
              <a:rPr lang="en-CA" sz="1300" spc="-5" dirty="0">
                <a:latin typeface="Trebuchet MS"/>
                <a:cs typeface="Trebuchet MS"/>
              </a:rPr>
              <a:t> se </a:t>
            </a:r>
            <a:r>
              <a:rPr lang="en-CA" sz="1300" spc="-5" dirty="0" err="1">
                <a:latin typeface="Trebuchet MS"/>
                <a:cs typeface="Trebuchet MS"/>
              </a:rPr>
              <a:t>trouve</a:t>
            </a:r>
            <a:r>
              <a:rPr lang="en-CA" sz="1300" spc="-5" dirty="0">
                <a:latin typeface="Trebuchet MS"/>
                <a:cs typeface="Trebuchet MS"/>
              </a:rPr>
              <a:t> à </a:t>
            </a:r>
            <a:r>
              <a:rPr lang="en-CA" sz="1300" spc="-5" dirty="0" err="1">
                <a:latin typeface="Trebuchet MS"/>
                <a:cs typeface="Trebuchet MS"/>
              </a:rPr>
              <a:t>l’intérieur</a:t>
            </a:r>
            <a:r>
              <a:rPr lang="en-CA" sz="1300" spc="-5" dirty="0">
                <a:latin typeface="Trebuchet MS"/>
                <a:cs typeface="Trebuchet MS"/>
              </a:rPr>
              <a:t> des </a:t>
            </a:r>
            <a:r>
              <a:rPr lang="en-CA" sz="1300" spc="-5" dirty="0" err="1">
                <a:latin typeface="Trebuchet MS"/>
                <a:cs typeface="Trebuchet MS"/>
              </a:rPr>
              <a:t>lignes</a:t>
            </a:r>
            <a:r>
              <a:rPr lang="en-CA" sz="1300" spc="-5" dirty="0">
                <a:latin typeface="Trebuchet MS"/>
                <a:cs typeface="Trebuchet MS"/>
              </a:rPr>
              <a:t> du sol, </a:t>
            </a:r>
            <a:r>
              <a:rPr lang="en-CA" sz="1300" spc="-5" dirty="0" err="1">
                <a:latin typeface="Trebuchet MS"/>
                <a:cs typeface="Trebuchet MS"/>
              </a:rPr>
              <a:t>Sauf</a:t>
            </a:r>
            <a:r>
              <a:rPr lang="en-CA" sz="1300" spc="-5" dirty="0">
                <a:latin typeface="Trebuchet MS"/>
                <a:cs typeface="Trebuchet MS"/>
              </a:rPr>
              <a:t> pour </a:t>
            </a:r>
            <a:r>
              <a:rPr lang="en-CA" sz="1300" spc="-5" dirty="0" err="1">
                <a:latin typeface="Trebuchet MS"/>
                <a:cs typeface="Trebuchet MS"/>
              </a:rPr>
              <a:t>enlever</a:t>
            </a:r>
            <a:r>
              <a:rPr lang="en-CA" sz="1300" spc="-5" dirty="0">
                <a:latin typeface="Trebuchet MS"/>
                <a:cs typeface="Trebuchet MS"/>
              </a:rPr>
              <a:t> des </a:t>
            </a:r>
            <a:r>
              <a:rPr lang="en-CA" sz="1300" spc="-5" dirty="0" err="1">
                <a:latin typeface="Trebuchet MS"/>
                <a:cs typeface="Trebuchet MS"/>
              </a:rPr>
              <a:t>objets</a:t>
            </a:r>
            <a:r>
              <a:rPr lang="en-CA" sz="1300" spc="-5" dirty="0">
                <a:latin typeface="Trebuchet MS"/>
                <a:cs typeface="Trebuchet MS"/>
              </a:rPr>
              <a:t> </a:t>
            </a:r>
            <a:r>
              <a:rPr lang="en-CA" sz="1300" spc="-5" dirty="0" err="1">
                <a:latin typeface="Trebuchet MS"/>
                <a:cs typeface="Trebuchet MS"/>
              </a:rPr>
              <a:t>ou</a:t>
            </a:r>
            <a:r>
              <a:rPr lang="en-CA" sz="1300" spc="-5" dirty="0">
                <a:latin typeface="Trebuchet MS"/>
                <a:cs typeface="Trebuchet MS"/>
              </a:rPr>
              <a:t> placer un </a:t>
            </a:r>
            <a:r>
              <a:rPr lang="en-CA" sz="1300" spc="-5" dirty="0" err="1">
                <a:latin typeface="Trebuchet MS"/>
                <a:cs typeface="Trebuchet MS"/>
              </a:rPr>
              <a:t>matelas</a:t>
            </a:r>
            <a:endParaRPr lang="en-CA" sz="1300" spc="-5" dirty="0">
              <a:latin typeface="Trebuchet MS"/>
              <a:cs typeface="Trebuchet MS"/>
            </a:endParaRPr>
          </a:p>
        </p:txBody>
      </p:sp>
      <p:sp>
        <p:nvSpPr>
          <p:cNvPr id="5" name="object 5"/>
          <p:cNvSpPr txBox="1"/>
          <p:nvPr>
            <p:custDataLst>
              <p:tags r:id="rId4"/>
            </p:custDataLst>
          </p:nvPr>
        </p:nvSpPr>
        <p:spPr>
          <a:xfrm>
            <a:off x="3154043" y="1152947"/>
            <a:ext cx="2554605" cy="1442061"/>
          </a:xfrm>
          <a:prstGeom prst="rect">
            <a:avLst/>
          </a:prstGeom>
          <a:ln w="9524">
            <a:solidFill>
              <a:srgbClr val="000000"/>
            </a:solidFill>
          </a:ln>
        </p:spPr>
        <p:txBody>
          <a:bodyPr vert="horz" wrap="square" lIns="0" tIns="71755" rIns="0" bIns="0" rtlCol="0">
            <a:spAutoFit/>
          </a:bodyPr>
          <a:lstStyle/>
          <a:p>
            <a:pPr marL="63500" algn="ctr">
              <a:lnSpc>
                <a:spcPct val="100000"/>
              </a:lnSpc>
              <a:spcBef>
                <a:spcPts val="1215"/>
              </a:spcBef>
            </a:pPr>
            <a:r>
              <a:rPr lang="en-CA" sz="100" b="1" u="sng" spc="-1060" dirty="0">
                <a:solidFill>
                  <a:schemeClr val="bg1"/>
                </a:solidFill>
                <a:latin typeface="Trebuchet MS"/>
                <a:cs typeface="Trebuchet MS"/>
              </a:rPr>
              <a:t>0</a:t>
            </a:r>
            <a:r>
              <a:rPr lang="en-CA" sz="100" u="sng" dirty="0">
                <a:solidFill>
                  <a:schemeClr val="bg1"/>
                </a:solidFill>
                <a:latin typeface="Times New Roman"/>
                <a:cs typeface="Times New Roman"/>
              </a:rPr>
              <a:t> </a:t>
            </a:r>
            <a:r>
              <a:rPr lang="en-CA" sz="100" u="sng" spc="170" dirty="0">
                <a:solidFill>
                  <a:schemeClr val="bg1"/>
                </a:solidFill>
                <a:latin typeface="Times New Roman"/>
                <a:cs typeface="Times New Roman"/>
              </a:rPr>
              <a:t> </a:t>
            </a:r>
            <a:r>
              <a:rPr lang="en-CA" sz="1700" b="1" u="sng" spc="-5" dirty="0">
                <a:latin typeface="Trebuchet MS"/>
                <a:cs typeface="Trebuchet MS"/>
              </a:rPr>
              <a:t>1.0</a:t>
            </a:r>
            <a:endParaRPr lang="en-CA" sz="1700" u="sng" dirty="0">
              <a:latin typeface="Trebuchet MS"/>
              <a:cs typeface="Trebuchet MS"/>
            </a:endParaRPr>
          </a:p>
          <a:p>
            <a:pPr marL="410845" indent="-285750">
              <a:spcBef>
                <a:spcPts val="785"/>
              </a:spcBef>
              <a:buFontTx/>
              <a:buChar char="-"/>
            </a:pPr>
            <a:r>
              <a:rPr lang="en-CA" sz="1300" spc="-5" dirty="0" err="1">
                <a:latin typeface="Trebuchet MS"/>
                <a:cs typeface="Trebuchet MS"/>
              </a:rPr>
              <a:t>Saut</a:t>
            </a:r>
            <a:r>
              <a:rPr lang="en-CA" sz="1300" spc="-5" dirty="0">
                <a:latin typeface="Trebuchet MS"/>
                <a:cs typeface="Trebuchet MS"/>
              </a:rPr>
              <a:t> fait avec contact </a:t>
            </a:r>
            <a:r>
              <a:rPr lang="en-CA" sz="1300" spc="-5" dirty="0" err="1">
                <a:latin typeface="Trebuchet MS"/>
                <a:cs typeface="Trebuchet MS"/>
              </a:rPr>
              <a:t>d’une</a:t>
            </a:r>
            <a:r>
              <a:rPr lang="en-CA" sz="1300" spc="-5" dirty="0">
                <a:latin typeface="Trebuchet MS"/>
                <a:cs typeface="Trebuchet MS"/>
              </a:rPr>
              <a:t> </a:t>
            </a:r>
            <a:r>
              <a:rPr lang="en-CA" sz="1300" spc="-5" dirty="0" err="1">
                <a:latin typeface="Trebuchet MS"/>
                <a:cs typeface="Trebuchet MS"/>
              </a:rPr>
              <a:t>seule</a:t>
            </a:r>
            <a:r>
              <a:rPr lang="en-CA" sz="1300" spc="-5" dirty="0">
                <a:latin typeface="Trebuchet MS"/>
                <a:cs typeface="Trebuchet MS"/>
              </a:rPr>
              <a:t> main</a:t>
            </a:r>
          </a:p>
          <a:p>
            <a:pPr marL="410845" indent="-285750">
              <a:spcBef>
                <a:spcPts val="785"/>
              </a:spcBef>
              <a:buFontTx/>
              <a:buChar char="-"/>
            </a:pPr>
            <a:r>
              <a:rPr lang="en-CA" sz="1300" spc="-5" dirty="0">
                <a:latin typeface="Trebuchet MS"/>
                <a:cs typeface="Trebuchet MS"/>
              </a:rPr>
              <a:t>Absence de musique (Sol)</a:t>
            </a:r>
          </a:p>
          <a:p>
            <a:pPr marL="410845" indent="-285750">
              <a:lnSpc>
                <a:spcPct val="100000"/>
              </a:lnSpc>
              <a:spcBef>
                <a:spcPts val="785"/>
              </a:spcBef>
              <a:buFontTx/>
              <a:buChar char="-"/>
            </a:pPr>
            <a:r>
              <a:rPr lang="en-CA" sz="1300" spc="-5" dirty="0">
                <a:latin typeface="Trebuchet MS"/>
                <a:cs typeface="Trebuchet MS"/>
              </a:rPr>
              <a:t>Musique avec paroles (Sol)</a:t>
            </a:r>
          </a:p>
        </p:txBody>
      </p:sp>
      <p:sp>
        <p:nvSpPr>
          <p:cNvPr id="6" name="object 6"/>
          <p:cNvSpPr txBox="1"/>
          <p:nvPr>
            <p:custDataLst>
              <p:tags r:id="rId5"/>
            </p:custDataLst>
          </p:nvPr>
        </p:nvSpPr>
        <p:spPr>
          <a:xfrm>
            <a:off x="6122487" y="1152947"/>
            <a:ext cx="2630805" cy="1236877"/>
          </a:xfrm>
          <a:prstGeom prst="rect">
            <a:avLst/>
          </a:prstGeom>
          <a:ln w="9524">
            <a:solidFill>
              <a:srgbClr val="000000"/>
            </a:solidFill>
          </a:ln>
        </p:spPr>
        <p:txBody>
          <a:bodyPr vert="horz" wrap="square" lIns="0" tIns="71755" rIns="0" bIns="0" rtlCol="0">
            <a:spAutoFit/>
          </a:bodyPr>
          <a:lstStyle/>
          <a:p>
            <a:pPr marL="63500" algn="ctr">
              <a:lnSpc>
                <a:spcPct val="100000"/>
              </a:lnSpc>
              <a:spcBef>
                <a:spcPts val="1215"/>
              </a:spcBef>
            </a:pPr>
            <a:r>
              <a:rPr lang="en-CA" sz="100" b="1" u="sng" spc="-1060" dirty="0">
                <a:solidFill>
                  <a:schemeClr val="bg1"/>
                </a:solidFill>
                <a:latin typeface="Trebuchet MS"/>
                <a:cs typeface="Trebuchet MS"/>
              </a:rPr>
              <a:t>0</a:t>
            </a:r>
            <a:r>
              <a:rPr lang="en-CA" sz="100" u="sng" dirty="0">
                <a:solidFill>
                  <a:schemeClr val="bg1"/>
                </a:solidFill>
                <a:latin typeface="Times New Roman"/>
                <a:cs typeface="Times New Roman"/>
              </a:rPr>
              <a:t> </a:t>
            </a:r>
            <a:r>
              <a:rPr lang="en-CA" sz="100" u="sng" spc="170" dirty="0">
                <a:solidFill>
                  <a:schemeClr val="bg1"/>
                </a:solidFill>
                <a:latin typeface="Times New Roman"/>
                <a:cs typeface="Times New Roman"/>
              </a:rPr>
              <a:t> </a:t>
            </a:r>
            <a:r>
              <a:rPr lang="en-CA" sz="1700" b="1" u="sng" spc="-5" dirty="0">
                <a:latin typeface="Trebuchet MS"/>
                <a:cs typeface="Times New Roman"/>
              </a:rPr>
              <a:t>2</a:t>
            </a:r>
            <a:r>
              <a:rPr lang="en-CA" sz="1700" b="1" u="sng" spc="-5" dirty="0">
                <a:latin typeface="Trebuchet MS"/>
                <a:cs typeface="Trebuchet MS"/>
              </a:rPr>
              <a:t>.0</a:t>
            </a:r>
            <a:endParaRPr lang="en-CA" sz="1700" u="sng" dirty="0">
              <a:latin typeface="Trebuchet MS"/>
              <a:cs typeface="Trebuchet MS"/>
            </a:endParaRPr>
          </a:p>
          <a:p>
            <a:pPr marL="410845" indent="-285750">
              <a:lnSpc>
                <a:spcPct val="100000"/>
              </a:lnSpc>
              <a:spcBef>
                <a:spcPts val="785"/>
              </a:spcBef>
              <a:buFontTx/>
              <a:buChar char="-"/>
            </a:pPr>
            <a:r>
              <a:rPr lang="en-CA" sz="1300" spc="-5" dirty="0" err="1">
                <a:latin typeface="Trebuchet MS"/>
                <a:cs typeface="Trebuchet MS"/>
              </a:rPr>
              <a:t>Exercice</a:t>
            </a:r>
            <a:r>
              <a:rPr lang="en-CA" sz="1300" spc="-5" dirty="0">
                <a:latin typeface="Trebuchet MS"/>
                <a:cs typeface="Trebuchet MS"/>
              </a:rPr>
              <a:t> court (</a:t>
            </a:r>
            <a:r>
              <a:rPr lang="en-CA" sz="1300" spc="-5" dirty="0" err="1">
                <a:latin typeface="Trebuchet MS"/>
                <a:cs typeface="Trebuchet MS"/>
              </a:rPr>
              <a:t>moins</a:t>
            </a:r>
            <a:r>
              <a:rPr lang="en-CA" sz="1300" spc="-5" dirty="0">
                <a:latin typeface="Trebuchet MS"/>
                <a:cs typeface="Trebuchet MS"/>
              </a:rPr>
              <a:t> de 5 </a:t>
            </a:r>
            <a:r>
              <a:rPr lang="en-CA" sz="1300" spc="-5" dirty="0" err="1">
                <a:latin typeface="Trebuchet MS"/>
                <a:cs typeface="Trebuchet MS"/>
              </a:rPr>
              <a:t>éléments</a:t>
            </a:r>
            <a:r>
              <a:rPr lang="en-CA" sz="1300" spc="-5" dirty="0">
                <a:latin typeface="Trebuchet MS"/>
                <a:cs typeface="Trebuchet MS"/>
              </a:rPr>
              <a:t> avec </a:t>
            </a:r>
            <a:r>
              <a:rPr lang="en-CA" sz="1300" spc="-5" dirty="0" err="1">
                <a:latin typeface="Trebuchet MS"/>
                <a:cs typeface="Trebuchet MS"/>
              </a:rPr>
              <a:t>valeur</a:t>
            </a:r>
            <a:r>
              <a:rPr lang="en-CA" sz="1300" spc="-5" dirty="0">
                <a:latin typeface="Trebuchet MS"/>
                <a:cs typeface="Trebuchet MS"/>
              </a:rPr>
              <a:t> de </a:t>
            </a:r>
            <a:r>
              <a:rPr lang="en-CA" sz="1300" spc="-5" dirty="0" err="1">
                <a:latin typeface="Trebuchet MS"/>
                <a:cs typeface="Trebuchet MS"/>
              </a:rPr>
              <a:t>difficulté</a:t>
            </a:r>
            <a:r>
              <a:rPr lang="en-CA" sz="1300" spc="-5" dirty="0">
                <a:latin typeface="Trebuchet MS"/>
                <a:cs typeface="Trebuchet MS"/>
              </a:rPr>
              <a:t> </a:t>
            </a:r>
            <a:r>
              <a:rPr lang="en-CA" sz="1300" spc="-5" dirty="0" err="1">
                <a:latin typeface="Trebuchet MS"/>
                <a:cs typeface="Trebuchet MS"/>
              </a:rPr>
              <a:t>ou</a:t>
            </a:r>
            <a:r>
              <a:rPr lang="en-CA" sz="1300" spc="-5" dirty="0">
                <a:latin typeface="Trebuchet MS"/>
                <a:cs typeface="Trebuchet MS"/>
              </a:rPr>
              <a:t> </a:t>
            </a:r>
            <a:r>
              <a:rPr lang="en-CA" sz="1300" spc="-5" dirty="0" err="1">
                <a:latin typeface="Trebuchet MS"/>
                <a:cs typeface="Trebuchet MS"/>
              </a:rPr>
              <a:t>moins</a:t>
            </a:r>
            <a:r>
              <a:rPr lang="en-CA" sz="1300" spc="-5" dirty="0">
                <a:latin typeface="Trebuchet MS"/>
                <a:cs typeface="Trebuchet MS"/>
              </a:rPr>
              <a:t> de 30 </a:t>
            </a:r>
            <a:r>
              <a:rPr lang="en-CA" sz="1300" spc="-5" dirty="0" err="1">
                <a:latin typeface="Trebuchet MS"/>
                <a:cs typeface="Trebuchet MS"/>
              </a:rPr>
              <a:t>secondes</a:t>
            </a:r>
            <a:r>
              <a:rPr lang="en-CA" sz="1300" spc="-5" dirty="0">
                <a:latin typeface="Trebuchet MS"/>
                <a:cs typeface="Trebuchet MS"/>
              </a:rPr>
              <a:t> </a:t>
            </a:r>
            <a:r>
              <a:rPr lang="en-CA" sz="1300" i="1" spc="-5" dirty="0" err="1">
                <a:latin typeface="Trebuchet MS"/>
                <a:cs typeface="Trebuchet MS"/>
              </a:rPr>
              <a:t>Poutre</a:t>
            </a:r>
            <a:r>
              <a:rPr lang="en-CA" sz="1300" i="1" spc="-5" dirty="0">
                <a:latin typeface="Trebuchet MS"/>
                <a:cs typeface="Trebuchet MS"/>
              </a:rPr>
              <a:t>/Sol)</a:t>
            </a:r>
          </a:p>
        </p:txBody>
      </p:sp>
      <p:sp>
        <p:nvSpPr>
          <p:cNvPr id="8" name="TextBox 7"/>
          <p:cNvSpPr txBox="1"/>
          <p:nvPr>
            <p:custDataLst>
              <p:tags r:id="rId6"/>
            </p:custDataLst>
          </p:nvPr>
        </p:nvSpPr>
        <p:spPr>
          <a:xfrm>
            <a:off x="5863384" y="2667631"/>
            <a:ext cx="3268211" cy="577081"/>
          </a:xfrm>
          <a:prstGeom prst="rect">
            <a:avLst/>
          </a:prstGeom>
          <a:noFill/>
        </p:spPr>
        <p:txBody>
          <a:bodyPr wrap="square" rtlCol="0">
            <a:spAutoFit/>
          </a:bodyPr>
          <a:lstStyle/>
          <a:p>
            <a:pPr algn="ctr"/>
            <a:r>
              <a:rPr lang="en-CA" sz="1050" i="1" dirty="0"/>
              <a:t>Si la </a:t>
            </a:r>
            <a:r>
              <a:rPr lang="en-CA" sz="1050" i="1" dirty="0" err="1"/>
              <a:t>gymnaste</a:t>
            </a:r>
            <a:r>
              <a:rPr lang="en-CA" sz="1050" i="1" dirty="0"/>
              <a:t> </a:t>
            </a:r>
            <a:r>
              <a:rPr lang="en-CA" sz="1050" i="1" dirty="0" err="1"/>
              <a:t>dépasse</a:t>
            </a:r>
            <a:r>
              <a:rPr lang="en-CA" sz="1050" i="1" dirty="0"/>
              <a:t> le temps </a:t>
            </a:r>
            <a:r>
              <a:rPr lang="en-CA" sz="1050" i="1" dirty="0" err="1"/>
              <a:t>alloué</a:t>
            </a:r>
            <a:r>
              <a:rPr lang="en-CA" sz="1050" i="1" dirty="0"/>
              <a:t> pour la chute, le </a:t>
            </a:r>
            <a:r>
              <a:rPr lang="en-CA" sz="1050" i="1" dirty="0" err="1"/>
              <a:t>Juge</a:t>
            </a:r>
            <a:r>
              <a:rPr lang="en-CA" sz="1050" i="1" dirty="0"/>
              <a:t> </a:t>
            </a:r>
            <a:r>
              <a:rPr lang="en-CA" sz="1050" i="1" dirty="0" err="1"/>
              <a:t>arbitre</a:t>
            </a:r>
            <a:r>
              <a:rPr lang="en-CA" sz="1050" i="1" dirty="0"/>
              <a:t> </a:t>
            </a:r>
            <a:r>
              <a:rPr lang="en-CA" sz="1050" i="1" dirty="0" err="1"/>
              <a:t>termine</a:t>
            </a:r>
            <a:r>
              <a:rPr lang="en-CA" sz="1050" i="1" dirty="0"/>
              <a:t> la routine et la deduction pour </a:t>
            </a:r>
            <a:r>
              <a:rPr lang="en-CA" sz="1050" i="1" dirty="0" err="1"/>
              <a:t>exercice</a:t>
            </a:r>
            <a:r>
              <a:rPr lang="en-CA" sz="1050" i="1" dirty="0"/>
              <a:t> court </a:t>
            </a:r>
            <a:r>
              <a:rPr lang="en-CA" sz="1050" i="1" dirty="0" err="1"/>
              <a:t>est</a:t>
            </a:r>
            <a:r>
              <a:rPr lang="en-CA" sz="1050" i="1" dirty="0"/>
              <a:t> appliqué, dans le </a:t>
            </a:r>
            <a:r>
              <a:rPr lang="en-CA" sz="1050" i="1" dirty="0" err="1"/>
              <a:t>cas</a:t>
            </a:r>
            <a:r>
              <a:rPr lang="en-CA" sz="1050" i="1" dirty="0"/>
              <a:t> </a:t>
            </a:r>
            <a:r>
              <a:rPr lang="en-CA" sz="1050" i="1" dirty="0" err="1"/>
              <a:t>échéant</a:t>
            </a:r>
            <a:endParaRPr lang="en-CA" sz="1050" i="1" dirty="0"/>
          </a:p>
        </p:txBody>
      </p:sp>
    </p:spTree>
    <p:extLst>
      <p:ext uri="{BB962C8B-B14F-4D97-AF65-F5344CB8AC3E}">
        <p14:creationId xmlns:p14="http://schemas.microsoft.com/office/powerpoint/2010/main" val="419762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D55A0B-A419-407C-9425-8D062642D631}"/>
              </a:ext>
            </a:extLst>
          </p:cNvPr>
          <p:cNvSpPr>
            <a:spLocks noGrp="1"/>
          </p:cNvSpPr>
          <p:nvPr>
            <p:ph type="title"/>
            <p:custDataLst>
              <p:tags r:id="rId1"/>
            </p:custDataLst>
          </p:nvPr>
        </p:nvSpPr>
        <p:spPr>
          <a:xfrm>
            <a:off x="381000" y="133350"/>
            <a:ext cx="8412651" cy="415498"/>
          </a:xfrm>
        </p:spPr>
        <p:txBody>
          <a:bodyPr>
            <a:normAutofit fontScale="90000"/>
          </a:bodyPr>
          <a:lstStyle/>
          <a:p>
            <a:pPr algn="ctr"/>
            <a:r>
              <a:rPr lang="fr-CA" dirty="0"/>
              <a:t>Précision des déductions pour « pause » </a:t>
            </a:r>
            <a:endParaRPr lang="en-CA" dirty="0"/>
          </a:p>
        </p:txBody>
      </p:sp>
      <p:sp>
        <p:nvSpPr>
          <p:cNvPr id="3" name="Text Placeholder 2">
            <a:extLst>
              <a:ext uri="{FF2B5EF4-FFF2-40B4-BE49-F238E27FC236}">
                <a16:creationId xmlns="" xmlns:a16="http://schemas.microsoft.com/office/drawing/2014/main" id="{5961264D-B99D-4659-A5F6-0D3A40802AED}"/>
              </a:ext>
            </a:extLst>
          </p:cNvPr>
          <p:cNvSpPr>
            <a:spLocks noGrp="1"/>
          </p:cNvSpPr>
          <p:nvPr>
            <p:ph idx="1"/>
            <p:custDataLst>
              <p:tags r:id="rId2"/>
            </p:custDataLst>
          </p:nvPr>
        </p:nvSpPr>
        <p:spPr>
          <a:xfrm>
            <a:off x="243925" y="895350"/>
            <a:ext cx="8686799" cy="4585871"/>
          </a:xfrm>
        </p:spPr>
        <p:txBody>
          <a:bodyPr>
            <a:normAutofit/>
          </a:bodyPr>
          <a:lstStyle/>
          <a:p>
            <a:r>
              <a:rPr lang="en-CA" sz="1400" dirty="0">
                <a:latin typeface="Trebuchet MS" panose="020B0603020202020204" pitchFamily="34" charset="0"/>
              </a:rPr>
              <a:t>Nous </a:t>
            </a:r>
            <a:r>
              <a:rPr lang="en-CA" sz="1400" dirty="0" err="1">
                <a:latin typeface="Trebuchet MS" panose="020B0603020202020204" pitchFamily="34" charset="0"/>
              </a:rPr>
              <a:t>avons</a:t>
            </a:r>
            <a:r>
              <a:rPr lang="en-CA" sz="1400" dirty="0">
                <a:latin typeface="Trebuchet MS" panose="020B0603020202020204" pitchFamily="34" charset="0"/>
              </a:rPr>
              <a:t> </a:t>
            </a:r>
            <a:r>
              <a:rPr lang="en-CA" sz="1400" dirty="0" err="1">
                <a:latin typeface="Trebuchet MS" panose="020B0603020202020204" pitchFamily="34" charset="0"/>
              </a:rPr>
              <a:t>décidé</a:t>
            </a:r>
            <a:r>
              <a:rPr lang="en-CA" sz="1400" dirty="0">
                <a:latin typeface="Trebuchet MS" panose="020B0603020202020204" pitchFamily="34" charset="0"/>
              </a:rPr>
              <a:t> </a:t>
            </a:r>
            <a:r>
              <a:rPr lang="en-CA" sz="1400" dirty="0" err="1">
                <a:latin typeface="Trebuchet MS" panose="020B0603020202020204" pitchFamily="34" charset="0"/>
              </a:rPr>
              <a:t>qu’au</a:t>
            </a:r>
            <a:r>
              <a:rPr lang="en-CA" sz="1400" dirty="0">
                <a:latin typeface="Trebuchet MS" panose="020B0603020202020204" pitchFamily="34" charset="0"/>
              </a:rPr>
              <a:t> Canada, </a:t>
            </a:r>
            <a:r>
              <a:rPr lang="en-CA" sz="1400" dirty="0" err="1">
                <a:latin typeface="Trebuchet MS" panose="020B0603020202020204" pitchFamily="34" charset="0"/>
              </a:rPr>
              <a:t>une</a:t>
            </a:r>
            <a:r>
              <a:rPr lang="en-CA" sz="1400" dirty="0">
                <a:latin typeface="Trebuchet MS" panose="020B0603020202020204" pitchFamily="34" charset="0"/>
              </a:rPr>
              <a:t> pause </a:t>
            </a:r>
            <a:r>
              <a:rPr lang="en-CA" sz="1400" dirty="0" err="1">
                <a:latin typeface="Trebuchet MS" panose="020B0603020202020204" pitchFamily="34" charset="0"/>
              </a:rPr>
              <a:t>est</a:t>
            </a:r>
            <a:r>
              <a:rPr lang="en-CA" sz="1400" dirty="0">
                <a:latin typeface="Trebuchet MS" panose="020B0603020202020204" pitchFamily="34" charset="0"/>
              </a:rPr>
              <a:t> le temps que la </a:t>
            </a:r>
            <a:r>
              <a:rPr lang="en-CA" sz="1400" dirty="0" err="1">
                <a:latin typeface="Trebuchet MS" panose="020B0603020202020204" pitchFamily="34" charset="0"/>
              </a:rPr>
              <a:t>gymnaste</a:t>
            </a:r>
            <a:r>
              <a:rPr lang="en-CA" sz="1400" dirty="0">
                <a:latin typeface="Trebuchet MS" panose="020B0603020202020204" pitchFamily="34" charset="0"/>
              </a:rPr>
              <a:t> </a:t>
            </a:r>
            <a:r>
              <a:rPr lang="en-CA" sz="1400" dirty="0" err="1">
                <a:latin typeface="Trebuchet MS" panose="020B0603020202020204" pitchFamily="34" charset="0"/>
              </a:rPr>
              <a:t>prend</a:t>
            </a:r>
            <a:r>
              <a:rPr lang="en-CA" sz="1400" dirty="0">
                <a:latin typeface="Trebuchet MS" panose="020B0603020202020204" pitchFamily="34" charset="0"/>
              </a:rPr>
              <a:t> pour se </a:t>
            </a:r>
            <a:r>
              <a:rPr lang="en-CA" sz="1400" dirty="0" err="1">
                <a:latin typeface="Trebuchet MS" panose="020B0603020202020204" pitchFamily="34" charset="0"/>
              </a:rPr>
              <a:t>concentrer</a:t>
            </a:r>
            <a:r>
              <a:rPr lang="en-CA" sz="1400" dirty="0">
                <a:latin typeface="Trebuchet MS" panose="020B0603020202020204" pitchFamily="34" charset="0"/>
              </a:rPr>
              <a:t> </a:t>
            </a:r>
            <a:r>
              <a:rPr lang="en-CA" sz="1400" dirty="0" err="1">
                <a:latin typeface="Trebuchet MS" panose="020B0603020202020204" pitchFamily="34" charset="0"/>
              </a:rPr>
              <a:t>avant</a:t>
            </a:r>
            <a:r>
              <a:rPr lang="en-CA" sz="1400" dirty="0">
                <a:latin typeface="Trebuchet MS" panose="020B0603020202020204" pitchFamily="34" charset="0"/>
              </a:rPr>
              <a:t> </a:t>
            </a:r>
            <a:r>
              <a:rPr lang="en-CA" sz="1400" dirty="0" err="1">
                <a:latin typeface="Trebuchet MS" panose="020B0603020202020204" pitchFamily="34" charset="0"/>
              </a:rPr>
              <a:t>d’exécuter</a:t>
            </a:r>
            <a:r>
              <a:rPr lang="en-CA" sz="1400" dirty="0">
                <a:latin typeface="Trebuchet MS" panose="020B0603020202020204" pitchFamily="34" charset="0"/>
              </a:rPr>
              <a:t> son </a:t>
            </a:r>
            <a:r>
              <a:rPr lang="en-CA" sz="1400" dirty="0" err="1">
                <a:latin typeface="Trebuchet MS" panose="020B0603020202020204" pitchFamily="34" charset="0"/>
              </a:rPr>
              <a:t>mouvement</a:t>
            </a:r>
            <a:r>
              <a:rPr lang="en-CA" sz="1400" dirty="0">
                <a:latin typeface="Trebuchet MS" panose="020B0603020202020204" pitchFamily="34" charset="0"/>
              </a:rPr>
              <a:t>. </a:t>
            </a:r>
          </a:p>
          <a:p>
            <a:endParaRPr lang="en-CA" sz="1400" dirty="0">
              <a:latin typeface="Trebuchet MS" panose="020B0603020202020204" pitchFamily="34" charset="0"/>
            </a:endParaRPr>
          </a:p>
          <a:p>
            <a:pPr marL="457200" indent="-457200">
              <a:buFont typeface="Arial" panose="020B0604020202020204" pitchFamily="34" charset="0"/>
              <a:buChar char="•"/>
            </a:pPr>
            <a:r>
              <a:rPr lang="fr-CA" sz="1400" dirty="0">
                <a:latin typeface="Trebuchet MS" panose="020B0603020202020204" pitchFamily="34" charset="0"/>
              </a:rPr>
              <a:t>2 secondes (</a:t>
            </a:r>
            <a:r>
              <a:rPr lang="en-CA" sz="1400" dirty="0">
                <a:latin typeface="Trebuchet MS" panose="020B0603020202020204" pitchFamily="34" charset="0"/>
              </a:rPr>
              <a:t>1 </a:t>
            </a:r>
            <a:r>
              <a:rPr lang="en-CA" sz="1400" dirty="0" err="1">
                <a:latin typeface="Trebuchet MS" panose="020B0603020202020204" pitchFamily="34" charset="0"/>
              </a:rPr>
              <a:t>gymnaste</a:t>
            </a:r>
            <a:r>
              <a:rPr lang="en-CA" sz="1400" dirty="0">
                <a:latin typeface="Trebuchet MS" panose="020B0603020202020204" pitchFamily="34" charset="0"/>
              </a:rPr>
              <a:t>... 2 </a:t>
            </a:r>
            <a:r>
              <a:rPr lang="en-CA" sz="1400" dirty="0" err="1">
                <a:latin typeface="Trebuchet MS" panose="020B0603020202020204" pitchFamily="34" charset="0"/>
              </a:rPr>
              <a:t>gymnastes</a:t>
            </a:r>
            <a:r>
              <a:rPr lang="en-CA" sz="1400" dirty="0">
                <a:latin typeface="Trebuchet MS" panose="020B0603020202020204" pitchFamily="34" charset="0"/>
              </a:rPr>
              <a:t>) — </a:t>
            </a:r>
            <a:r>
              <a:rPr lang="en-CA" sz="1400" u="sng" dirty="0">
                <a:latin typeface="Trebuchet MS" panose="020B0603020202020204" pitchFamily="34" charset="0"/>
              </a:rPr>
              <a:t>0.1</a:t>
            </a:r>
            <a:endParaRPr lang="fr-CA" sz="1400" u="sng" dirty="0">
              <a:latin typeface="Trebuchet MS" panose="020B0603020202020204" pitchFamily="34" charset="0"/>
            </a:endParaRPr>
          </a:p>
          <a:p>
            <a:pPr marL="457200" indent="-457200">
              <a:buFont typeface="Arial" panose="020B0604020202020204" pitchFamily="34" charset="0"/>
              <a:buChar char="•"/>
            </a:pPr>
            <a:r>
              <a:rPr lang="fr-CA" sz="1400" dirty="0">
                <a:latin typeface="Trebuchet MS" panose="020B0603020202020204" pitchFamily="34" charset="0"/>
              </a:rPr>
              <a:t>Plus de </a:t>
            </a:r>
            <a:r>
              <a:rPr lang="en-CA" sz="1400" dirty="0">
                <a:latin typeface="Trebuchet MS" panose="020B0603020202020204" pitchFamily="34" charset="0"/>
              </a:rPr>
              <a:t>2 secs (1 </a:t>
            </a:r>
            <a:r>
              <a:rPr lang="en-CA" sz="1400" dirty="0" err="1">
                <a:latin typeface="Trebuchet MS" panose="020B0603020202020204" pitchFamily="34" charset="0"/>
              </a:rPr>
              <a:t>gymnaste</a:t>
            </a:r>
            <a:r>
              <a:rPr lang="en-CA" sz="1400" dirty="0">
                <a:latin typeface="Trebuchet MS" panose="020B0603020202020204" pitchFamily="34" charset="0"/>
              </a:rPr>
              <a:t>... 2 </a:t>
            </a:r>
            <a:r>
              <a:rPr lang="en-CA" sz="1400" dirty="0" err="1">
                <a:latin typeface="Trebuchet MS" panose="020B0603020202020204" pitchFamily="34" charset="0"/>
              </a:rPr>
              <a:t>gymnastes</a:t>
            </a:r>
            <a:r>
              <a:rPr lang="en-CA" sz="1400" dirty="0">
                <a:latin typeface="Trebuchet MS" panose="020B0603020202020204" pitchFamily="34" charset="0"/>
              </a:rPr>
              <a:t>...) — </a:t>
            </a:r>
            <a:r>
              <a:rPr lang="en-CA" sz="1400" u="sng" dirty="0">
                <a:latin typeface="Trebuchet MS" panose="020B0603020202020204" pitchFamily="34" charset="0"/>
              </a:rPr>
              <a:t>0.2</a:t>
            </a:r>
          </a:p>
          <a:p>
            <a:endParaRPr lang="fr-CA" sz="1400" u="sng" dirty="0">
              <a:latin typeface="Trebuchet MS" panose="020B0603020202020204" pitchFamily="34" charset="0"/>
            </a:endParaRPr>
          </a:p>
          <a:p>
            <a:r>
              <a:rPr lang="fr-CA" sz="1400" u="sng" dirty="0">
                <a:latin typeface="Trebuchet MS" panose="020B0603020202020204" pitchFamily="34" charset="0"/>
              </a:rPr>
              <a:t>La déduction s’applique même si la gymnaste n’est pas en arrêt complet. </a:t>
            </a:r>
            <a:endParaRPr lang="fr-CA" sz="1400" dirty="0">
              <a:latin typeface="Trebuchet MS" panose="020B0603020202020204" pitchFamily="34" charset="0"/>
            </a:endParaRPr>
          </a:p>
          <a:p>
            <a:r>
              <a:rPr lang="fr-CA" sz="1400" dirty="0">
                <a:latin typeface="Trebuchet MS" panose="020B0603020202020204" pitchFamily="34" charset="0"/>
              </a:rPr>
              <a:t>Par exemple, avant un flic-flac, une gymnaste plie ces jambes très lentement et bouge ces bras très lentement. Même si elle bouge, ceci se trouve à être une pause.</a:t>
            </a:r>
          </a:p>
          <a:p>
            <a:endParaRPr lang="en-CA" dirty="0"/>
          </a:p>
        </p:txBody>
      </p:sp>
    </p:spTree>
    <p:extLst>
      <p:ext uri="{BB962C8B-B14F-4D97-AF65-F5344CB8AC3E}">
        <p14:creationId xmlns:p14="http://schemas.microsoft.com/office/powerpoint/2010/main" val="38935934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65674" y="475630"/>
            <a:ext cx="8412651" cy="830997"/>
          </a:xfrm>
        </p:spPr>
        <p:txBody>
          <a:bodyPr>
            <a:noAutofit/>
          </a:bodyPr>
          <a:lstStyle/>
          <a:p>
            <a:r>
              <a:rPr lang="en-CA" sz="2800" b="1" dirty="0" err="1">
                <a:solidFill>
                  <a:srgbClr val="90C126"/>
                </a:solidFill>
                <a:latin typeface="Trebuchet MS" panose="020B0603020202020204" pitchFamily="34" charset="0"/>
              </a:rPr>
              <a:t>Reconnaitre</a:t>
            </a:r>
            <a:r>
              <a:rPr lang="en-CA" sz="2800" b="1" dirty="0">
                <a:solidFill>
                  <a:srgbClr val="90C126"/>
                </a:solidFill>
                <a:latin typeface="Trebuchet MS" panose="020B0603020202020204" pitchFamily="34" charset="0"/>
              </a:rPr>
              <a:t> la </a:t>
            </a:r>
            <a:r>
              <a:rPr lang="en-CA" sz="2800" b="1" dirty="0" err="1">
                <a:solidFill>
                  <a:srgbClr val="90C126"/>
                </a:solidFill>
                <a:latin typeface="Trebuchet MS" panose="020B0603020202020204" pitchFamily="34" charset="0"/>
              </a:rPr>
              <a:t>valeur</a:t>
            </a:r>
            <a:r>
              <a:rPr lang="en-CA" sz="2800" b="1" dirty="0">
                <a:solidFill>
                  <a:srgbClr val="90C126"/>
                </a:solidFill>
                <a:latin typeface="Trebuchet MS" panose="020B0603020202020204" pitchFamily="34" charset="0"/>
              </a:rPr>
              <a:t> de </a:t>
            </a:r>
            <a:r>
              <a:rPr lang="en-CA" sz="2800" b="1" dirty="0" err="1">
                <a:solidFill>
                  <a:srgbClr val="90C126"/>
                </a:solidFill>
                <a:latin typeface="Trebuchet MS" panose="020B0603020202020204" pitchFamily="34" charset="0"/>
              </a:rPr>
              <a:t>difficulté</a:t>
            </a:r>
            <a:r>
              <a:rPr lang="en-CA" sz="2800" b="1" dirty="0">
                <a:solidFill>
                  <a:srgbClr val="90C126"/>
                </a:solidFill>
                <a:latin typeface="Trebuchet MS" panose="020B0603020202020204" pitchFamily="34" charset="0"/>
              </a:rPr>
              <a:t> — </a:t>
            </a:r>
            <a:r>
              <a:rPr lang="en-CA" sz="2800" b="1" dirty="0" err="1">
                <a:solidFill>
                  <a:srgbClr val="90C126"/>
                </a:solidFill>
                <a:latin typeface="Trebuchet MS" panose="020B0603020202020204" pitchFamily="34" charset="0"/>
              </a:rPr>
              <a:t>saut</a:t>
            </a:r>
            <a:r>
              <a:rPr lang="en-CA" sz="2800" b="1" dirty="0">
                <a:solidFill>
                  <a:srgbClr val="90C126"/>
                </a:solidFill>
                <a:latin typeface="Trebuchet MS" panose="020B0603020202020204" pitchFamily="34" charset="0"/>
              </a:rPr>
              <a:t> </a:t>
            </a:r>
            <a:r>
              <a:rPr lang="en-CA" sz="2800" b="1" dirty="0" err="1">
                <a:solidFill>
                  <a:srgbClr val="90C126"/>
                </a:solidFill>
                <a:latin typeface="Trebuchet MS" panose="020B0603020202020204" pitchFamily="34" charset="0"/>
              </a:rPr>
              <a:t>changement</a:t>
            </a:r>
            <a:r>
              <a:rPr lang="en-CA" sz="2800" b="1" dirty="0">
                <a:solidFill>
                  <a:srgbClr val="90C126"/>
                </a:solidFill>
                <a:latin typeface="Trebuchet MS" panose="020B0603020202020204" pitchFamily="34" charset="0"/>
              </a:rPr>
              <a:t> de jambes</a:t>
            </a:r>
            <a:endParaRPr lang="en-US" sz="2800" b="1" dirty="0">
              <a:solidFill>
                <a:srgbClr val="90C126"/>
              </a:solidFill>
              <a:latin typeface="Trebuchet MS" panose="020B0603020202020204" pitchFamily="34" charset="0"/>
            </a:endParaRPr>
          </a:p>
        </p:txBody>
      </p:sp>
      <p:sp>
        <p:nvSpPr>
          <p:cNvPr id="3" name="Text Placeholder 2"/>
          <p:cNvSpPr>
            <a:spLocks noGrp="1"/>
          </p:cNvSpPr>
          <p:nvPr>
            <p:ph idx="1"/>
            <p:custDataLst>
              <p:tags r:id="rId2"/>
            </p:custDataLst>
          </p:nvPr>
        </p:nvSpPr>
        <p:spPr>
          <a:xfrm>
            <a:off x="367261" y="1294144"/>
            <a:ext cx="8365490" cy="3908762"/>
          </a:xfrm>
        </p:spPr>
        <p:txBody>
          <a:bodyPr>
            <a:normAutofit/>
          </a:bodyPr>
          <a:lstStyle/>
          <a:p>
            <a:pPr marL="457200" indent="-457200">
              <a:buFontTx/>
              <a:buChar char="-"/>
            </a:pPr>
            <a:r>
              <a:rPr lang="en-CA" sz="1600" dirty="0"/>
              <a:t>Si la jambe qui balance </a:t>
            </a:r>
            <a:r>
              <a:rPr lang="en-CA" sz="1600" dirty="0" err="1"/>
              <a:t>n’est</a:t>
            </a:r>
            <a:r>
              <a:rPr lang="en-CA" sz="1600" dirty="0"/>
              <a:t> jamais droite (ne </a:t>
            </a:r>
            <a:r>
              <a:rPr lang="en-CA" sz="1600" dirty="0" err="1"/>
              <a:t>s’étend</a:t>
            </a:r>
            <a:r>
              <a:rPr lang="en-CA" sz="1600" dirty="0"/>
              <a:t> jamais) le </a:t>
            </a:r>
            <a:r>
              <a:rPr lang="en-CA" sz="1600" dirty="0" err="1"/>
              <a:t>saut</a:t>
            </a:r>
            <a:r>
              <a:rPr lang="en-CA" sz="1600" dirty="0"/>
              <a:t> </a:t>
            </a:r>
            <a:r>
              <a:rPr lang="en-CA" sz="1600" dirty="0" err="1"/>
              <a:t>est</a:t>
            </a:r>
            <a:r>
              <a:rPr lang="en-CA" sz="1600" dirty="0"/>
              <a:t> </a:t>
            </a:r>
            <a:r>
              <a:rPr lang="en-CA" sz="1600" dirty="0" err="1"/>
              <a:t>considéré</a:t>
            </a:r>
            <a:r>
              <a:rPr lang="en-CA" sz="1600" dirty="0"/>
              <a:t> un </a:t>
            </a:r>
            <a:r>
              <a:rPr lang="en-CA" sz="1600" dirty="0" err="1"/>
              <a:t>saut</a:t>
            </a:r>
            <a:r>
              <a:rPr lang="en-CA" sz="1600" dirty="0"/>
              <a:t> split (</a:t>
            </a:r>
            <a:r>
              <a:rPr lang="en-CA" sz="1600" dirty="0" err="1"/>
              <a:t>si</a:t>
            </a:r>
            <a:r>
              <a:rPr lang="en-CA" sz="1600" dirty="0"/>
              <a:t> la split </a:t>
            </a:r>
            <a:r>
              <a:rPr lang="en-CA" sz="1600" dirty="0" err="1"/>
              <a:t>atteint</a:t>
            </a:r>
            <a:r>
              <a:rPr lang="en-CA" sz="1600" dirty="0"/>
              <a:t> 135</a:t>
            </a:r>
            <a:r>
              <a:rPr lang="en-CA" sz="1600" dirty="0" smtClean="0">
                <a:latin typeface="Arial" panose="020B0604020202020204" pitchFamily="34" charset="0"/>
                <a:cs typeface="Arial" panose="020B0604020202020204" pitchFamily="34" charset="0"/>
              </a:rPr>
              <a:t>°</a:t>
            </a:r>
            <a:r>
              <a:rPr lang="en-CA" sz="1600" dirty="0" smtClean="0"/>
              <a:t>)</a:t>
            </a:r>
          </a:p>
          <a:p>
            <a:pPr marL="0" indent="0">
              <a:buNone/>
            </a:pPr>
            <a:endParaRPr lang="en-CA" sz="1600" dirty="0"/>
          </a:p>
          <a:p>
            <a:pPr marL="457200" indent="-457200">
              <a:buFontTx/>
              <a:buChar char="-"/>
            </a:pPr>
            <a:r>
              <a:rPr lang="en-CA" sz="1600" dirty="0"/>
              <a:t>Si la jambe qui balance </a:t>
            </a:r>
            <a:r>
              <a:rPr lang="en-CA" sz="1600" dirty="0" err="1"/>
              <a:t>n’atteint</a:t>
            </a:r>
            <a:r>
              <a:rPr lang="en-CA" sz="1600" dirty="0"/>
              <a:t> pas 45</a:t>
            </a:r>
            <a:r>
              <a:rPr lang="en-CA" sz="1600" dirty="0">
                <a:latin typeface="Arial" panose="020B0604020202020204" pitchFamily="34" charset="0"/>
                <a:cs typeface="Arial" panose="020B0604020202020204" pitchFamily="34" charset="0"/>
              </a:rPr>
              <a:t>°</a:t>
            </a:r>
            <a:r>
              <a:rPr lang="en-CA" sz="1600" dirty="0"/>
              <a:t> </a:t>
            </a:r>
            <a:r>
              <a:rPr lang="en-CA" sz="1600" dirty="0" err="1"/>
              <a:t>avant</a:t>
            </a:r>
            <a:r>
              <a:rPr lang="en-CA" sz="1600" dirty="0"/>
              <a:t> le </a:t>
            </a:r>
            <a:r>
              <a:rPr lang="en-CA" sz="1600" dirty="0" err="1"/>
              <a:t>changement</a:t>
            </a:r>
            <a:r>
              <a:rPr lang="en-CA" sz="1600" dirty="0"/>
              <a:t> de jambes, la </a:t>
            </a:r>
            <a:r>
              <a:rPr lang="en-CA" sz="1600" dirty="0" err="1"/>
              <a:t>valeur</a:t>
            </a:r>
            <a:r>
              <a:rPr lang="en-CA" sz="1600" dirty="0"/>
              <a:t> de </a:t>
            </a:r>
            <a:r>
              <a:rPr lang="en-CA" sz="1600" dirty="0" err="1"/>
              <a:t>difficulté</a:t>
            </a:r>
            <a:r>
              <a:rPr lang="en-CA" sz="1600" dirty="0"/>
              <a:t> </a:t>
            </a:r>
            <a:r>
              <a:rPr lang="en-CA" sz="1600" dirty="0" err="1"/>
              <a:t>est</a:t>
            </a:r>
            <a:r>
              <a:rPr lang="en-CA" sz="1600" dirty="0"/>
              <a:t> </a:t>
            </a:r>
            <a:r>
              <a:rPr lang="en-CA" sz="1600" dirty="0" err="1"/>
              <a:t>accordée</a:t>
            </a:r>
            <a:r>
              <a:rPr lang="en-CA" sz="1600" dirty="0"/>
              <a:t> et les </a:t>
            </a:r>
            <a:r>
              <a:rPr lang="en-CA" sz="1600" dirty="0" err="1"/>
              <a:t>déductions</a:t>
            </a:r>
            <a:r>
              <a:rPr lang="en-CA" sz="1600" dirty="0"/>
              <a:t> </a:t>
            </a:r>
            <a:r>
              <a:rPr lang="en-CA" sz="1600" dirty="0" err="1"/>
              <a:t>suivantes</a:t>
            </a:r>
            <a:r>
              <a:rPr lang="en-CA" sz="1600" dirty="0"/>
              <a:t> </a:t>
            </a:r>
            <a:r>
              <a:rPr lang="en-CA" sz="1600" dirty="0" err="1"/>
              <a:t>sont</a:t>
            </a:r>
            <a:r>
              <a:rPr lang="en-CA" sz="1600" dirty="0"/>
              <a:t> </a:t>
            </a:r>
            <a:r>
              <a:rPr lang="en-CA" sz="1600" dirty="0" err="1"/>
              <a:t>appliquées</a:t>
            </a:r>
            <a:r>
              <a:rPr lang="en-CA" sz="1600" dirty="0"/>
              <a:t> :</a:t>
            </a:r>
          </a:p>
          <a:p>
            <a:pPr marL="914400" lvl="1" indent="-457200">
              <a:buFontTx/>
              <a:buChar char="-"/>
            </a:pPr>
            <a:r>
              <a:rPr lang="en-CA" sz="1600" dirty="0"/>
              <a:t>Hauteur du </a:t>
            </a:r>
            <a:r>
              <a:rPr lang="en-CA" sz="1600" dirty="0" err="1" smtClean="0"/>
              <a:t>fouet</a:t>
            </a:r>
            <a:r>
              <a:rPr lang="en-CA" sz="1600" dirty="0" smtClean="0"/>
              <a:t> de </a:t>
            </a:r>
            <a:r>
              <a:rPr lang="en-CA" sz="1600" dirty="0"/>
              <a:t>la jambe </a:t>
            </a:r>
            <a:r>
              <a:rPr lang="en-CA" sz="1600" dirty="0" err="1"/>
              <a:t>insuffisante</a:t>
            </a:r>
            <a:r>
              <a:rPr lang="en-CA" sz="1600" dirty="0"/>
              <a:t>	 </a:t>
            </a:r>
            <a:r>
              <a:rPr lang="en-CA" sz="1600" dirty="0" err="1"/>
              <a:t>jusqu’à</a:t>
            </a:r>
            <a:r>
              <a:rPr lang="en-CA" sz="1600" dirty="0"/>
              <a:t> 0.1</a:t>
            </a:r>
          </a:p>
          <a:p>
            <a:pPr marL="914400" lvl="1" indent="-457200">
              <a:buFontTx/>
              <a:buChar char="-"/>
            </a:pPr>
            <a:r>
              <a:rPr lang="en-CA" sz="1600" dirty="0" err="1"/>
              <a:t>Manque</a:t>
            </a:r>
            <a:r>
              <a:rPr lang="en-CA" sz="1600" dirty="0"/>
              <a:t> </a:t>
            </a:r>
            <a:r>
              <a:rPr lang="en-CA" sz="1600" dirty="0" err="1"/>
              <a:t>d’amplitude</a:t>
            </a:r>
            <a:r>
              <a:rPr lang="en-CA" sz="1600" dirty="0"/>
              <a:t> dans la split 		 </a:t>
            </a:r>
            <a:r>
              <a:rPr lang="en-CA" sz="1600" dirty="0" err="1" smtClean="0"/>
              <a:t>jusqu’à</a:t>
            </a:r>
            <a:r>
              <a:rPr lang="en-CA" sz="1600" dirty="0" smtClean="0"/>
              <a:t> </a:t>
            </a:r>
            <a:r>
              <a:rPr lang="en-CA" sz="1600" dirty="0"/>
              <a:t>0.2</a:t>
            </a:r>
          </a:p>
          <a:p>
            <a:pPr marL="914400" lvl="1" indent="-457200">
              <a:buFontTx/>
              <a:buChar char="-"/>
            </a:pPr>
            <a:r>
              <a:rPr lang="en-CA" sz="1600" dirty="0" err="1"/>
              <a:t>Moins</a:t>
            </a:r>
            <a:r>
              <a:rPr lang="en-CA" sz="1600" dirty="0"/>
              <a:t> de 135</a:t>
            </a:r>
            <a:r>
              <a:rPr lang="en-CA" sz="1600" dirty="0">
                <a:latin typeface="Arial" panose="020B0604020202020204" pitchFamily="34" charset="0"/>
                <a:cs typeface="Arial" panose="020B0604020202020204" pitchFamily="34" charset="0"/>
              </a:rPr>
              <a:t>°</a:t>
            </a:r>
            <a:r>
              <a:rPr lang="en-CA" sz="1600" dirty="0"/>
              <a:t> après le </a:t>
            </a:r>
            <a:r>
              <a:rPr lang="en-CA" sz="1600" dirty="0" err="1"/>
              <a:t>changement</a:t>
            </a:r>
            <a:r>
              <a:rPr lang="en-CA" sz="1600" dirty="0"/>
              <a:t> de jambes — </a:t>
            </a:r>
            <a:r>
              <a:rPr lang="en-CA" sz="1600" dirty="0" err="1"/>
              <a:t>reconnus</a:t>
            </a:r>
            <a:r>
              <a:rPr lang="en-CA" sz="1600" dirty="0"/>
              <a:t> </a:t>
            </a:r>
            <a:r>
              <a:rPr lang="en-CA" sz="1600" dirty="0" err="1"/>
              <a:t>comme</a:t>
            </a:r>
            <a:r>
              <a:rPr lang="en-CA" sz="1600" dirty="0"/>
              <a:t> un </a:t>
            </a:r>
            <a:r>
              <a:rPr lang="en-CA" sz="1600" dirty="0" err="1"/>
              <a:t>élément</a:t>
            </a:r>
            <a:r>
              <a:rPr lang="en-CA" sz="1600" dirty="0"/>
              <a:t> </a:t>
            </a:r>
            <a:r>
              <a:rPr lang="en-CA" sz="1600" dirty="0" err="1"/>
              <a:t>différent</a:t>
            </a:r>
            <a:endParaRPr lang="en-US" sz="1600" dirty="0"/>
          </a:p>
        </p:txBody>
      </p:sp>
    </p:spTree>
    <p:extLst>
      <p:ext uri="{BB962C8B-B14F-4D97-AF65-F5344CB8AC3E}">
        <p14:creationId xmlns:p14="http://schemas.microsoft.com/office/powerpoint/2010/main" val="35641801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11699" y="242984"/>
            <a:ext cx="8466626" cy="415498"/>
          </a:xfrm>
          <a:prstGeom prst="rect">
            <a:avLst/>
          </a:prstGeom>
        </p:spPr>
        <p:txBody>
          <a:bodyPr vert="horz" wrap="square" lIns="0" tIns="0" rIns="0" bIns="0" rtlCol="0">
            <a:spAutoFit/>
          </a:bodyPr>
          <a:lstStyle/>
          <a:p>
            <a:pPr marL="12700" algn="ctr">
              <a:lnSpc>
                <a:spcPct val="100000"/>
              </a:lnSpc>
            </a:pPr>
            <a:r>
              <a:rPr lang="en-CA" b="1" spc="-5" dirty="0" err="1"/>
              <a:t>Poutre</a:t>
            </a:r>
            <a:endParaRPr sz="2300" b="1" spc="-5" dirty="0"/>
          </a:p>
        </p:txBody>
      </p:sp>
      <p:sp>
        <p:nvSpPr>
          <p:cNvPr id="7" name="TextBox 6"/>
          <p:cNvSpPr txBox="1"/>
          <p:nvPr>
            <p:custDataLst>
              <p:tags r:id="rId3"/>
            </p:custDataLst>
          </p:nvPr>
        </p:nvSpPr>
        <p:spPr>
          <a:xfrm>
            <a:off x="427403" y="895394"/>
            <a:ext cx="8441593" cy="446276"/>
          </a:xfrm>
          <a:prstGeom prst="rect">
            <a:avLst/>
          </a:prstGeom>
          <a:noFill/>
        </p:spPr>
        <p:txBody>
          <a:bodyPr wrap="square" rtlCol="0">
            <a:spAutoFit/>
          </a:bodyPr>
          <a:lstStyle/>
          <a:p>
            <a:pPr algn="ctr"/>
            <a:r>
              <a:rPr lang="en-CA" sz="2300" b="1" spc="-5" dirty="0" err="1">
                <a:solidFill>
                  <a:srgbClr val="90C126"/>
                </a:solidFill>
                <a:latin typeface="Trebuchet MS" panose="020B0603020202020204" pitchFamily="34" charset="0"/>
              </a:rPr>
              <a:t>Déductions</a:t>
            </a:r>
            <a:r>
              <a:rPr lang="en-CA" sz="2300" b="1" spc="-5" dirty="0">
                <a:solidFill>
                  <a:srgbClr val="90C126"/>
                </a:solidFill>
                <a:latin typeface="Trebuchet MS" panose="020B0603020202020204" pitchFamily="34" charset="0"/>
              </a:rPr>
              <a:t> </a:t>
            </a:r>
            <a:r>
              <a:rPr lang="en-CA" sz="2300" b="1" spc="-5" dirty="0" err="1">
                <a:solidFill>
                  <a:srgbClr val="90C126"/>
                </a:solidFill>
                <a:latin typeface="Trebuchet MS" panose="020B0603020202020204" pitchFamily="34" charset="0"/>
              </a:rPr>
              <a:t>artistiques</a:t>
            </a:r>
            <a:endParaRPr lang="en-CA" sz="2300" dirty="0">
              <a:solidFill>
                <a:srgbClr val="90C126"/>
              </a:solidFill>
              <a:latin typeface="Trebuchet MS" panose="020B0603020202020204" pitchFamily="34" charset="0"/>
            </a:endParaRPr>
          </a:p>
        </p:txBody>
      </p:sp>
      <p:graphicFrame>
        <p:nvGraphicFramePr>
          <p:cNvPr id="8" name="Table 7"/>
          <p:cNvGraphicFramePr>
            <a:graphicFrameLocks noGrp="1"/>
          </p:cNvGraphicFramePr>
          <p:nvPr>
            <p:custDataLst>
              <p:tags r:id="rId4"/>
            </p:custDataLst>
            <p:extLst>
              <p:ext uri="{D42A27DB-BD31-4B8C-83A1-F6EECF244321}">
                <p14:modId xmlns:p14="http://schemas.microsoft.com/office/powerpoint/2010/main" val="1351748787"/>
              </p:ext>
            </p:extLst>
          </p:nvPr>
        </p:nvGraphicFramePr>
        <p:xfrm>
          <a:off x="1828800" y="2024859"/>
          <a:ext cx="5638800" cy="827226"/>
        </p:xfrm>
        <a:graphic>
          <a:graphicData uri="http://schemas.openxmlformats.org/drawingml/2006/table">
            <a:tbl>
              <a:tblPr firstRow="1" bandRow="1">
                <a:tableStyleId>{8799B23B-EC83-4686-B30A-512413B5E67A}</a:tableStyleId>
              </a:tblPr>
              <a:tblGrid>
                <a:gridCol w="10668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285902">
                <a:tc>
                  <a:txBody>
                    <a:bodyPr/>
                    <a:lstStyle/>
                    <a:p>
                      <a:pPr algn="r" fontAlgn="base">
                        <a:lnSpc>
                          <a:spcPct val="107000"/>
                        </a:lnSpc>
                        <a:spcAft>
                          <a:spcPts val="450"/>
                        </a:spcAft>
                        <a:tabLst>
                          <a:tab pos="355600" algn="l"/>
                          <a:tab pos="457200" algn="l"/>
                          <a:tab pos="685800" algn="l"/>
                          <a:tab pos="723900" algn="l"/>
                          <a:tab pos="914400" algn="l"/>
                          <a:tab pos="1028700" algn="l"/>
                          <a:tab pos="1371600" algn="l"/>
                          <a:tab pos="1714500" algn="l"/>
                          <a:tab pos="3873500" algn="l"/>
                          <a:tab pos="4114800" algn="r"/>
                          <a:tab pos="5429250" algn="r"/>
                          <a:tab pos="5486400" algn="r"/>
                          <a:tab pos="6299200" algn="r"/>
                        </a:tabLst>
                      </a:pPr>
                      <a:r>
                        <a:rPr lang="fr-C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0.05 – 0.10</a:t>
                      </a:r>
                      <a:endParaRPr lang="fr-CA"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a:lnSpc>
                          <a:spcPct val="107000"/>
                        </a:lnSpc>
                        <a:spcAft>
                          <a:spcPts val="450"/>
                        </a:spcAft>
                        <a:tabLst>
                          <a:tab pos="355600" algn="l"/>
                          <a:tab pos="457200" algn="l"/>
                          <a:tab pos="685800" algn="l"/>
                          <a:tab pos="723900" algn="l"/>
                          <a:tab pos="914400" algn="l"/>
                          <a:tab pos="1028700" algn="l"/>
                          <a:tab pos="1371600" algn="l"/>
                          <a:tab pos="1714500" algn="l"/>
                          <a:tab pos="3873500" algn="l"/>
                          <a:tab pos="4114800" algn="r"/>
                          <a:tab pos="5429250" algn="r"/>
                          <a:tab pos="5486400" algn="r"/>
                          <a:tab pos="6299200" algn="r"/>
                        </a:tabLst>
                      </a:pPr>
                      <a:r>
                        <a:rPr lang="fr-C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Originalité/créativité de la chorégraphie dans les éléments et les liaisons</a:t>
                      </a:r>
                      <a:endParaRPr lang="fr-CA"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70662">
                <a:tc>
                  <a:txBody>
                    <a:bodyPr/>
                    <a:lstStyle/>
                    <a:p>
                      <a:pPr algn="r" fontAlgn="base">
                        <a:lnSpc>
                          <a:spcPct val="107000"/>
                        </a:lnSpc>
                        <a:spcAft>
                          <a:spcPts val="450"/>
                        </a:spcAft>
                        <a:tabLst>
                          <a:tab pos="355600" algn="l"/>
                          <a:tab pos="457200" algn="l"/>
                          <a:tab pos="685800" algn="l"/>
                          <a:tab pos="723900" algn="l"/>
                          <a:tab pos="914400" algn="l"/>
                          <a:tab pos="1028700" algn="l"/>
                          <a:tab pos="1371600" algn="l"/>
                          <a:tab pos="1714500" algn="l"/>
                          <a:tab pos="3873500" algn="l"/>
                          <a:tab pos="4114800" algn="r"/>
                          <a:tab pos="5429250" algn="r"/>
                          <a:tab pos="5486400" algn="r"/>
                          <a:tab pos="6299200" algn="r"/>
                        </a:tabLst>
                      </a:pPr>
                      <a:r>
                        <a:rPr lang="fr-C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0.05 – 0.10</a:t>
                      </a:r>
                      <a:endParaRPr lang="fr-CA" sz="110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a:lnSpc>
                          <a:spcPct val="107000"/>
                        </a:lnSpc>
                        <a:spcAft>
                          <a:spcPts val="450"/>
                        </a:spcAft>
                        <a:tabLst>
                          <a:tab pos="355600" algn="l"/>
                          <a:tab pos="457200" algn="l"/>
                          <a:tab pos="685800" algn="l"/>
                          <a:tab pos="723900" algn="l"/>
                          <a:tab pos="914400" algn="l"/>
                          <a:tab pos="1028700" algn="l"/>
                          <a:tab pos="1371600" algn="l"/>
                          <a:tab pos="1714500" algn="l"/>
                          <a:tab pos="3873500" algn="l"/>
                          <a:tab pos="4114800" algn="r"/>
                          <a:tab pos="5429250" algn="r"/>
                          <a:tab pos="5486400" algn="r"/>
                          <a:tab pos="6299200" algn="r"/>
                        </a:tabLst>
                      </a:pPr>
                      <a:r>
                        <a:rPr lang="fr-C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Qualité des mouvements de la gymnaste qui reflètent son style personnel</a:t>
                      </a:r>
                      <a:endParaRPr lang="fr-CA" sz="110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70662">
                <a:tc>
                  <a:txBody>
                    <a:bodyPr/>
                    <a:lstStyle/>
                    <a:p>
                      <a:pPr algn="r" fontAlgn="base">
                        <a:lnSpc>
                          <a:spcPct val="107000"/>
                        </a:lnSpc>
                        <a:spcAft>
                          <a:spcPts val="450"/>
                        </a:spcAft>
                        <a:tabLst>
                          <a:tab pos="355600" algn="l"/>
                          <a:tab pos="457200" algn="l"/>
                          <a:tab pos="685800" algn="l"/>
                          <a:tab pos="723900" algn="l"/>
                          <a:tab pos="914400" algn="l"/>
                          <a:tab pos="1028700" algn="l"/>
                          <a:tab pos="1371600" algn="l"/>
                          <a:tab pos="1714500" algn="l"/>
                          <a:tab pos="3873500" algn="l"/>
                          <a:tab pos="4114800" algn="r"/>
                          <a:tab pos="5429250" algn="r"/>
                          <a:tab pos="5486400" algn="r"/>
                          <a:tab pos="6299200" algn="r"/>
                        </a:tabLst>
                      </a:pPr>
                      <a:r>
                        <a:rPr lang="fr-C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0.05 – 0.10</a:t>
                      </a:r>
                      <a:endParaRPr lang="fr-CA" sz="110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a:lnSpc>
                          <a:spcPct val="107000"/>
                        </a:lnSpc>
                        <a:spcAft>
                          <a:spcPts val="450"/>
                        </a:spcAft>
                        <a:tabLst>
                          <a:tab pos="355600" algn="l"/>
                          <a:tab pos="457200" algn="l"/>
                          <a:tab pos="685800" algn="l"/>
                          <a:tab pos="723900" algn="l"/>
                          <a:tab pos="914400" algn="l"/>
                          <a:tab pos="1028700" algn="l"/>
                          <a:tab pos="1371600" algn="l"/>
                          <a:tab pos="1714500" algn="l"/>
                          <a:tab pos="3873500" algn="l"/>
                          <a:tab pos="4114800" algn="r"/>
                          <a:tab pos="5429250" algn="r"/>
                          <a:tab pos="5486400" algn="r"/>
                          <a:tab pos="6299200" algn="r"/>
                        </a:tabLst>
                      </a:pPr>
                      <a:r>
                        <a:rPr lang="fr-C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Qualité de l’expression (c.-à-d. projection, focus)</a:t>
                      </a:r>
                      <a:endParaRPr lang="fr-CA" sz="11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4673726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65C49A-5AEA-4F72-BDC3-B245BB7A9E9E}"/>
              </a:ext>
            </a:extLst>
          </p:cNvPr>
          <p:cNvSpPr>
            <a:spLocks noGrp="1"/>
          </p:cNvSpPr>
          <p:nvPr>
            <p:ph type="title"/>
            <p:custDataLst>
              <p:tags r:id="rId1"/>
            </p:custDataLst>
          </p:nvPr>
        </p:nvSpPr>
        <p:spPr>
          <a:xfrm>
            <a:off x="365674" y="475630"/>
            <a:ext cx="8412651" cy="415498"/>
          </a:xfrm>
        </p:spPr>
        <p:txBody>
          <a:bodyPr>
            <a:normAutofit fontScale="90000"/>
          </a:bodyPr>
          <a:lstStyle/>
          <a:p>
            <a:r>
              <a:rPr lang="en-CA" b="1" dirty="0" err="1">
                <a:solidFill>
                  <a:srgbClr val="90C126"/>
                </a:solidFill>
                <a:latin typeface="Trebuchet MS" panose="020B0603020202020204" pitchFamily="34" charset="0"/>
              </a:rPr>
              <a:t>Artistique</a:t>
            </a:r>
            <a:r>
              <a:rPr lang="en-CA" b="1" dirty="0">
                <a:solidFill>
                  <a:srgbClr val="90C126"/>
                </a:solidFill>
                <a:latin typeface="Trebuchet MS" panose="020B0603020202020204" pitchFamily="34" charset="0"/>
              </a:rPr>
              <a:t> – </a:t>
            </a:r>
            <a:r>
              <a:rPr lang="en-CA" b="1" dirty="0" err="1">
                <a:solidFill>
                  <a:srgbClr val="90C126"/>
                </a:solidFill>
                <a:latin typeface="Trebuchet MS" panose="020B0603020202020204" pitchFamily="34" charset="0"/>
              </a:rPr>
              <a:t>Pécision</a:t>
            </a:r>
            <a:r>
              <a:rPr lang="en-CA" b="1" dirty="0">
                <a:solidFill>
                  <a:srgbClr val="90C126"/>
                </a:solidFill>
                <a:latin typeface="Trebuchet MS" panose="020B0603020202020204" pitchFamily="34" charset="0"/>
              </a:rPr>
              <a:t> </a:t>
            </a:r>
          </a:p>
        </p:txBody>
      </p:sp>
      <p:sp>
        <p:nvSpPr>
          <p:cNvPr id="3" name="Text Placeholder 2">
            <a:extLst>
              <a:ext uri="{FF2B5EF4-FFF2-40B4-BE49-F238E27FC236}">
                <a16:creationId xmlns="" xmlns:a16="http://schemas.microsoft.com/office/drawing/2014/main" id="{FDD2E1D4-84A6-4E9D-AD08-058AD8A0C364}"/>
              </a:ext>
            </a:extLst>
          </p:cNvPr>
          <p:cNvSpPr>
            <a:spLocks noGrp="1"/>
          </p:cNvSpPr>
          <p:nvPr>
            <p:ph idx="1"/>
            <p:custDataLst>
              <p:tags r:id="rId2"/>
            </p:custDataLst>
          </p:nvPr>
        </p:nvSpPr>
        <p:spPr>
          <a:xfrm>
            <a:off x="365673" y="1047750"/>
            <a:ext cx="8412651" cy="4001095"/>
          </a:xfrm>
        </p:spPr>
        <p:txBody>
          <a:bodyPr/>
          <a:lstStyle/>
          <a:p>
            <a:r>
              <a:rPr lang="en-CA" u="sng" dirty="0" err="1"/>
              <a:t>Qualité</a:t>
            </a:r>
            <a:r>
              <a:rPr lang="en-CA" u="sng" dirty="0"/>
              <a:t> des </a:t>
            </a:r>
            <a:r>
              <a:rPr lang="en-CA" u="sng" dirty="0" err="1"/>
              <a:t>mouvements</a:t>
            </a:r>
            <a:r>
              <a:rPr lang="en-CA" dirty="0"/>
              <a:t> — </a:t>
            </a:r>
            <a:r>
              <a:rPr lang="en-CA" dirty="0" err="1"/>
              <a:t>inclus</a:t>
            </a:r>
            <a:r>
              <a:rPr lang="en-CA" dirty="0"/>
              <a:t> les </a:t>
            </a:r>
            <a:r>
              <a:rPr lang="en-CA" dirty="0" err="1"/>
              <a:t>habiletés</a:t>
            </a:r>
            <a:r>
              <a:rPr lang="en-CA" dirty="0"/>
              <a:t> </a:t>
            </a:r>
            <a:r>
              <a:rPr lang="en-CA" dirty="0" err="1"/>
              <a:t>d’effectuer</a:t>
            </a:r>
            <a:r>
              <a:rPr lang="en-CA" dirty="0"/>
              <a:t> des </a:t>
            </a:r>
            <a:r>
              <a:rPr lang="en-CA" dirty="0" err="1"/>
              <a:t>mouvements</a:t>
            </a:r>
            <a:r>
              <a:rPr lang="en-CA" dirty="0"/>
              <a:t> (tête, bras, mains, </a:t>
            </a:r>
            <a:r>
              <a:rPr lang="en-CA" dirty="0" err="1"/>
              <a:t>tronc</a:t>
            </a:r>
            <a:r>
              <a:rPr lang="en-CA" dirty="0"/>
              <a:t>, jambes) qui </a:t>
            </a:r>
            <a:r>
              <a:rPr lang="en-CA" dirty="0" err="1"/>
              <a:t>sont</a:t>
            </a:r>
            <a:r>
              <a:rPr lang="en-CA" dirty="0"/>
              <a:t> secs et </a:t>
            </a:r>
            <a:r>
              <a:rPr lang="en-CA" dirty="0" err="1"/>
              <a:t>souples</a:t>
            </a:r>
            <a:r>
              <a:rPr lang="en-CA" dirty="0"/>
              <a:t> (vague), </a:t>
            </a:r>
            <a:r>
              <a:rPr lang="en-CA" dirty="0" err="1"/>
              <a:t>lents</a:t>
            </a:r>
            <a:r>
              <a:rPr lang="en-CA" dirty="0"/>
              <a:t> </a:t>
            </a:r>
            <a:r>
              <a:rPr lang="en-CA" dirty="0" err="1"/>
              <a:t>ou</a:t>
            </a:r>
            <a:r>
              <a:rPr lang="en-CA" dirty="0"/>
              <a:t> </a:t>
            </a:r>
            <a:r>
              <a:rPr lang="en-CA" dirty="0" err="1"/>
              <a:t>rapides</a:t>
            </a:r>
            <a:r>
              <a:rPr lang="en-CA" dirty="0"/>
              <a:t>.</a:t>
            </a:r>
          </a:p>
          <a:p>
            <a:endParaRPr lang="en-CA" dirty="0"/>
          </a:p>
          <a:p>
            <a:r>
              <a:rPr lang="en-CA" u="sng" dirty="0" err="1"/>
              <a:t>Qualité</a:t>
            </a:r>
            <a:r>
              <a:rPr lang="en-CA" u="sng" dirty="0"/>
              <a:t> de </a:t>
            </a:r>
            <a:r>
              <a:rPr lang="en-CA" u="sng" dirty="0" err="1"/>
              <a:t>l’expression</a:t>
            </a:r>
            <a:r>
              <a:rPr lang="en-CA" dirty="0"/>
              <a:t> – La </a:t>
            </a:r>
            <a:r>
              <a:rPr lang="en-CA" dirty="0" err="1"/>
              <a:t>gymnaste</a:t>
            </a:r>
            <a:r>
              <a:rPr lang="en-CA" dirty="0"/>
              <a:t> </a:t>
            </a:r>
            <a:r>
              <a:rPr lang="en-CA" dirty="0" err="1"/>
              <a:t>doit</a:t>
            </a:r>
            <a:r>
              <a:rPr lang="en-CA" dirty="0"/>
              <a:t> </a:t>
            </a:r>
            <a:r>
              <a:rPr lang="en-CA" dirty="0" err="1"/>
              <a:t>présenter</a:t>
            </a:r>
            <a:r>
              <a:rPr lang="en-CA" dirty="0"/>
              <a:t> des moments </a:t>
            </a:r>
            <a:r>
              <a:rPr lang="en-CA" dirty="0" err="1"/>
              <a:t>durant</a:t>
            </a:r>
            <a:r>
              <a:rPr lang="en-CA" dirty="0"/>
              <a:t> la </a:t>
            </a:r>
            <a:r>
              <a:rPr lang="en-CA" dirty="0" smtClean="0"/>
              <a:t>routine </a:t>
            </a:r>
            <a:r>
              <a:rPr lang="en-CA" dirty="0" err="1" smtClean="0"/>
              <a:t>durant</a:t>
            </a:r>
            <a:r>
              <a:rPr lang="en-CA" dirty="0" smtClean="0"/>
              <a:t> </a:t>
            </a:r>
            <a:r>
              <a:rPr lang="en-CA" dirty="0" err="1" smtClean="0"/>
              <a:t>lesquels</a:t>
            </a:r>
            <a:r>
              <a:rPr lang="en-CA" dirty="0" smtClean="0"/>
              <a:t> </a:t>
            </a:r>
            <a:r>
              <a:rPr lang="en-CA" dirty="0" err="1" smtClean="0"/>
              <a:t>elle</a:t>
            </a:r>
            <a:r>
              <a:rPr lang="en-CA" dirty="0" smtClean="0"/>
              <a:t> </a:t>
            </a:r>
            <a:r>
              <a:rPr lang="en-CA" dirty="0" err="1" smtClean="0"/>
              <a:t>n’est</a:t>
            </a:r>
            <a:r>
              <a:rPr lang="en-CA" dirty="0" smtClean="0"/>
              <a:t> </a:t>
            </a:r>
            <a:r>
              <a:rPr lang="en-CA" dirty="0"/>
              <a:t>pas </a:t>
            </a:r>
            <a:r>
              <a:rPr lang="en-CA" dirty="0" err="1"/>
              <a:t>seulement</a:t>
            </a:r>
            <a:r>
              <a:rPr lang="en-CA" dirty="0"/>
              <a:t> </a:t>
            </a:r>
            <a:r>
              <a:rPr lang="en-CA" dirty="0" err="1"/>
              <a:t>concentrée</a:t>
            </a:r>
            <a:r>
              <a:rPr lang="en-CA" dirty="0"/>
              <a:t> sur </a:t>
            </a:r>
            <a:r>
              <a:rPr lang="en-CA" dirty="0" err="1"/>
              <a:t>sa</a:t>
            </a:r>
            <a:r>
              <a:rPr lang="en-CA" dirty="0"/>
              <a:t> </a:t>
            </a:r>
            <a:r>
              <a:rPr lang="en-CA" dirty="0" err="1"/>
              <a:t>poutre</a:t>
            </a:r>
            <a:r>
              <a:rPr lang="en-CA" dirty="0"/>
              <a:t>, </a:t>
            </a:r>
            <a:r>
              <a:rPr lang="en-CA" dirty="0" err="1"/>
              <a:t>mais</a:t>
            </a:r>
            <a:r>
              <a:rPr lang="en-CA" dirty="0"/>
              <a:t> </a:t>
            </a:r>
            <a:r>
              <a:rPr lang="en-CA" dirty="0" err="1"/>
              <a:t>aussi</a:t>
            </a:r>
            <a:r>
              <a:rPr lang="en-CA" dirty="0"/>
              <a:t> sur </a:t>
            </a:r>
            <a:r>
              <a:rPr lang="en-CA" dirty="0" err="1"/>
              <a:t>ce</a:t>
            </a:r>
            <a:r>
              <a:rPr lang="en-CA" dirty="0"/>
              <a:t> qui </a:t>
            </a:r>
            <a:r>
              <a:rPr lang="en-CA" dirty="0" err="1"/>
              <a:t>est</a:t>
            </a:r>
            <a:r>
              <a:rPr lang="en-CA" dirty="0"/>
              <a:t> à </a:t>
            </a:r>
            <a:r>
              <a:rPr lang="en-CA" dirty="0" err="1"/>
              <a:t>l’extérieur</a:t>
            </a:r>
            <a:r>
              <a:rPr lang="en-CA" dirty="0"/>
              <a:t> pour </a:t>
            </a:r>
            <a:r>
              <a:rPr lang="en-CA" dirty="0" err="1"/>
              <a:t>pouvoir</a:t>
            </a:r>
            <a:r>
              <a:rPr lang="en-CA" dirty="0"/>
              <a:t> </a:t>
            </a:r>
            <a:r>
              <a:rPr lang="en-CA" dirty="0" err="1" smtClean="0"/>
              <a:t>inclure</a:t>
            </a:r>
            <a:r>
              <a:rPr lang="en-CA" dirty="0" smtClean="0"/>
              <a:t> </a:t>
            </a:r>
            <a:r>
              <a:rPr lang="en-CA" dirty="0"/>
              <a:t>les </a:t>
            </a:r>
            <a:r>
              <a:rPr lang="en-CA" dirty="0" err="1"/>
              <a:t>juges</a:t>
            </a:r>
            <a:r>
              <a:rPr lang="en-CA" dirty="0"/>
              <a:t> et </a:t>
            </a:r>
            <a:r>
              <a:rPr lang="en-CA" dirty="0" err="1" smtClean="0"/>
              <a:t>spectateurs</a:t>
            </a:r>
            <a:r>
              <a:rPr lang="en-CA" dirty="0"/>
              <a:t> </a:t>
            </a:r>
            <a:r>
              <a:rPr lang="en-CA" dirty="0" err="1" smtClean="0"/>
              <a:t>dans</a:t>
            </a:r>
            <a:r>
              <a:rPr lang="en-CA" dirty="0" smtClean="0"/>
              <a:t> </a:t>
            </a:r>
            <a:r>
              <a:rPr lang="en-CA" dirty="0" err="1" smtClean="0"/>
              <a:t>sa</a:t>
            </a:r>
            <a:r>
              <a:rPr lang="en-CA" dirty="0" smtClean="0"/>
              <a:t> performance</a:t>
            </a:r>
            <a:endParaRPr lang="en-CA" dirty="0"/>
          </a:p>
        </p:txBody>
      </p:sp>
    </p:spTree>
    <p:extLst>
      <p:ext uri="{BB962C8B-B14F-4D97-AF65-F5344CB8AC3E}">
        <p14:creationId xmlns:p14="http://schemas.microsoft.com/office/powerpoint/2010/main" val="14866242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123950"/>
            <a:ext cx="8361841" cy="1600438"/>
          </a:xfrm>
          <a:prstGeom prst="rect">
            <a:avLst/>
          </a:prstGeom>
          <a:noFill/>
        </p:spPr>
        <p:txBody>
          <a:bodyPr wrap="none" rtlCol="0">
            <a:spAutoFit/>
          </a:bodyPr>
          <a:lstStyle/>
          <a:p>
            <a:r>
              <a:rPr lang="en-CA" sz="4400" dirty="0" smtClean="0">
                <a:solidFill>
                  <a:srgbClr val="FF0000"/>
                </a:solidFill>
                <a:latin typeface="Times" panose="02020603050405020304" pitchFamily="18" charset="0"/>
                <a:cs typeface="Times" panose="02020603050405020304" pitchFamily="18" charset="0"/>
              </a:rPr>
              <a:t>NOUVEAU 1er </a:t>
            </a:r>
            <a:r>
              <a:rPr lang="en-CA" sz="4400" dirty="0" err="1" smtClean="0">
                <a:solidFill>
                  <a:srgbClr val="FF0000"/>
                </a:solidFill>
                <a:latin typeface="Times" panose="02020603050405020304" pitchFamily="18" charset="0"/>
                <a:cs typeface="Times" panose="02020603050405020304" pitchFamily="18" charset="0"/>
              </a:rPr>
              <a:t>août</a:t>
            </a:r>
            <a:r>
              <a:rPr lang="en-CA" sz="4400" dirty="0" smtClean="0">
                <a:solidFill>
                  <a:srgbClr val="FF0000"/>
                </a:solidFill>
                <a:latin typeface="Times" panose="02020603050405020304" pitchFamily="18" charset="0"/>
                <a:cs typeface="Times" panose="02020603050405020304" pitchFamily="18" charset="0"/>
              </a:rPr>
              <a:t> 2019</a:t>
            </a:r>
          </a:p>
          <a:p>
            <a:endParaRPr lang="en-CA" dirty="0"/>
          </a:p>
          <a:p>
            <a:r>
              <a:rPr lang="en-CA" sz="3600" dirty="0" err="1" smtClean="0"/>
              <a:t>Une</a:t>
            </a:r>
            <a:r>
              <a:rPr lang="en-CA" sz="3600" dirty="0" smtClean="0"/>
              <a:t> sortie 2 ½ </a:t>
            </a:r>
            <a:r>
              <a:rPr lang="en-CA" sz="3600" dirty="0" err="1" smtClean="0"/>
              <a:t>reçoit</a:t>
            </a:r>
            <a:r>
              <a:rPr lang="en-CA" sz="3600" dirty="0" smtClean="0"/>
              <a:t> </a:t>
            </a:r>
            <a:r>
              <a:rPr lang="en-CA" sz="3600" dirty="0" err="1" smtClean="0"/>
              <a:t>maintenant</a:t>
            </a:r>
            <a:r>
              <a:rPr lang="en-CA" sz="3600" dirty="0" smtClean="0"/>
              <a:t> la </a:t>
            </a:r>
            <a:r>
              <a:rPr lang="en-CA" sz="3600" dirty="0" err="1" smtClean="0"/>
              <a:t>valeur</a:t>
            </a:r>
            <a:r>
              <a:rPr lang="en-CA" sz="3600" dirty="0" smtClean="0"/>
              <a:t> E</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028950"/>
            <a:ext cx="919944" cy="1717952"/>
          </a:xfrm>
          <a:prstGeom prst="rect">
            <a:avLst/>
          </a:prstGeom>
        </p:spPr>
      </p:pic>
    </p:spTree>
    <p:extLst>
      <p:ext uri="{BB962C8B-B14F-4D97-AF65-F5344CB8AC3E}">
        <p14:creationId xmlns:p14="http://schemas.microsoft.com/office/powerpoint/2010/main" val="30068663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2819400" y="892702"/>
            <a:ext cx="2894965" cy="538609"/>
          </a:xfrm>
          <a:prstGeom prst="rect">
            <a:avLst/>
          </a:prstGeom>
        </p:spPr>
        <p:txBody>
          <a:bodyPr vert="horz" wrap="square" lIns="0" tIns="0" rIns="0" bIns="0" rtlCol="0">
            <a:spAutoFit/>
          </a:bodyPr>
          <a:lstStyle/>
          <a:p>
            <a:pPr marL="12700" algn="ctr">
              <a:lnSpc>
                <a:spcPct val="100000"/>
              </a:lnSpc>
            </a:pPr>
            <a:r>
              <a:rPr lang="fr-CA" sz="3500" b="1" spc="-5" dirty="0"/>
              <a:t>Jugeons</a:t>
            </a:r>
            <a:r>
              <a:rPr sz="3500" b="1" spc="-5" dirty="0"/>
              <a:t>!</a:t>
            </a:r>
            <a:endParaRPr sz="3500" b="1" dirty="0"/>
          </a:p>
        </p:txBody>
      </p:sp>
      <p:pic>
        <p:nvPicPr>
          <p:cNvPr id="2050" name="Picture 2" descr="Image result for judging"/>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057400" y="1809750"/>
            <a:ext cx="44005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551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custDataLst>
              <p:tags r:id="rId2"/>
            </p:custDataLst>
          </p:nvPr>
        </p:nvSpPr>
        <p:spPr>
          <a:xfrm>
            <a:off x="365675" y="475630"/>
            <a:ext cx="4206326" cy="1077218"/>
          </a:xfrm>
          <a:prstGeom prst="rect">
            <a:avLst/>
          </a:prstGeom>
        </p:spPr>
        <p:txBody>
          <a:bodyPr vert="horz" wrap="square" lIns="0" tIns="0" rIns="0" bIns="0" rtlCol="0">
            <a:spAutoFit/>
          </a:bodyPr>
          <a:lstStyle/>
          <a:p>
            <a:pPr marL="12700" algn="ctr">
              <a:lnSpc>
                <a:spcPct val="100000"/>
              </a:lnSpc>
            </a:pPr>
            <a:r>
              <a:rPr lang="en-CA" sz="3500" b="1" spc="-5" dirty="0">
                <a:solidFill>
                  <a:srgbClr val="90C126"/>
                </a:solidFill>
              </a:rPr>
              <a:t>SECTION 5</a:t>
            </a:r>
            <a:br>
              <a:rPr lang="en-CA" sz="3500" b="1" spc="-5" dirty="0">
                <a:solidFill>
                  <a:srgbClr val="90C126"/>
                </a:solidFill>
              </a:rPr>
            </a:br>
            <a:r>
              <a:rPr lang="en-CA" sz="3500" b="1" spc="-5" dirty="0" smtClean="0">
                <a:solidFill>
                  <a:srgbClr val="90C126"/>
                </a:solidFill>
              </a:rPr>
              <a:t>Sol</a:t>
            </a:r>
            <a:endParaRPr sz="3500" b="1" spc="-5" dirty="0">
              <a:solidFill>
                <a:srgbClr val="90C126"/>
              </a:solidFill>
            </a:endParaRPr>
          </a:p>
        </p:txBody>
      </p:sp>
      <p:pic>
        <p:nvPicPr>
          <p:cNvPr id="1026" name="Picture 2" descr="Image result for brooklyn moors floor 2018"/>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85800" y="2038350"/>
            <a:ext cx="394607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ula urquidi"/>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334000" y="895350"/>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65674" y="285750"/>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228600" y="917805"/>
            <a:ext cx="8549725" cy="2846933"/>
          </a:xfrm>
          <a:prstGeom prst="rect">
            <a:avLst/>
          </a:prstGeom>
        </p:spPr>
        <p:txBody>
          <a:bodyPr vert="horz" wrap="square" lIns="0" tIns="0" rIns="0" bIns="0" rtlCol="0">
            <a:spAutoFit/>
          </a:bodyPr>
          <a:lstStyle/>
          <a:p>
            <a:pPr marL="12700">
              <a:tabLst>
                <a:tab pos="409575" algn="l"/>
              </a:tabLst>
            </a:pPr>
            <a:r>
              <a:rPr lang="en-CA" sz="2300" b="1" spc="-10" dirty="0" err="1">
                <a:solidFill>
                  <a:srgbClr val="90C126"/>
                </a:solidFill>
                <a:latin typeface="Trebuchet MS" panose="020B0603020202020204" pitchFamily="34" charset="0"/>
                <a:cs typeface="MS PGothic"/>
              </a:rPr>
              <a:t>Normes</a:t>
            </a:r>
            <a:r>
              <a:rPr lang="en-CA" sz="2300" b="1" spc="-10" dirty="0">
                <a:solidFill>
                  <a:srgbClr val="90C126"/>
                </a:solidFill>
                <a:latin typeface="Trebuchet MS" panose="020B0603020202020204" pitchFamily="34" charset="0"/>
                <a:cs typeface="MS PGothic"/>
              </a:rPr>
              <a:t> </a:t>
            </a:r>
            <a:r>
              <a:rPr lang="en-CA" sz="2300" b="1" spc="-10" dirty="0" err="1">
                <a:solidFill>
                  <a:srgbClr val="90C126"/>
                </a:solidFill>
                <a:latin typeface="Trebuchet MS" panose="020B0603020202020204" pitchFamily="34" charset="0"/>
                <a:cs typeface="MS PGothic"/>
              </a:rPr>
              <a:t>propres</a:t>
            </a:r>
            <a:r>
              <a:rPr lang="en-CA" sz="2300" b="1" spc="-10" dirty="0">
                <a:solidFill>
                  <a:srgbClr val="90C126"/>
                </a:solidFill>
                <a:latin typeface="Trebuchet MS" panose="020B0603020202020204" pitchFamily="34" charset="0"/>
                <a:cs typeface="MS PGothic"/>
              </a:rPr>
              <a:t> à </a:t>
            </a:r>
            <a:r>
              <a:rPr lang="en-CA" sz="2300" b="1" spc="-10" dirty="0" err="1">
                <a:solidFill>
                  <a:srgbClr val="90C126"/>
                </a:solidFill>
                <a:latin typeface="Trebuchet MS" panose="020B0603020202020204" pitchFamily="34" charset="0"/>
                <a:cs typeface="MS PGothic"/>
              </a:rPr>
              <a:t>l’agrès</a:t>
            </a:r>
            <a:endParaRPr lang="en-CA" sz="2300" b="1" spc="-10" dirty="0">
              <a:solidFill>
                <a:srgbClr val="90C126"/>
              </a:solidFill>
              <a:latin typeface="Trebuchet MS" panose="020B0603020202020204" pitchFamily="34" charset="0"/>
              <a:cs typeface="MS PGothic"/>
            </a:endParaRPr>
          </a:p>
          <a:p>
            <a:pPr marL="12700">
              <a:tabLst>
                <a:tab pos="409575" algn="l"/>
              </a:tabLst>
            </a:pPr>
            <a:r>
              <a:rPr lang="en-CA" sz="1700" spc="20" dirty="0">
                <a:solidFill>
                  <a:srgbClr val="90C126"/>
                </a:solidFill>
                <a:latin typeface="Trebuchet MS" panose="020B0603020202020204" pitchFamily="34" charset="0"/>
                <a:cs typeface="MS PGothic"/>
              </a:rPr>
              <a:t>▶	</a:t>
            </a:r>
            <a:r>
              <a:rPr lang="fr-CA" sz="1700" spc="-5" dirty="0">
                <a:latin typeface="Trebuchet MS" panose="020B0603020202020204" pitchFamily="34" charset="0"/>
                <a:cs typeface="MS PGothic"/>
              </a:rPr>
              <a:t>Lorsqu’un tapis supplémentaire est placé sur le sol et couvre une partie des lignes indiquant les limites du sol, les lignes doivent être transposées à l’aide de magnésie ou de ruban adhésif sur le tapis pour indiquer leur emplacement exact. </a:t>
            </a:r>
            <a:r>
              <a:rPr lang="en-CA" sz="1700" spc="-5" dirty="0">
                <a:latin typeface="Trebuchet MS" panose="020B0603020202020204" pitchFamily="34" charset="0"/>
                <a:cs typeface="MS PGothic"/>
              </a:rPr>
              <a:t>. </a:t>
            </a:r>
          </a:p>
          <a:p>
            <a:pPr marL="12700">
              <a:tabLst>
                <a:tab pos="409575" algn="l"/>
              </a:tabLst>
            </a:pPr>
            <a:r>
              <a:rPr lang="en-CA" sz="1700" spc="-5" dirty="0" err="1">
                <a:solidFill>
                  <a:srgbClr val="FF0000"/>
                </a:solidFill>
                <a:latin typeface="Trebuchet MS" panose="020B0603020202020204" pitchFamily="34" charset="0"/>
                <a:cs typeface="MS PGothic"/>
              </a:rPr>
              <a:t>Ceci</a:t>
            </a:r>
            <a:r>
              <a:rPr lang="en-CA" sz="1700" spc="-5" dirty="0">
                <a:solidFill>
                  <a:srgbClr val="FF0000"/>
                </a:solidFill>
                <a:latin typeface="Trebuchet MS" panose="020B0603020202020204" pitchFamily="34" charset="0"/>
                <a:cs typeface="MS PGothic"/>
              </a:rPr>
              <a:t> </a:t>
            </a:r>
            <a:r>
              <a:rPr lang="en-CA" sz="1700" spc="-5" dirty="0" err="1">
                <a:solidFill>
                  <a:srgbClr val="FF0000"/>
                </a:solidFill>
                <a:latin typeface="Trebuchet MS" panose="020B0603020202020204" pitchFamily="34" charset="0"/>
                <a:cs typeface="MS PGothic"/>
              </a:rPr>
              <a:t>n’est</a:t>
            </a:r>
            <a:r>
              <a:rPr lang="en-CA" sz="1700" spc="-5" dirty="0">
                <a:solidFill>
                  <a:srgbClr val="FF0000"/>
                </a:solidFill>
                <a:latin typeface="Trebuchet MS" panose="020B0603020202020204" pitchFamily="34" charset="0"/>
                <a:cs typeface="MS PGothic"/>
              </a:rPr>
              <a:t> pas </a:t>
            </a:r>
            <a:r>
              <a:rPr lang="en-CA" sz="1700" spc="-5" dirty="0" err="1">
                <a:solidFill>
                  <a:srgbClr val="FF0000"/>
                </a:solidFill>
                <a:latin typeface="Trebuchet MS" panose="020B0603020202020204" pitchFamily="34" charset="0"/>
                <a:cs typeface="MS PGothic"/>
              </a:rPr>
              <a:t>obligatoire</a:t>
            </a:r>
            <a:r>
              <a:rPr lang="en-CA" sz="1700" spc="-5" dirty="0">
                <a:solidFill>
                  <a:srgbClr val="FF0000"/>
                </a:solidFill>
                <a:latin typeface="Trebuchet MS" panose="020B0603020202020204" pitchFamily="34" charset="0"/>
                <a:cs typeface="MS PGothic"/>
              </a:rPr>
              <a:t> </a:t>
            </a:r>
            <a:r>
              <a:rPr lang="en-CA" sz="1700" spc="-5" dirty="0" smtClean="0">
                <a:solidFill>
                  <a:srgbClr val="FF0000"/>
                </a:solidFill>
                <a:latin typeface="Trebuchet MS" panose="020B0603020202020204" pitchFamily="34" charset="0"/>
                <a:cs typeface="MS PGothic"/>
              </a:rPr>
              <a:t>aux </a:t>
            </a:r>
            <a:r>
              <a:rPr lang="en-CA" sz="1700" spc="-5" dirty="0" err="1" smtClean="0">
                <a:solidFill>
                  <a:srgbClr val="FF0000"/>
                </a:solidFill>
                <a:latin typeface="Trebuchet MS" panose="020B0603020202020204" pitchFamily="34" charset="0"/>
                <a:cs typeface="MS PGothic"/>
              </a:rPr>
              <a:t>Championnats</a:t>
            </a:r>
            <a:r>
              <a:rPr lang="en-CA" sz="1700" spc="-5" dirty="0" smtClean="0">
                <a:solidFill>
                  <a:srgbClr val="FF0000"/>
                </a:solidFill>
                <a:latin typeface="Trebuchet MS" panose="020B0603020202020204" pitchFamily="34" charset="0"/>
                <a:cs typeface="MS PGothic"/>
              </a:rPr>
              <a:t> </a:t>
            </a:r>
            <a:r>
              <a:rPr lang="en-CA" sz="1700" spc="-5" dirty="0" err="1" smtClean="0">
                <a:solidFill>
                  <a:srgbClr val="FF0000"/>
                </a:solidFill>
                <a:latin typeface="Trebuchet MS" panose="020B0603020202020204" pitchFamily="34" charset="0"/>
                <a:cs typeface="MS PGothic"/>
              </a:rPr>
              <a:t>canadiens</a:t>
            </a:r>
            <a:r>
              <a:rPr lang="en-CA" sz="1700" spc="-5" dirty="0" smtClean="0">
                <a:solidFill>
                  <a:srgbClr val="FF0000"/>
                </a:solidFill>
                <a:latin typeface="Trebuchet MS" panose="020B0603020202020204" pitchFamily="34" charset="0"/>
                <a:cs typeface="MS PGothic"/>
              </a:rPr>
              <a:t> </a:t>
            </a:r>
            <a:r>
              <a:rPr lang="en-CA" sz="1700" spc="-5" dirty="0" err="1">
                <a:solidFill>
                  <a:srgbClr val="FF0000"/>
                </a:solidFill>
                <a:latin typeface="Trebuchet MS" panose="020B0603020202020204" pitchFamily="34" charset="0"/>
                <a:cs typeface="MS PGothic"/>
              </a:rPr>
              <a:t>ni</a:t>
            </a:r>
            <a:r>
              <a:rPr lang="en-CA" sz="1700" spc="-5" dirty="0">
                <a:solidFill>
                  <a:srgbClr val="FF0000"/>
                </a:solidFill>
                <a:latin typeface="Trebuchet MS" panose="020B0603020202020204" pitchFamily="34" charset="0"/>
                <a:cs typeface="MS PGothic"/>
              </a:rPr>
              <a:t> aux </a:t>
            </a:r>
            <a:r>
              <a:rPr lang="en-CA" sz="1700" spc="-5" dirty="0" err="1">
                <a:solidFill>
                  <a:srgbClr val="FF0000"/>
                </a:solidFill>
                <a:latin typeface="Trebuchet MS" panose="020B0603020202020204" pitchFamily="34" charset="0"/>
                <a:cs typeface="MS PGothic"/>
              </a:rPr>
              <a:t>Jeux</a:t>
            </a:r>
            <a:r>
              <a:rPr lang="en-CA" sz="1700" spc="-5" dirty="0">
                <a:solidFill>
                  <a:srgbClr val="FF0000"/>
                </a:solidFill>
                <a:latin typeface="Trebuchet MS" panose="020B0603020202020204" pitchFamily="34" charset="0"/>
                <a:cs typeface="MS PGothic"/>
              </a:rPr>
              <a:t> du Canada. </a:t>
            </a:r>
          </a:p>
          <a:p>
            <a:pPr marL="12700">
              <a:tabLst>
                <a:tab pos="409575" algn="l"/>
              </a:tabLst>
            </a:pPr>
            <a:endParaRPr lang="fr-CA" sz="1500" b="1" spc="-10" dirty="0">
              <a:solidFill>
                <a:srgbClr val="90C126"/>
              </a:solidFill>
              <a:latin typeface="Trebuchet MS" panose="020B0603020202020204" pitchFamily="34" charset="0"/>
              <a:cs typeface="MS PGothic"/>
            </a:endParaRPr>
          </a:p>
          <a:p>
            <a:pPr marL="12700">
              <a:tabLst>
                <a:tab pos="409575" algn="l"/>
              </a:tabLst>
            </a:pPr>
            <a:endParaRPr lang="en-CA" sz="1500" spc="-10" dirty="0">
              <a:solidFill>
                <a:srgbClr val="90C126"/>
              </a:solidFill>
              <a:latin typeface="Trebuchet MS" panose="020B0603020202020204" pitchFamily="34" charset="0"/>
              <a:cs typeface="MS PGothic"/>
            </a:endParaRPr>
          </a:p>
          <a:p>
            <a:pPr marL="12700">
              <a:tabLst>
                <a:tab pos="409575" algn="l"/>
              </a:tabLst>
            </a:pPr>
            <a:r>
              <a:rPr lang="en-CA" sz="1600" spc="-10" dirty="0">
                <a:latin typeface="Trebuchet MS" panose="020B0603020202020204" pitchFamily="34" charset="0"/>
                <a:cs typeface="MS PGothic"/>
              </a:rPr>
              <a:t>Sol : 		12 m x 12m</a:t>
            </a:r>
          </a:p>
          <a:p>
            <a:pPr marL="12700">
              <a:tabLst>
                <a:tab pos="409575" algn="l"/>
              </a:tabLst>
            </a:pPr>
            <a:r>
              <a:rPr lang="en-CA" sz="1600" spc="-10" dirty="0" err="1">
                <a:latin typeface="Trebuchet MS" panose="020B0603020202020204" pitchFamily="34" charset="0"/>
                <a:cs typeface="MS PGothic"/>
              </a:rPr>
              <a:t>Autorisé</a:t>
            </a:r>
            <a:r>
              <a:rPr lang="en-CA" sz="1600" spc="-10" dirty="0">
                <a:latin typeface="Trebuchet MS" panose="020B0603020202020204" pitchFamily="34" charset="0"/>
                <a:cs typeface="MS PGothic"/>
              </a:rPr>
              <a:t> </a:t>
            </a:r>
            <a:r>
              <a:rPr lang="en-CA" sz="1600" spc="-10" dirty="0" smtClean="0">
                <a:latin typeface="Trebuchet MS" panose="020B0603020202020204" pitchFamily="34" charset="0"/>
                <a:cs typeface="MS PGothic"/>
              </a:rPr>
              <a:t>aux </a:t>
            </a:r>
            <a:r>
              <a:rPr lang="en-CA" sz="1600" spc="-10" dirty="0">
                <a:latin typeface="Trebuchet MS" panose="020B0603020202020204" pitchFamily="34" charset="0"/>
                <a:cs typeface="MS PGothic"/>
              </a:rPr>
              <a:t>CC :	Les tapis de 5 cm </a:t>
            </a:r>
            <a:r>
              <a:rPr lang="en-CA" sz="1600" spc="-10" dirty="0" err="1">
                <a:latin typeface="Trebuchet MS" panose="020B0603020202020204" pitchFamily="34" charset="0"/>
                <a:cs typeface="MS PGothic"/>
              </a:rPr>
              <a:t>ou</a:t>
            </a:r>
            <a:r>
              <a:rPr lang="en-CA" sz="1600" spc="-10" dirty="0">
                <a:latin typeface="Trebuchet MS" panose="020B0603020202020204" pitchFamily="34" charset="0"/>
                <a:cs typeface="MS PGothic"/>
              </a:rPr>
              <a:t> 10 cm </a:t>
            </a:r>
            <a:r>
              <a:rPr lang="en-CA" sz="1600" spc="-10" dirty="0" err="1">
                <a:latin typeface="Trebuchet MS" panose="020B0603020202020204" pitchFamily="34" charset="0"/>
                <a:cs typeface="MS PGothic"/>
              </a:rPr>
              <a:t>sont</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autorisés</a:t>
            </a:r>
            <a:r>
              <a:rPr lang="en-CA" sz="1600" spc="-10" dirty="0">
                <a:latin typeface="Trebuchet MS" panose="020B0603020202020204" pitchFamily="34" charset="0"/>
                <a:cs typeface="MS PGothic"/>
              </a:rPr>
              <a:t>. Le </a:t>
            </a:r>
            <a:r>
              <a:rPr lang="en-CA" sz="1600" spc="-10" dirty="0" err="1">
                <a:latin typeface="Trebuchet MS" panose="020B0603020202020204" pitchFamily="34" charset="0"/>
                <a:cs typeface="MS PGothic"/>
              </a:rPr>
              <a:t>matelas</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peut</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être</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Déplacé</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ou</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enlevé</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durant</a:t>
            </a:r>
            <a:r>
              <a:rPr lang="en-CA" sz="1600" spc="-10" dirty="0">
                <a:latin typeface="Trebuchet MS" panose="020B0603020202020204" pitchFamily="34" charset="0"/>
                <a:cs typeface="MS PGothic"/>
              </a:rPr>
              <a:t> la routine. Il </a:t>
            </a:r>
            <a:r>
              <a:rPr lang="en-CA" sz="1600" spc="-10" dirty="0" err="1">
                <a:latin typeface="Trebuchet MS" panose="020B0603020202020204" pitchFamily="34" charset="0"/>
                <a:cs typeface="MS PGothic"/>
              </a:rPr>
              <a:t>n’y</a:t>
            </a:r>
            <a:r>
              <a:rPr lang="en-CA" sz="1600" spc="-10" dirty="0">
                <a:latin typeface="Trebuchet MS" panose="020B0603020202020204" pitchFamily="34" charset="0"/>
                <a:cs typeface="MS PGothic"/>
              </a:rPr>
              <a:t> aura </a:t>
            </a:r>
            <a:r>
              <a:rPr lang="en-CA" sz="1600" spc="-10" dirty="0" err="1">
                <a:latin typeface="Trebuchet MS" panose="020B0603020202020204" pitchFamily="34" charset="0"/>
                <a:cs typeface="MS PGothic"/>
              </a:rPr>
              <a:t>aucune</a:t>
            </a:r>
            <a:r>
              <a:rPr lang="en-CA" sz="1600" spc="-10" dirty="0">
                <a:latin typeface="Trebuchet MS" panose="020B0603020202020204" pitchFamily="34" charset="0"/>
                <a:cs typeface="MS PGothic"/>
              </a:rPr>
              <a:t> </a:t>
            </a:r>
            <a:r>
              <a:rPr lang="en-CA" sz="1600" spc="-10" dirty="0" err="1">
                <a:latin typeface="Trebuchet MS" panose="020B0603020202020204" pitchFamily="34" charset="0"/>
                <a:cs typeface="MS PGothic"/>
              </a:rPr>
              <a:t>déduction</a:t>
            </a:r>
            <a:r>
              <a:rPr lang="en-CA" sz="1600" spc="-10" dirty="0">
                <a:latin typeface="Trebuchet MS" panose="020B0603020202020204" pitchFamily="34" charset="0"/>
                <a:cs typeface="MS PGothic"/>
              </a:rPr>
              <a:t>. 				Pour </a:t>
            </a:r>
            <a:r>
              <a:rPr lang="en-CA" sz="1600" spc="-10" dirty="0" err="1">
                <a:latin typeface="Trebuchet MS" panose="020B0603020202020204" pitchFamily="34" charset="0"/>
                <a:cs typeface="MS PGothic"/>
              </a:rPr>
              <a:t>entraineur</a:t>
            </a:r>
            <a:r>
              <a:rPr lang="en-CA" sz="1600" spc="-10" dirty="0">
                <a:latin typeface="Trebuchet MS" panose="020B0603020202020204" pitchFamily="34" charset="0"/>
                <a:cs typeface="MS PGothic"/>
              </a:rPr>
              <a:t> sur </a:t>
            </a:r>
            <a:r>
              <a:rPr lang="en-CA" sz="1600" spc="-10" dirty="0" err="1">
                <a:latin typeface="Trebuchet MS" panose="020B0603020202020204" pitchFamily="34" charset="0"/>
                <a:cs typeface="MS PGothic"/>
              </a:rPr>
              <a:t>l’agrès</a:t>
            </a:r>
            <a:r>
              <a:rPr lang="en-CA" sz="1600" spc="-10" dirty="0">
                <a:latin typeface="Trebuchet MS" panose="020B0603020202020204" pitchFamily="34" charset="0"/>
                <a:cs typeface="MS PGothic"/>
              </a:rPr>
              <a:t>.</a:t>
            </a:r>
            <a:endParaRPr lang="en-CA" sz="1500" spc="-10" dirty="0">
              <a:solidFill>
                <a:srgbClr val="90C126"/>
              </a:solidFill>
              <a:latin typeface="Trebuchet MS" panose="020B0603020202020204" pitchFamily="34" charset="0"/>
              <a:cs typeface="MS PGothic"/>
            </a:endParaRPr>
          </a:p>
        </p:txBody>
      </p:sp>
    </p:spTree>
    <p:extLst>
      <p:ext uri="{BB962C8B-B14F-4D97-AF65-F5344CB8AC3E}">
        <p14:creationId xmlns:p14="http://schemas.microsoft.com/office/powerpoint/2010/main" val="11572470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98322" y="244929"/>
            <a:ext cx="8412651" cy="846386"/>
          </a:xfrm>
        </p:spPr>
        <p:txBody>
          <a:bodyPr>
            <a:normAutofit fontScale="90000"/>
          </a:bodyPr>
          <a:lstStyle/>
          <a:p>
            <a:r>
              <a:rPr lang="en-CA" sz="2800" b="1" spc="-10" dirty="0" err="1">
                <a:solidFill>
                  <a:srgbClr val="90C126"/>
                </a:solidFill>
                <a:latin typeface="Trebuchet MS" panose="020B0603020202020204" pitchFamily="34" charset="0"/>
                <a:cs typeface="MS PGothic"/>
              </a:rPr>
              <a:t>Réglementation</a:t>
            </a:r>
            <a:r>
              <a:rPr lang="en-CA" sz="2800" b="1" spc="-10" dirty="0">
                <a:solidFill>
                  <a:srgbClr val="90C126"/>
                </a:solidFill>
                <a:latin typeface="Trebuchet MS" panose="020B0603020202020204" pitchFamily="34" charset="0"/>
                <a:cs typeface="MS PGothic"/>
              </a:rPr>
              <a:t> </a:t>
            </a:r>
            <a:r>
              <a:rPr lang="en-CA" sz="2800" b="1" spc="-10" dirty="0" err="1">
                <a:solidFill>
                  <a:srgbClr val="90C126"/>
                </a:solidFill>
                <a:latin typeface="Trebuchet MS" panose="020B0603020202020204" pitchFamily="34" charset="0"/>
                <a:cs typeface="MS PGothic"/>
              </a:rPr>
              <a:t>concernant</a:t>
            </a:r>
            <a:r>
              <a:rPr lang="en-CA" sz="2800" b="1" spc="-10" dirty="0">
                <a:solidFill>
                  <a:srgbClr val="90C126"/>
                </a:solidFill>
                <a:latin typeface="Trebuchet MS" panose="020B0603020202020204" pitchFamily="34" charset="0"/>
                <a:cs typeface="MS PGothic"/>
              </a:rPr>
              <a:t> le temps</a:t>
            </a:r>
            <a:r>
              <a:rPr lang="en-CA" sz="2800" b="1" spc="-10" dirty="0">
                <a:latin typeface="Trebuchet MS" panose="020B0603020202020204" pitchFamily="34" charset="0"/>
                <a:cs typeface="MS PGothic"/>
              </a:rPr>
              <a:t/>
            </a:r>
            <a:br>
              <a:rPr lang="en-CA" sz="2800" b="1" spc="-10" dirty="0">
                <a:latin typeface="Trebuchet MS" panose="020B0603020202020204" pitchFamily="34" charset="0"/>
                <a:cs typeface="MS PGothic"/>
              </a:rPr>
            </a:br>
            <a:endParaRPr lang="en-US" dirty="0"/>
          </a:p>
        </p:txBody>
      </p:sp>
      <p:sp>
        <p:nvSpPr>
          <p:cNvPr id="3" name="Text Placeholder 2"/>
          <p:cNvSpPr>
            <a:spLocks noGrp="1"/>
          </p:cNvSpPr>
          <p:nvPr>
            <p:ph idx="1"/>
            <p:custDataLst>
              <p:tags r:id="rId2"/>
            </p:custDataLst>
          </p:nvPr>
        </p:nvSpPr>
        <p:spPr>
          <a:xfrm>
            <a:off x="318513" y="767443"/>
            <a:ext cx="8365490" cy="4124206"/>
          </a:xfrm>
        </p:spPr>
        <p:txBody>
          <a:bodyPr>
            <a:normAutofit/>
          </a:bodyPr>
          <a:lstStyle/>
          <a:p>
            <a:pPr marL="0" indent="0">
              <a:spcBef>
                <a:spcPts val="35"/>
              </a:spcBef>
              <a:buNone/>
              <a:tabLst>
                <a:tab pos="409575" algn="l"/>
              </a:tabLst>
            </a:pPr>
            <a:r>
              <a:rPr lang="en-CA" sz="1600" spc="20" dirty="0">
                <a:solidFill>
                  <a:srgbClr val="90C126"/>
                </a:solidFill>
                <a:latin typeface="Trebuchet MS" panose="020B0603020202020204" pitchFamily="34" charset="0"/>
                <a:cs typeface="MS PGothic"/>
              </a:rPr>
              <a:t>▶	</a:t>
            </a:r>
            <a:r>
              <a:rPr lang="en-CA" sz="1600" spc="-5" dirty="0" err="1">
                <a:latin typeface="Trebuchet MS" panose="020B0603020202020204" pitchFamily="34" charset="0"/>
                <a:cs typeface="MS PGothic"/>
              </a:rPr>
              <a:t>Durée</a:t>
            </a:r>
            <a:r>
              <a:rPr lang="en-CA" sz="1600" spc="-5" dirty="0">
                <a:latin typeface="Trebuchet MS" panose="020B0603020202020204" pitchFamily="34" charset="0"/>
                <a:cs typeface="MS PGothic"/>
              </a:rPr>
              <a:t> de </a:t>
            </a:r>
            <a:r>
              <a:rPr lang="en-CA" sz="1600" spc="-5" dirty="0" err="1">
                <a:latin typeface="Trebuchet MS" panose="020B0603020202020204" pitchFamily="34" charset="0"/>
                <a:cs typeface="MS PGothic"/>
              </a:rPr>
              <a:t>l’exercice</a:t>
            </a:r>
            <a:r>
              <a:rPr lang="en-CA" sz="1600" spc="-5" dirty="0">
                <a:latin typeface="Trebuchet MS" panose="020B0603020202020204" pitchFamily="34" charset="0"/>
                <a:cs typeface="MS PGothic"/>
              </a:rPr>
              <a:t> :</a:t>
            </a:r>
          </a:p>
          <a:p>
            <a:pPr marL="0" indent="0">
              <a:spcBef>
                <a:spcPts val="35"/>
              </a:spcBef>
              <a:buNone/>
              <a:tabLst>
                <a:tab pos="409575" algn="l"/>
              </a:tabLst>
            </a:pPr>
            <a:r>
              <a:rPr lang="en-CA" sz="1800" spc="20" dirty="0">
                <a:solidFill>
                  <a:srgbClr val="90C126"/>
                </a:solidFill>
                <a:latin typeface="Trebuchet MS" panose="020B0603020202020204" pitchFamily="34" charset="0"/>
                <a:cs typeface="MS PGothic"/>
              </a:rPr>
              <a:t>	</a:t>
            </a:r>
            <a:r>
              <a:rPr lang="en-CA" sz="1400" spc="20" dirty="0">
                <a:solidFill>
                  <a:srgbClr val="90C126"/>
                </a:solidFill>
                <a:latin typeface="Trebuchet MS" panose="020B0603020202020204" pitchFamily="34" charset="0"/>
                <a:cs typeface="MS PGothic"/>
              </a:rPr>
              <a:t>▶     </a:t>
            </a:r>
            <a:r>
              <a:rPr lang="fr-CA" sz="1400" spc="-5" dirty="0">
                <a:latin typeface="Trebuchet MS" panose="020B0603020202020204" pitchFamily="34" charset="0"/>
                <a:cs typeface="MS PGothic"/>
              </a:rPr>
              <a:t>Une minute 15 secondes (1 min 15 s) pour le Niveau 6.</a:t>
            </a:r>
            <a:r>
              <a:rPr lang="en-CA" sz="1400" spc="-5" dirty="0">
                <a:latin typeface="Trebuchet MS" panose="020B0603020202020204" pitchFamily="34" charset="0"/>
                <a:cs typeface="MS PGothic"/>
              </a:rPr>
              <a:t/>
            </a:r>
            <a:br>
              <a:rPr lang="en-CA" sz="1400" spc="-5" dirty="0">
                <a:latin typeface="Trebuchet MS" panose="020B0603020202020204" pitchFamily="34" charset="0"/>
                <a:cs typeface="MS PGothic"/>
              </a:rPr>
            </a:br>
            <a:r>
              <a:rPr lang="en-CA" sz="1400" spc="-5" dirty="0">
                <a:latin typeface="Trebuchet MS" panose="020B0603020202020204" pitchFamily="34" charset="0"/>
                <a:cs typeface="MS PGothic"/>
              </a:rPr>
              <a:t>	</a:t>
            </a:r>
            <a:r>
              <a:rPr lang="en-CA" sz="1400" spc="20" dirty="0">
                <a:solidFill>
                  <a:srgbClr val="90C126"/>
                </a:solidFill>
                <a:latin typeface="Trebuchet MS" panose="020B0603020202020204" pitchFamily="34" charset="0"/>
                <a:cs typeface="MS PGothic"/>
              </a:rPr>
              <a:t>▶     </a:t>
            </a:r>
            <a:r>
              <a:rPr lang="fr-CA" sz="1400" spc="-5" dirty="0">
                <a:latin typeface="Trebuchet MS" panose="020B0603020202020204" pitchFamily="34" charset="0"/>
                <a:cs typeface="MS PGothic"/>
              </a:rPr>
              <a:t>Une minute 30 secondes (1 min 30 s) pour les Niveaux 7, 8, 9, et 10</a:t>
            </a:r>
          </a:p>
          <a:p>
            <a:pPr marL="0" indent="0">
              <a:spcBef>
                <a:spcPts val="35"/>
              </a:spcBef>
              <a:buNone/>
              <a:tabLst>
                <a:tab pos="409575" algn="l"/>
              </a:tabLst>
            </a:pPr>
            <a:r>
              <a:rPr lang="en-CA" sz="1400" spc="-5" dirty="0">
                <a:latin typeface="Trebuchet MS" panose="020B0603020202020204" pitchFamily="34" charset="0"/>
                <a:cs typeface="MS PGothic"/>
              </a:rPr>
              <a:t>	</a:t>
            </a:r>
          </a:p>
          <a:p>
            <a:pPr marL="0" indent="0">
              <a:spcBef>
                <a:spcPts val="35"/>
              </a:spcBef>
              <a:buNone/>
              <a:tabLst>
                <a:tab pos="409575" algn="l"/>
              </a:tabLst>
            </a:pPr>
            <a:r>
              <a:rPr lang="en-CA" sz="1600" spc="20" dirty="0">
                <a:solidFill>
                  <a:srgbClr val="90C126"/>
                </a:solidFill>
                <a:latin typeface="Trebuchet MS" panose="020B0603020202020204" pitchFamily="34" charset="0"/>
                <a:cs typeface="MS PGothic"/>
              </a:rPr>
              <a:t>▶	</a:t>
            </a:r>
            <a:r>
              <a:rPr lang="fr-CA" sz="1600" spc="-5" dirty="0">
                <a:latin typeface="Trebuchet MS" panose="020B0603020202020204" pitchFamily="34" charset="0"/>
                <a:cs typeface="MS PGothic"/>
              </a:rPr>
              <a:t>Le chronométrage commence avec le premier mouvement de la gymnaste et 	s’arrête avec le mouvement final de la gymnaste. Aucun signal de 	dépassement du temps n’est donné durant l’exercice au sol.</a:t>
            </a:r>
          </a:p>
          <a:p>
            <a:pPr marL="0" indent="0">
              <a:spcBef>
                <a:spcPts val="35"/>
              </a:spcBef>
              <a:buNone/>
              <a:tabLst>
                <a:tab pos="409575" algn="l"/>
              </a:tabLst>
            </a:pPr>
            <a:r>
              <a:rPr lang="en-CA" sz="1600" spc="20" dirty="0">
                <a:solidFill>
                  <a:srgbClr val="90C126"/>
                </a:solidFill>
                <a:latin typeface="Trebuchet MS" panose="020B0603020202020204" pitchFamily="34" charset="0"/>
                <a:cs typeface="MS PGothic"/>
              </a:rPr>
              <a:t>▶	</a:t>
            </a:r>
            <a:r>
              <a:rPr lang="fr-CA" sz="1600" b="1" spc="-5" dirty="0">
                <a:latin typeface="Trebuchet MS" panose="020B0603020202020204" pitchFamily="34" charset="0"/>
                <a:cs typeface="MS PGothic"/>
              </a:rPr>
              <a:t>Le juge-arbitre déduit 0.10 de la note moyenne pour dépassement du 	temps.</a:t>
            </a:r>
          </a:p>
          <a:p>
            <a:pPr marL="0" indent="0">
              <a:spcBef>
                <a:spcPts val="35"/>
              </a:spcBef>
              <a:buNone/>
              <a:tabLst>
                <a:tab pos="409575" algn="l"/>
              </a:tabLst>
            </a:pPr>
            <a:r>
              <a:rPr lang="en-CA" sz="1600" spc="-5" dirty="0">
                <a:latin typeface="Trebuchet MS" panose="020B0603020202020204" pitchFamily="34" charset="0"/>
                <a:cs typeface="MS PGothic"/>
              </a:rPr>
              <a:t>	</a:t>
            </a:r>
            <a:r>
              <a:rPr lang="fr-CA" sz="1600" spc="-5" dirty="0">
                <a:latin typeface="Trebuchet MS" panose="020B0603020202020204" pitchFamily="34" charset="0"/>
                <a:cs typeface="MS PGothic"/>
              </a:rPr>
              <a:t>Si le chronomètre s’arrête entre 1:30. 01 et 1 h 30. 99 (moins de 1 h 31), ne pas 	déduire pour dépassement du temps.</a:t>
            </a:r>
          </a:p>
          <a:p>
            <a:pPr marL="0" indent="0">
              <a:spcBef>
                <a:spcPts val="35"/>
              </a:spcBef>
              <a:buNone/>
              <a:tabLst>
                <a:tab pos="409575" algn="l"/>
              </a:tabLst>
            </a:pPr>
            <a:r>
              <a:rPr lang="en-CA" sz="1600" spc="20" dirty="0">
                <a:solidFill>
                  <a:srgbClr val="90C126"/>
                </a:solidFill>
                <a:latin typeface="Trebuchet MS" panose="020B0603020202020204" pitchFamily="34" charset="0"/>
                <a:cs typeface="MS PGothic"/>
              </a:rPr>
              <a:t>▶	</a:t>
            </a:r>
            <a:r>
              <a:rPr lang="en-CA" sz="1600" spc="-5" dirty="0">
                <a:solidFill>
                  <a:schemeClr val="tx1">
                    <a:lumMod val="75000"/>
                    <a:lumOff val="25000"/>
                  </a:schemeClr>
                </a:solidFill>
                <a:latin typeface="Trebuchet MS" panose="020B0603020202020204" pitchFamily="34" charset="0"/>
                <a:cs typeface="MS PGothic"/>
              </a:rPr>
              <a:t>T</a:t>
            </a:r>
            <a:r>
              <a:rPr lang="en-CA" sz="1600" spc="-5" dirty="0">
                <a:latin typeface="Trebuchet MS" panose="020B0603020202020204" pitchFamily="34" charset="0"/>
                <a:cs typeface="MS PGothic"/>
              </a:rPr>
              <a:t>out </a:t>
            </a:r>
            <a:r>
              <a:rPr lang="en-CA" sz="1600" spc="-5" dirty="0" err="1">
                <a:latin typeface="Trebuchet MS" panose="020B0603020202020204" pitchFamily="34" charset="0"/>
                <a:cs typeface="MS PGothic"/>
              </a:rPr>
              <a:t>élément</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exercé</a:t>
            </a:r>
            <a:r>
              <a:rPr lang="en-CA" sz="1600" spc="-5" dirty="0">
                <a:latin typeface="Trebuchet MS" panose="020B0603020202020204" pitchFamily="34" charset="0"/>
                <a:cs typeface="MS PGothic"/>
              </a:rPr>
              <a:t> après la </a:t>
            </a:r>
            <a:r>
              <a:rPr lang="en-CA" sz="1600" spc="-5" dirty="0" err="1">
                <a:latin typeface="Trebuchet MS" panose="020B0603020202020204" pitchFamily="34" charset="0"/>
                <a:cs typeface="MS PGothic"/>
              </a:rPr>
              <a:t>limite</a:t>
            </a:r>
            <a:r>
              <a:rPr lang="en-CA" sz="1600" spc="-5" dirty="0">
                <a:latin typeface="Trebuchet MS" panose="020B0603020202020204" pitchFamily="34" charset="0"/>
                <a:cs typeface="MS PGothic"/>
              </a:rPr>
              <a:t> de temps </a:t>
            </a:r>
            <a:r>
              <a:rPr lang="en-CA" sz="1600" spc="-5" dirty="0" err="1">
                <a:latin typeface="Trebuchet MS" panose="020B0603020202020204" pitchFamily="34" charset="0"/>
                <a:cs typeface="MS PGothic"/>
              </a:rPr>
              <a:t>est</a:t>
            </a:r>
            <a:r>
              <a:rPr lang="en-CA" sz="1600" spc="-5" dirty="0">
                <a:latin typeface="Trebuchet MS" panose="020B0603020202020204" pitchFamily="34" charset="0"/>
                <a:cs typeface="MS PGothic"/>
              </a:rPr>
              <a:t> </a:t>
            </a:r>
            <a:r>
              <a:rPr lang="en-CA" sz="1600" spc="-5" dirty="0" err="1">
                <a:latin typeface="Trebuchet MS" panose="020B0603020202020204" pitchFamily="34" charset="0"/>
                <a:cs typeface="MS PGothic"/>
              </a:rPr>
              <a:t>évalué</a:t>
            </a:r>
            <a:r>
              <a:rPr lang="en-CA" sz="1600" spc="-5" dirty="0">
                <a:latin typeface="Trebuchet MS" panose="020B0603020202020204" pitchFamily="34" charset="0"/>
                <a:cs typeface="MS PGothic"/>
              </a:rPr>
              <a:t>. </a:t>
            </a:r>
          </a:p>
          <a:p>
            <a:pPr marL="0" indent="0">
              <a:spcBef>
                <a:spcPts val="35"/>
              </a:spcBef>
              <a:buNone/>
              <a:tabLst>
                <a:tab pos="409575" algn="l"/>
              </a:tabLst>
            </a:pPr>
            <a:r>
              <a:rPr lang="en-CA" sz="1600" spc="20" dirty="0">
                <a:solidFill>
                  <a:srgbClr val="90C126"/>
                </a:solidFill>
                <a:latin typeface="Trebuchet MS" panose="020B0603020202020204" pitchFamily="34" charset="0"/>
                <a:cs typeface="MS PGothic"/>
              </a:rPr>
              <a:t>▶	</a:t>
            </a:r>
            <a:r>
              <a:rPr lang="en-CA" sz="1600" b="1" spc="-5" dirty="0" err="1">
                <a:latin typeface="Trebuchet MS" panose="020B0603020202020204" pitchFamily="34" charset="0"/>
                <a:cs typeface="MS PGothic"/>
              </a:rPr>
              <a:t>Exercice</a:t>
            </a:r>
            <a:r>
              <a:rPr lang="en-CA" sz="1600" b="1" spc="-5" dirty="0">
                <a:latin typeface="Trebuchet MS" panose="020B0603020202020204" pitchFamily="34" charset="0"/>
                <a:cs typeface="MS PGothic"/>
              </a:rPr>
              <a:t> trop court : </a:t>
            </a:r>
            <a:r>
              <a:rPr lang="fr-CA" sz="1600" u="sng" spc="-5" dirty="0">
                <a:latin typeface="Trebuchet MS" panose="020B0603020202020204" pitchFamily="34" charset="0"/>
                <a:cs typeface="MS PGothic"/>
              </a:rPr>
              <a:t>Le juge-arbitre déduit 2.00 de la note finale.</a:t>
            </a:r>
            <a:r>
              <a:rPr lang="en-CA" sz="1600" spc="-5" dirty="0">
                <a:latin typeface="Trebuchet MS" panose="020B0603020202020204" pitchFamily="34" charset="0"/>
                <a:cs typeface="MS PGothic"/>
              </a:rPr>
              <a:t/>
            </a:r>
            <a:br>
              <a:rPr lang="en-CA" sz="1600" spc="-5" dirty="0">
                <a:latin typeface="Trebuchet MS" panose="020B0603020202020204" pitchFamily="34" charset="0"/>
                <a:cs typeface="MS PGothic"/>
              </a:rPr>
            </a:br>
            <a:r>
              <a:rPr lang="fr-CA" sz="1600" spc="-5" dirty="0">
                <a:latin typeface="Trebuchet MS" panose="020B0603020202020204" pitchFamily="34" charset="0"/>
                <a:cs typeface="MS PGothic"/>
              </a:rPr>
              <a:t>Si l’exercice au sol dure </a:t>
            </a:r>
            <a:r>
              <a:rPr lang="fr-CA" sz="1600" spc="-5" dirty="0">
                <a:solidFill>
                  <a:srgbClr val="FF0000"/>
                </a:solidFill>
                <a:latin typeface="Trebuchet MS" panose="020B0603020202020204" pitchFamily="34" charset="0"/>
                <a:cs typeface="MS PGothic"/>
              </a:rPr>
              <a:t>moins de 30 secondes </a:t>
            </a:r>
            <a:r>
              <a:rPr lang="fr-CA" sz="1600" spc="-5" dirty="0">
                <a:latin typeface="Trebuchet MS" panose="020B0603020202020204" pitchFamily="34" charset="0"/>
                <a:cs typeface="MS PGothic"/>
              </a:rPr>
              <a:t>(exercice complet ou non), elle reçoit la déduction d’exercice trop court</a:t>
            </a:r>
            <a:endParaRPr lang="en-US" sz="2000" dirty="0"/>
          </a:p>
        </p:txBody>
      </p:sp>
    </p:spTree>
    <p:extLst>
      <p:ext uri="{BB962C8B-B14F-4D97-AF65-F5344CB8AC3E}">
        <p14:creationId xmlns:p14="http://schemas.microsoft.com/office/powerpoint/2010/main" val="14375827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custDataLst>
              <p:tags r:id="rId1"/>
            </p:custDataLst>
          </p:nvPr>
        </p:nvSpPr>
        <p:spPr>
          <a:xfrm>
            <a:off x="0" y="5045689"/>
            <a:ext cx="9144000" cy="97790"/>
          </a:xfrm>
          <a:custGeom>
            <a:avLst/>
            <a:gdLst/>
            <a:ahLst/>
            <a:cxnLst/>
            <a:rect l="l" t="t" r="r" b="b"/>
            <a:pathLst>
              <a:path w="9144000" h="97789">
                <a:moveTo>
                  <a:pt x="0" y="0"/>
                </a:moveTo>
                <a:lnTo>
                  <a:pt x="9143981" y="0"/>
                </a:lnTo>
                <a:lnTo>
                  <a:pt x="9143981" y="97799"/>
                </a:lnTo>
                <a:lnTo>
                  <a:pt x="0" y="97799"/>
                </a:lnTo>
                <a:lnTo>
                  <a:pt x="0" y="0"/>
                </a:lnTo>
                <a:close/>
              </a:path>
            </a:pathLst>
          </a:custGeom>
          <a:solidFill>
            <a:srgbClr val="EBEBEB"/>
          </a:solidFill>
        </p:spPr>
        <p:txBody>
          <a:bodyPr wrap="square" lIns="0" tIns="0" rIns="0" bIns="0" rtlCol="0"/>
          <a:lstStyle/>
          <a:p>
            <a:endParaRPr>
              <a:solidFill>
                <a:prstClr val="black"/>
              </a:solidFill>
            </a:endParaRPr>
          </a:p>
        </p:txBody>
      </p:sp>
      <p:sp>
        <p:nvSpPr>
          <p:cNvPr id="3" name="object 3"/>
          <p:cNvSpPr txBox="1">
            <a:spLocks noGrp="1"/>
          </p:cNvSpPr>
          <p:nvPr>
            <p:ph type="title"/>
            <p:custDataLst>
              <p:tags r:id="rId2"/>
            </p:custDataLst>
          </p:nvPr>
        </p:nvSpPr>
        <p:spPr>
          <a:xfrm>
            <a:off x="352227" y="67731"/>
            <a:ext cx="8412651" cy="415498"/>
          </a:xfrm>
          <a:prstGeom prst="rect">
            <a:avLst/>
          </a:prstGeom>
        </p:spPr>
        <p:txBody>
          <a:bodyPr vert="horz" wrap="square" lIns="0" tIns="0" rIns="0" bIns="0" rtlCol="0">
            <a:spAutoFit/>
          </a:bodyPr>
          <a:lstStyle/>
          <a:p>
            <a:pPr marL="12700" algn="ctr">
              <a:lnSpc>
                <a:spcPct val="100000"/>
              </a:lnSpc>
            </a:pPr>
            <a:r>
              <a:rPr lang="en-CA" b="1" spc="-5" dirty="0"/>
              <a:t>Sol</a:t>
            </a:r>
            <a:endParaRPr b="1" spc="-5" dirty="0"/>
          </a:p>
        </p:txBody>
      </p:sp>
      <p:sp>
        <p:nvSpPr>
          <p:cNvPr id="4" name="object 4"/>
          <p:cNvSpPr txBox="1"/>
          <p:nvPr>
            <p:custDataLst>
              <p:tags r:id="rId3"/>
            </p:custDataLst>
          </p:nvPr>
        </p:nvSpPr>
        <p:spPr>
          <a:xfrm>
            <a:off x="149796" y="483250"/>
            <a:ext cx="8610600" cy="4444807"/>
          </a:xfrm>
          <a:prstGeom prst="rect">
            <a:avLst/>
          </a:prstGeom>
        </p:spPr>
        <p:txBody>
          <a:bodyPr vert="horz" wrap="square" lIns="0" tIns="0" rIns="0" bIns="0" rtlCol="0">
            <a:spAutoFit/>
          </a:bodyPr>
          <a:lstStyle/>
          <a:p>
            <a:pPr marL="12700">
              <a:tabLst>
                <a:tab pos="409575" algn="l"/>
              </a:tabLst>
            </a:pPr>
            <a:r>
              <a:rPr lang="en-CA" sz="2000" b="1" spc="-10" dirty="0" err="1">
                <a:solidFill>
                  <a:srgbClr val="90C126"/>
                </a:solidFill>
                <a:latin typeface="Trebuchet MS" panose="020B0603020202020204" pitchFamily="34" charset="0"/>
                <a:cs typeface="MS PGothic"/>
              </a:rPr>
              <a:t>Réglementation</a:t>
            </a:r>
            <a:r>
              <a:rPr lang="en-CA" sz="2000" b="1" spc="-10" dirty="0">
                <a:solidFill>
                  <a:srgbClr val="90C126"/>
                </a:solidFill>
                <a:latin typeface="Trebuchet MS" panose="020B0603020202020204" pitchFamily="34" charset="0"/>
                <a:cs typeface="MS PGothic"/>
              </a:rPr>
              <a:t> </a:t>
            </a:r>
            <a:r>
              <a:rPr lang="en-CA" sz="2000" b="1" spc="-10" dirty="0" err="1">
                <a:solidFill>
                  <a:srgbClr val="90C126"/>
                </a:solidFill>
                <a:latin typeface="Trebuchet MS" panose="020B0603020202020204" pitchFamily="34" charset="0"/>
                <a:cs typeface="MS PGothic"/>
              </a:rPr>
              <a:t>concernant</a:t>
            </a:r>
            <a:r>
              <a:rPr lang="en-CA" sz="2000" b="1" spc="-10" dirty="0">
                <a:solidFill>
                  <a:srgbClr val="90C126"/>
                </a:solidFill>
                <a:latin typeface="Trebuchet MS" panose="020B0603020202020204" pitchFamily="34" charset="0"/>
                <a:cs typeface="MS PGothic"/>
              </a:rPr>
              <a:t> la musique</a:t>
            </a:r>
          </a:p>
          <a:p>
            <a:pPr marL="12700">
              <a:tabLst>
                <a:tab pos="409575" algn="l"/>
              </a:tabLst>
            </a:pP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Accompagnement</a:t>
            </a:r>
            <a:r>
              <a:rPr lang="en-CA" sz="1400" spc="-5" dirty="0">
                <a:latin typeface="Trebuchet MS" panose="020B0603020202020204" pitchFamily="34" charset="0"/>
                <a:cs typeface="MS PGothic"/>
              </a:rPr>
              <a:t> musical : </a:t>
            </a:r>
            <a:r>
              <a:rPr lang="en-CA" sz="1400" spc="-5" dirty="0" err="1">
                <a:latin typeface="Trebuchet MS" panose="020B0603020202020204" pitchFamily="34" charset="0"/>
                <a:cs typeface="MS PGothic"/>
              </a:rPr>
              <a:t>instrumentale</a:t>
            </a:r>
            <a:r>
              <a:rPr lang="en-CA" sz="1400" spc="-5" dirty="0">
                <a:latin typeface="Trebuchet MS" panose="020B0603020202020204" pitchFamily="34" charset="0"/>
                <a:cs typeface="MS PGothic"/>
              </a:rPr>
              <a:t>, </a:t>
            </a:r>
            <a:r>
              <a:rPr lang="fr-CA" sz="1400" spc="-5" dirty="0">
                <a:latin typeface="Trebuchet MS" panose="020B0603020202020204" pitchFamily="34" charset="0"/>
                <a:cs typeface="MS PGothic"/>
              </a:rPr>
              <a:t>la voix humaine sans paroles utilisée comme un instrument de musique est autorisée</a:t>
            </a:r>
            <a:r>
              <a:rPr lang="en-CA" sz="1400" spc="-5" dirty="0">
                <a:latin typeface="Trebuchet MS" panose="020B0603020202020204" pitchFamily="34" charset="0"/>
                <a:cs typeface="MS PGothic"/>
              </a:rPr>
              <a:t> </a:t>
            </a:r>
            <a:r>
              <a:rPr lang="en-CA" sz="1400" i="1" spc="-5" dirty="0">
                <a:latin typeface="Trebuchet MS" panose="020B0603020202020204" pitchFamily="34" charset="0"/>
                <a:cs typeface="MS PGothic"/>
              </a:rPr>
              <a:t>(exception : un mot qui </a:t>
            </a:r>
            <a:r>
              <a:rPr lang="en-CA" sz="1400" i="1" spc="-5" dirty="0" err="1">
                <a:latin typeface="Trebuchet MS" panose="020B0603020202020204" pitchFamily="34" charset="0"/>
                <a:cs typeface="MS PGothic"/>
              </a:rPr>
              <a:t>crée</a:t>
            </a:r>
            <a:r>
              <a:rPr lang="en-CA" sz="1400" i="1" spc="-5" dirty="0">
                <a:latin typeface="Trebuchet MS" panose="020B0603020202020204" pitchFamily="34" charset="0"/>
                <a:cs typeface="MS PGothic"/>
              </a:rPr>
              <a:t> un </a:t>
            </a:r>
            <a:r>
              <a:rPr lang="en-CA" sz="1400" i="1" spc="-5" dirty="0" err="1">
                <a:latin typeface="Trebuchet MS" panose="020B0603020202020204" pitchFamily="34" charset="0"/>
                <a:cs typeface="MS PGothic"/>
              </a:rPr>
              <a:t>rythme</a:t>
            </a:r>
            <a:r>
              <a:rPr lang="en-CA" sz="1400" i="1" spc="-5" dirty="0">
                <a:latin typeface="Trebuchet MS" panose="020B0603020202020204" pitchFamily="34" charset="0"/>
                <a:cs typeface="MS PGothic"/>
              </a:rPr>
              <a:t> </a:t>
            </a:r>
            <a:r>
              <a:rPr lang="en-CA" sz="1400" i="1" spc="-5" dirty="0" err="1">
                <a:latin typeface="Trebuchet MS" panose="020B0603020202020204" pitchFamily="34" charset="0"/>
                <a:cs typeface="MS PGothic"/>
              </a:rPr>
              <a:t>peut</a:t>
            </a:r>
            <a:r>
              <a:rPr lang="en-CA" sz="1400" i="1" spc="-5" dirty="0">
                <a:latin typeface="Trebuchet MS" panose="020B0603020202020204" pitchFamily="34" charset="0"/>
                <a:cs typeface="MS PGothic"/>
              </a:rPr>
              <a:t> </a:t>
            </a:r>
            <a:r>
              <a:rPr lang="en-CA" sz="1400" i="1" spc="-5" dirty="0" err="1">
                <a:latin typeface="Trebuchet MS" panose="020B0603020202020204" pitchFamily="34" charset="0"/>
                <a:cs typeface="MS PGothic"/>
              </a:rPr>
              <a:t>être</a:t>
            </a:r>
            <a:r>
              <a:rPr lang="en-CA" sz="1400" i="1" spc="-5" dirty="0">
                <a:latin typeface="Trebuchet MS" panose="020B0603020202020204" pitchFamily="34" charset="0"/>
                <a:cs typeface="MS PGothic"/>
              </a:rPr>
              <a:t> </a:t>
            </a:r>
            <a:r>
              <a:rPr lang="en-CA" sz="1400" i="1" spc="-5" dirty="0" err="1">
                <a:latin typeface="Trebuchet MS" panose="020B0603020202020204" pitchFamily="34" charset="0"/>
                <a:cs typeface="MS PGothic"/>
              </a:rPr>
              <a:t>permis</a:t>
            </a:r>
            <a:r>
              <a:rPr lang="en-CA" sz="1400" i="1" spc="-5" dirty="0">
                <a:latin typeface="Trebuchet MS" panose="020B0603020202020204" pitchFamily="34" charset="0"/>
                <a:cs typeface="MS PGothic"/>
              </a:rPr>
              <a:t>)</a:t>
            </a:r>
            <a:endParaRPr lang="en-CA" sz="1400" spc="-5" dirty="0">
              <a:latin typeface="Trebuchet MS" panose="020B0603020202020204" pitchFamily="34" charset="0"/>
              <a:cs typeface="MS PGothic"/>
            </a:endParaRPr>
          </a:p>
          <a:p>
            <a:pPr marL="12700">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En cas d’arrêt de la musique pendant l’exercice en raison d’une défaillance technique la gymnaste peut </a:t>
            </a:r>
            <a:r>
              <a:rPr lang="en-CA" sz="1400" spc="-5" dirty="0">
                <a:latin typeface="Trebuchet MS" panose="020B0603020202020204" pitchFamily="34" charset="0"/>
                <a:cs typeface="MS PGothic"/>
              </a:rPr>
              <a:t>:</a:t>
            </a:r>
          </a:p>
          <a:p>
            <a:pPr marL="72390" defTabSz="804863">
              <a:spcBef>
                <a:spcPts val="35"/>
              </a:spcBef>
              <a:tabLst>
                <a:tab pos="409575" algn="l"/>
              </a:tabLst>
            </a:pP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b="1" spc="-5" dirty="0">
                <a:latin typeface="Trebuchet MS" panose="020B0603020202020204" pitchFamily="34" charset="0"/>
                <a:cs typeface="MS PGothic"/>
              </a:rPr>
              <a:t>La gymnaste peut poursuivre son exercice.</a:t>
            </a:r>
            <a:r>
              <a:rPr lang="en-CA" sz="1400" spc="-5" dirty="0">
                <a:latin typeface="Trebuchet MS" panose="020B0603020202020204" pitchFamily="34" charset="0"/>
                <a:cs typeface="MS PGothic"/>
              </a:rPr>
              <a:t> </a:t>
            </a:r>
            <a:r>
              <a:rPr lang="fr-CA" sz="1400" spc="-5" dirty="0">
                <a:latin typeface="Trebuchet MS" panose="020B0603020202020204" pitchFamily="34" charset="0"/>
                <a:cs typeface="MS PGothic"/>
              </a:rPr>
              <a:t>après son exercice, la gymnaste et son 		entraineur doivent décider si la gymnaste répétera l’exercice ou s’ils acceptent la note 		accordée. </a:t>
            </a:r>
            <a:r>
              <a:rPr lang="en-CA" sz="1400" spc="-5" dirty="0">
                <a:latin typeface="Trebuchet MS" panose="020B0603020202020204" pitchFamily="34" charset="0"/>
                <a:cs typeface="MS PGothic"/>
              </a:rPr>
              <a:t>(</a:t>
            </a:r>
            <a:r>
              <a:rPr lang="fr-CA" sz="1400" spc="-5" dirty="0">
                <a:latin typeface="Trebuchet MS" panose="020B0603020202020204" pitchFamily="34" charset="0"/>
                <a:cs typeface="MS PGothic"/>
              </a:rPr>
              <a:t>Aucune déduction pour exercice sans musique n’est appliquée si la décision est 		d’accepter la note.</a:t>
            </a:r>
            <a:r>
              <a:rPr lang="en-CA" sz="1400" spc="-5" dirty="0">
                <a:latin typeface="Trebuchet MS" panose="020B0603020202020204" pitchFamily="34" charset="0"/>
                <a:cs typeface="MS PGothic"/>
              </a:rPr>
              <a:t>)</a:t>
            </a:r>
            <a:br>
              <a:rPr lang="en-CA" sz="1400" spc="-5" dirty="0">
                <a:latin typeface="Trebuchet MS" panose="020B0603020202020204" pitchFamily="34" charset="0"/>
                <a:cs typeface="MS PGothic"/>
              </a:rPr>
            </a:br>
            <a:r>
              <a:rPr lang="en-CA" sz="1400" spc="-5" dirty="0">
                <a:latin typeface="Trebuchet MS" panose="020B0603020202020204" pitchFamily="34" charset="0"/>
                <a:cs typeface="MS PGothic"/>
              </a:rPr>
              <a:t>	</a:t>
            </a:r>
            <a:r>
              <a:rPr lang="en-CA" sz="1400" spc="20" dirty="0">
                <a:latin typeface="Trebuchet MS" panose="020B0603020202020204" pitchFamily="34" charset="0"/>
                <a:cs typeface="MS PGothic"/>
              </a:rPr>
              <a:t>▶     </a:t>
            </a:r>
            <a:r>
              <a:rPr lang="fr-CA" sz="1400" b="1" spc="-5" dirty="0">
                <a:latin typeface="Trebuchet MS" panose="020B0603020202020204" pitchFamily="34" charset="0"/>
                <a:cs typeface="MS PGothic"/>
              </a:rPr>
              <a:t>La gymnaste peut arrêter immédiatement</a:t>
            </a:r>
            <a:r>
              <a:rPr lang="en-CA" sz="1400" spc="-5" dirty="0">
                <a:latin typeface="Trebuchet MS" panose="020B0603020202020204" pitchFamily="34" charset="0"/>
                <a:cs typeface="MS PGothic"/>
              </a:rPr>
              <a:t>; </a:t>
            </a:r>
            <a:r>
              <a:rPr lang="fr-CA" sz="1400" spc="-5" dirty="0">
                <a:latin typeface="Trebuchet MS" panose="020B0603020202020204" pitchFamily="34" charset="0"/>
                <a:cs typeface="MS PGothic"/>
              </a:rPr>
              <a:t>demander la permission au juge-arbitre de </a:t>
            </a:r>
            <a:r>
              <a:rPr lang="en-CA" sz="1400" spc="-5" dirty="0">
                <a:latin typeface="Trebuchet MS" panose="020B0603020202020204" pitchFamily="34" charset="0"/>
                <a:cs typeface="MS PGothic"/>
              </a:rPr>
              <a:t> 		</a:t>
            </a:r>
            <a:r>
              <a:rPr lang="fr-CA" sz="1400" spc="-5" dirty="0">
                <a:latin typeface="Trebuchet MS" panose="020B0603020202020204" pitchFamily="34" charset="0"/>
                <a:cs typeface="MS PGothic"/>
              </a:rPr>
              <a:t>répéter son exercice, OU de poursuivre à partir de l’interruption.</a:t>
            </a:r>
          </a:p>
          <a:p>
            <a:pPr marL="12700">
              <a:tabLst>
                <a:tab pos="409575" algn="l"/>
              </a:tabLst>
            </a:pPr>
            <a:r>
              <a:rPr lang="en-CA" sz="2000" b="1" spc="-10" dirty="0">
                <a:solidFill>
                  <a:srgbClr val="90C126"/>
                </a:solidFill>
                <a:latin typeface="Trebuchet MS" panose="020B0603020202020204" pitchFamily="34" charset="0"/>
                <a:cs typeface="MS PGothic"/>
              </a:rPr>
              <a:t>Infractions relatives au </a:t>
            </a:r>
            <a:r>
              <a:rPr lang="en-CA" sz="2000" b="1" spc="-10" dirty="0" err="1">
                <a:solidFill>
                  <a:srgbClr val="90C126"/>
                </a:solidFill>
                <a:latin typeface="Trebuchet MS" panose="020B0603020202020204" pitchFamily="34" charset="0"/>
                <a:cs typeface="MS PGothic"/>
              </a:rPr>
              <a:t>dépassement</a:t>
            </a:r>
            <a:r>
              <a:rPr lang="en-CA" sz="2000" b="1" spc="-10" dirty="0">
                <a:solidFill>
                  <a:srgbClr val="90C126"/>
                </a:solidFill>
                <a:latin typeface="Trebuchet MS" panose="020B0603020202020204" pitchFamily="34" charset="0"/>
                <a:cs typeface="MS PGothic"/>
              </a:rPr>
              <a:t> des </a:t>
            </a:r>
            <a:r>
              <a:rPr lang="en-CA" sz="2000" b="1" spc="-10" dirty="0" err="1">
                <a:solidFill>
                  <a:srgbClr val="90C126"/>
                </a:solidFill>
                <a:latin typeface="Trebuchet MS" panose="020B0603020202020204" pitchFamily="34" charset="0"/>
                <a:cs typeface="MS PGothic"/>
              </a:rPr>
              <a:t>lignes</a:t>
            </a:r>
            <a:endParaRPr lang="en-CA" sz="2000" b="1" spc="-10" dirty="0">
              <a:solidFill>
                <a:srgbClr val="90C126"/>
              </a:solidFill>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a:t>
            </a:r>
            <a:r>
              <a:rPr lang="en-CA" sz="1400" b="1" spc="-5" dirty="0" err="1">
                <a:latin typeface="Trebuchet MS" panose="020B0603020202020204" pitchFamily="34" charset="0"/>
              </a:rPr>
              <a:t>Déduction</a:t>
            </a:r>
            <a:r>
              <a:rPr lang="en-CA" sz="1400" b="1" spc="-5" dirty="0">
                <a:latin typeface="Trebuchet MS" panose="020B0603020202020204" pitchFamily="34" charset="0"/>
              </a:rPr>
              <a:t> : </a:t>
            </a:r>
            <a:r>
              <a:rPr lang="fr-CA" sz="1400" spc="-5" dirty="0">
                <a:latin typeface="Trebuchet MS" panose="020B0603020202020204" pitchFamily="34" charset="0"/>
              </a:rPr>
              <a:t>Le juge-arbitre applique une déduction de 0.10 de la note moyenne pour 	chaque dépassement de ligne a chaque fois.</a:t>
            </a:r>
            <a:endParaRPr lang="en-CA" sz="1400" spc="-5" dirty="0">
              <a:latin typeface="Trebuchet MS" panose="020B0603020202020204" pitchFamily="34" charset="0"/>
              <a:cs typeface="MS PGothic"/>
            </a:endParaRP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Si la gymnaste touche la ligne </a:t>
            </a:r>
            <a:r>
              <a:rPr lang="fr-CA" sz="1400" u="sng" spc="-5" dirty="0">
                <a:latin typeface="Trebuchet MS" panose="020B0603020202020204" pitchFamily="34" charset="0"/>
                <a:cs typeface="MS PGothic"/>
              </a:rPr>
              <a:t>sans</a:t>
            </a:r>
            <a:r>
              <a:rPr lang="fr-CA" sz="1400" spc="-5" dirty="0">
                <a:latin typeface="Trebuchet MS" panose="020B0603020202020204" pitchFamily="34" charset="0"/>
                <a:cs typeface="MS PGothic"/>
              </a:rPr>
              <a:t> la dépasser, il n’y a </a:t>
            </a:r>
            <a:r>
              <a:rPr lang="fr-CA" sz="1400" u="sng" spc="-5" dirty="0">
                <a:latin typeface="Trebuchet MS" panose="020B0603020202020204" pitchFamily="34" charset="0"/>
                <a:cs typeface="MS PGothic"/>
              </a:rPr>
              <a:t>pas</a:t>
            </a:r>
            <a:r>
              <a:rPr lang="fr-CA" sz="1400" spc="-5" dirty="0">
                <a:latin typeface="Trebuchet MS" panose="020B0603020202020204" pitchFamily="34" charset="0"/>
                <a:cs typeface="MS PGothic"/>
              </a:rPr>
              <a:t> d’infraction.</a:t>
            </a:r>
          </a:p>
          <a:p>
            <a:pPr marL="72390">
              <a:spcBef>
                <a:spcPts val="35"/>
              </a:spcBef>
              <a:tabLst>
                <a:tab pos="409575" algn="l"/>
              </a:tabLst>
            </a:pPr>
            <a:r>
              <a:rPr lang="en-CA" sz="1400" spc="20" dirty="0">
                <a:latin typeface="Trebuchet MS" panose="020B0603020202020204" pitchFamily="34" charset="0"/>
                <a:cs typeface="MS PGothic"/>
              </a:rPr>
              <a:t>▶	</a:t>
            </a:r>
            <a:r>
              <a:rPr lang="fr-CA" sz="1400" spc="-5" dirty="0">
                <a:latin typeface="Trebuchet MS" panose="020B0603020202020204" pitchFamily="34" charset="0"/>
                <a:cs typeface="MS PGothic"/>
              </a:rPr>
              <a:t>L’impulsion de l’élément doit être initiée à l’intérieur des lignes pour que l’élément 	soit crédité et que la valeur de difficulté soit accordée</a:t>
            </a:r>
            <a:endParaRPr lang="en-CA" sz="1400" spc="-5" dirty="0">
              <a:latin typeface="Trebuchet MS" panose="020B0603020202020204" pitchFamily="34" charset="0"/>
              <a:cs typeface="MS PGothic"/>
            </a:endParaRPr>
          </a:p>
          <a:p>
            <a:pPr marL="409575" marR="5080" indent="-337185">
              <a:spcBef>
                <a:spcPts val="75"/>
              </a:spcBef>
              <a:tabLst>
                <a:tab pos="409575" algn="l"/>
              </a:tabLst>
            </a:pPr>
            <a:r>
              <a:rPr lang="en-CA" sz="1400" spc="20" dirty="0">
                <a:latin typeface="Trebuchet MS" panose="020B0603020202020204" pitchFamily="34" charset="0"/>
                <a:cs typeface="MS PGothic"/>
              </a:rPr>
              <a:t>▶	</a:t>
            </a:r>
            <a:r>
              <a:rPr lang="en-CA" sz="1400" spc="-5" dirty="0" err="1">
                <a:latin typeface="Trebuchet MS" panose="020B0603020202020204" pitchFamily="34" charset="0"/>
                <a:cs typeface="MS PGothic"/>
              </a:rPr>
              <a:t>si</a:t>
            </a:r>
            <a:r>
              <a:rPr lang="en-CA" sz="1400" spc="-5" dirty="0">
                <a:latin typeface="Trebuchet MS" panose="020B0603020202020204" pitchFamily="34" charset="0"/>
                <a:cs typeface="MS PGothic"/>
              </a:rPr>
              <a:t> la </a:t>
            </a:r>
            <a:r>
              <a:rPr lang="en-CA" sz="1400" spc="-5" dirty="0" err="1">
                <a:latin typeface="Trebuchet MS" panose="020B0603020202020204" pitchFamily="34" charset="0"/>
                <a:cs typeface="MS PGothic"/>
              </a:rPr>
              <a:t>gymnaste</a:t>
            </a:r>
            <a:r>
              <a:rPr lang="en-CA" sz="1400" spc="-5" dirty="0">
                <a:latin typeface="Trebuchet MS" panose="020B0603020202020204" pitchFamily="34" charset="0"/>
                <a:cs typeface="MS PGothic"/>
              </a:rPr>
              <a:t> chute à </a:t>
            </a:r>
            <a:r>
              <a:rPr lang="en-CA" sz="1400" spc="-5" dirty="0" err="1">
                <a:latin typeface="Trebuchet MS" panose="020B0603020202020204" pitchFamily="34" charset="0"/>
                <a:cs typeface="MS PGothic"/>
              </a:rPr>
              <a:t>l’extérieur</a:t>
            </a:r>
            <a:r>
              <a:rPr lang="en-CA" sz="1400" spc="-5" dirty="0">
                <a:latin typeface="Trebuchet MS" panose="020B0603020202020204" pitchFamily="34" charset="0"/>
                <a:cs typeface="MS PGothic"/>
              </a:rPr>
              <a:t> des </a:t>
            </a:r>
            <a:r>
              <a:rPr lang="en-CA" sz="1400" spc="-5" dirty="0" err="1">
                <a:latin typeface="Trebuchet MS" panose="020B0603020202020204" pitchFamily="34" charset="0"/>
                <a:cs typeface="MS PGothic"/>
              </a:rPr>
              <a:t>lignes</a:t>
            </a:r>
            <a:r>
              <a:rPr lang="en-CA" sz="1400" spc="-5" dirty="0">
                <a:latin typeface="Trebuchet MS" panose="020B0603020202020204" pitchFamily="34" charset="0"/>
                <a:cs typeface="MS PGothic"/>
              </a:rPr>
              <a:t>, </a:t>
            </a:r>
            <a:r>
              <a:rPr lang="en-CA" sz="1400" spc="-5" dirty="0" err="1">
                <a:latin typeface="Trebuchet MS" panose="020B0603020202020204" pitchFamily="34" charset="0"/>
                <a:cs typeface="MS PGothic"/>
              </a:rPr>
              <a:t>il</a:t>
            </a:r>
            <a:r>
              <a:rPr lang="en-CA" sz="1400" spc="-5" dirty="0">
                <a:latin typeface="Trebuchet MS" panose="020B0603020202020204" pitchFamily="34" charset="0"/>
                <a:cs typeface="MS PGothic"/>
              </a:rPr>
              <a:t> y a </a:t>
            </a:r>
            <a:r>
              <a:rPr lang="en-CA" sz="1400" spc="-5" dirty="0" err="1">
                <a:latin typeface="Trebuchet MS" panose="020B0603020202020204" pitchFamily="34" charset="0"/>
                <a:cs typeface="MS PGothic"/>
              </a:rPr>
              <a:t>déduction</a:t>
            </a:r>
            <a:r>
              <a:rPr lang="en-CA" sz="1400" spc="-5" dirty="0">
                <a:latin typeface="Trebuchet MS" panose="020B0603020202020204" pitchFamily="34" charset="0"/>
                <a:cs typeface="MS PGothic"/>
              </a:rPr>
              <a:t> pour chute et pour </a:t>
            </a:r>
            <a:r>
              <a:rPr lang="en-CA" sz="1400" spc="-5" dirty="0" err="1">
                <a:latin typeface="Trebuchet MS" panose="020B0603020202020204" pitchFamily="34" charset="0"/>
                <a:cs typeface="MS PGothic"/>
              </a:rPr>
              <a:t>dépassement</a:t>
            </a:r>
            <a:r>
              <a:rPr lang="en-CA" sz="1400" spc="-5" dirty="0">
                <a:latin typeface="Trebuchet MS" panose="020B0603020202020204" pitchFamily="34" charset="0"/>
                <a:cs typeface="MS PGothic"/>
              </a:rPr>
              <a:t> des </a:t>
            </a:r>
            <a:r>
              <a:rPr lang="en-CA" sz="1400" spc="-5" dirty="0" err="1">
                <a:latin typeface="Trebuchet MS" panose="020B0603020202020204" pitchFamily="34" charset="0"/>
                <a:cs typeface="MS PGothic"/>
              </a:rPr>
              <a:t>lignes</a:t>
            </a:r>
            <a:r>
              <a:rPr lang="en-CA" sz="1400" spc="-5" dirty="0">
                <a:latin typeface="Trebuchet MS" panose="020B0603020202020204" pitchFamily="34" charset="0"/>
                <a:cs typeface="MS PGothic"/>
              </a:rPr>
              <a:t>.</a:t>
            </a:r>
          </a:p>
        </p:txBody>
      </p:sp>
    </p:spTree>
    <p:extLst>
      <p:ext uri="{BB962C8B-B14F-4D97-AF65-F5344CB8AC3E}">
        <p14:creationId xmlns:p14="http://schemas.microsoft.com/office/powerpoint/2010/main" val="5774770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4"/>
</p:tagLst>
</file>

<file path=ppt/tags/tag209.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7"/>
</p:tagLst>
</file>

<file path=ppt/tags/tag212.xml><?xml version="1.0" encoding="utf-8"?>
<p:tagLst xmlns:a="http://schemas.openxmlformats.org/drawingml/2006/main" xmlns:r="http://schemas.openxmlformats.org/officeDocument/2006/relationships" xmlns:p="http://schemas.openxmlformats.org/presentationml/2006/main">
  <p:tag name="NUM" val="8"/>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8"/>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3"/>
</p:tagLst>
</file>

<file path=ppt/tags/tag253.xml><?xml version="1.0" encoding="utf-8"?>
<p:tagLst xmlns:a="http://schemas.openxmlformats.org/drawingml/2006/main" xmlns:r="http://schemas.openxmlformats.org/officeDocument/2006/relationships" xmlns:p="http://schemas.openxmlformats.org/presentationml/2006/main">
  <p:tag name="NUM" val="4"/>
</p:tagLst>
</file>

<file path=ppt/tags/tag254.xml><?xml version="1.0" encoding="utf-8"?>
<p:tagLst xmlns:a="http://schemas.openxmlformats.org/drawingml/2006/main" xmlns:r="http://schemas.openxmlformats.org/officeDocument/2006/relationships" xmlns:p="http://schemas.openxmlformats.org/presentationml/2006/main">
  <p:tag name="NUM" val="5"/>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7"/>
</p:tagLst>
</file>

<file path=ppt/tags/tag257.xml><?xml version="1.0" encoding="utf-8"?>
<p:tagLst xmlns:a="http://schemas.openxmlformats.org/drawingml/2006/main" xmlns:r="http://schemas.openxmlformats.org/officeDocument/2006/relationships" xmlns:p="http://schemas.openxmlformats.org/presentationml/2006/main">
  <p:tag name="NUM" val="1"/>
</p:tagLst>
</file>

<file path=ppt/tags/tag258.xml><?xml version="1.0" encoding="utf-8"?>
<p:tagLst xmlns:a="http://schemas.openxmlformats.org/drawingml/2006/main" xmlns:r="http://schemas.openxmlformats.org/officeDocument/2006/relationships" xmlns:p="http://schemas.openxmlformats.org/presentationml/2006/main">
  <p:tag name="NUM" val="2"/>
</p:tagLst>
</file>

<file path=ppt/tags/tag259.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2"/>
</p:tagLst>
</file>

<file path=ppt/tags/tag271.xml><?xml version="1.0" encoding="utf-8"?>
<p:tagLst xmlns:a="http://schemas.openxmlformats.org/drawingml/2006/main" xmlns:r="http://schemas.openxmlformats.org/officeDocument/2006/relationships" xmlns:p="http://schemas.openxmlformats.org/presentationml/2006/main">
  <p:tag name="NUM" val="3"/>
</p:tagLst>
</file>

<file path=ppt/tags/tag272.xml><?xml version="1.0" encoding="utf-8"?>
<p:tagLst xmlns:a="http://schemas.openxmlformats.org/drawingml/2006/main" xmlns:r="http://schemas.openxmlformats.org/officeDocument/2006/relationships" xmlns:p="http://schemas.openxmlformats.org/presentationml/2006/main">
  <p:tag name="NUM" val="4"/>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1"/>
</p:tagLst>
</file>

<file path=ppt/tags/tag277.xml><?xml version="1.0" encoding="utf-8"?>
<p:tagLst xmlns:a="http://schemas.openxmlformats.org/drawingml/2006/main" xmlns:r="http://schemas.openxmlformats.org/officeDocument/2006/relationships" xmlns:p="http://schemas.openxmlformats.org/presentationml/2006/main">
  <p:tag name="NUM" val="2"/>
</p:tagLst>
</file>

<file path=ppt/tags/tag278.xml><?xml version="1.0" encoding="utf-8"?>
<p:tagLst xmlns:a="http://schemas.openxmlformats.org/drawingml/2006/main" xmlns:r="http://schemas.openxmlformats.org/officeDocument/2006/relationships" xmlns:p="http://schemas.openxmlformats.org/presentationml/2006/main">
  <p:tag name="NUM" val="3"/>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1"/>
</p:tagLst>
</file>

<file path=ppt/tags/tag283.xml><?xml version="1.0" encoding="utf-8"?>
<p:tagLst xmlns:a="http://schemas.openxmlformats.org/drawingml/2006/main" xmlns:r="http://schemas.openxmlformats.org/officeDocument/2006/relationships" xmlns:p="http://schemas.openxmlformats.org/presentationml/2006/main">
  <p:tag name="NUM" val="2"/>
</p:tagLst>
</file>

<file path=ppt/tags/tag284.xml><?xml version="1.0" encoding="utf-8"?>
<p:tagLst xmlns:a="http://schemas.openxmlformats.org/drawingml/2006/main" xmlns:r="http://schemas.openxmlformats.org/officeDocument/2006/relationships" xmlns:p="http://schemas.openxmlformats.org/presentationml/2006/main">
  <p:tag name="NUM" val="3"/>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7"/>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6"/>
</p:tagLst>
</file>

<file path=ppt/tags/tag298.xml><?xml version="1.0" encoding="utf-8"?>
<p:tagLst xmlns:a="http://schemas.openxmlformats.org/drawingml/2006/main" xmlns:r="http://schemas.openxmlformats.org/officeDocument/2006/relationships" xmlns:p="http://schemas.openxmlformats.org/presentationml/2006/main">
  <p:tag name="NUM" val="7"/>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5"/>
</p:tagLst>
</file>

<file path=ppt/tags/tag304.xml><?xml version="1.0" encoding="utf-8"?>
<p:tagLst xmlns:a="http://schemas.openxmlformats.org/drawingml/2006/main" xmlns:r="http://schemas.openxmlformats.org/officeDocument/2006/relationships" xmlns:p="http://schemas.openxmlformats.org/presentationml/2006/main">
  <p:tag name="NUM" val="6"/>
</p:tagLst>
</file>

<file path=ppt/tags/tag305.xml><?xml version="1.0" encoding="utf-8"?>
<p:tagLst xmlns:a="http://schemas.openxmlformats.org/drawingml/2006/main" xmlns:r="http://schemas.openxmlformats.org/officeDocument/2006/relationships" xmlns:p="http://schemas.openxmlformats.org/presentationml/2006/main">
  <p:tag name="NUM" val="7"/>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10.xml><?xml version="1.0" encoding="utf-8"?>
<p:tagLst xmlns:a="http://schemas.openxmlformats.org/drawingml/2006/main" xmlns:r="http://schemas.openxmlformats.org/officeDocument/2006/relationships" xmlns:p="http://schemas.openxmlformats.org/presentationml/2006/main">
  <p:tag name="NUM" val="5"/>
</p:tagLst>
</file>

<file path=ppt/tags/tag311.xml><?xml version="1.0" encoding="utf-8"?>
<p:tagLst xmlns:a="http://schemas.openxmlformats.org/drawingml/2006/main" xmlns:r="http://schemas.openxmlformats.org/officeDocument/2006/relationships" xmlns:p="http://schemas.openxmlformats.org/presentationml/2006/main">
  <p:tag name="NUM" val="6"/>
</p:tagLst>
</file>

<file path=ppt/tags/tag312.xml><?xml version="1.0" encoding="utf-8"?>
<p:tagLst xmlns:a="http://schemas.openxmlformats.org/drawingml/2006/main" xmlns:r="http://schemas.openxmlformats.org/officeDocument/2006/relationships" xmlns:p="http://schemas.openxmlformats.org/presentationml/2006/main">
  <p:tag name="NUM" val="7"/>
</p:tagLst>
</file>

<file path=ppt/tags/tag313.xml><?xml version="1.0" encoding="utf-8"?>
<p:tagLst xmlns:a="http://schemas.openxmlformats.org/drawingml/2006/main" xmlns:r="http://schemas.openxmlformats.org/officeDocument/2006/relationships" xmlns:p="http://schemas.openxmlformats.org/presentationml/2006/main">
  <p:tag name="NUM" val="8"/>
</p:tagLst>
</file>

<file path=ppt/tags/tag314.xml><?xml version="1.0" encoding="utf-8"?>
<p:tagLst xmlns:a="http://schemas.openxmlformats.org/drawingml/2006/main" xmlns:r="http://schemas.openxmlformats.org/officeDocument/2006/relationships" xmlns:p="http://schemas.openxmlformats.org/presentationml/2006/main">
  <p:tag name="NUM" val="1"/>
</p:tagLst>
</file>

<file path=ppt/tags/tag315.xml><?xml version="1.0" encoding="utf-8"?>
<p:tagLst xmlns:a="http://schemas.openxmlformats.org/drawingml/2006/main" xmlns:r="http://schemas.openxmlformats.org/officeDocument/2006/relationships" xmlns:p="http://schemas.openxmlformats.org/presentationml/2006/main">
  <p:tag name="NUM" val="2"/>
</p:tagLst>
</file>

<file path=ppt/tags/tag316.xml><?xml version="1.0" encoding="utf-8"?>
<p:tagLst xmlns:a="http://schemas.openxmlformats.org/drawingml/2006/main" xmlns:r="http://schemas.openxmlformats.org/officeDocument/2006/relationships" xmlns:p="http://schemas.openxmlformats.org/presentationml/2006/main">
  <p:tag name="NUM" val="3"/>
</p:tagLst>
</file>

<file path=ppt/tags/tag317.xml><?xml version="1.0" encoding="utf-8"?>
<p:tagLst xmlns:a="http://schemas.openxmlformats.org/drawingml/2006/main" xmlns:r="http://schemas.openxmlformats.org/officeDocument/2006/relationships" xmlns:p="http://schemas.openxmlformats.org/presentationml/2006/main">
  <p:tag name="NUM" val="4"/>
</p:tagLst>
</file>

<file path=ppt/tags/tag318.xml><?xml version="1.0" encoding="utf-8"?>
<p:tagLst xmlns:a="http://schemas.openxmlformats.org/drawingml/2006/main" xmlns:r="http://schemas.openxmlformats.org/officeDocument/2006/relationships" xmlns:p="http://schemas.openxmlformats.org/presentationml/2006/main">
  <p:tag name="NUM" val="5"/>
</p:tagLst>
</file>

<file path=ppt/tags/tag319.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20.xml><?xml version="1.0" encoding="utf-8"?>
<p:tagLst xmlns:a="http://schemas.openxmlformats.org/drawingml/2006/main" xmlns:r="http://schemas.openxmlformats.org/officeDocument/2006/relationships" xmlns:p="http://schemas.openxmlformats.org/presentationml/2006/main">
  <p:tag name="NUM" val="7"/>
</p:tagLst>
</file>

<file path=ppt/tags/tag321.xml><?xml version="1.0" encoding="utf-8"?>
<p:tagLst xmlns:a="http://schemas.openxmlformats.org/drawingml/2006/main" xmlns:r="http://schemas.openxmlformats.org/officeDocument/2006/relationships" xmlns:p="http://schemas.openxmlformats.org/presentationml/2006/main">
  <p:tag name="NUM" val="8"/>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4"/>
</p:tagLst>
</file>

<file path=ppt/tags/tag326.xml><?xml version="1.0" encoding="utf-8"?>
<p:tagLst xmlns:a="http://schemas.openxmlformats.org/drawingml/2006/main" xmlns:r="http://schemas.openxmlformats.org/officeDocument/2006/relationships" xmlns:p="http://schemas.openxmlformats.org/presentationml/2006/main">
  <p:tag name="NUM" val="5"/>
</p:tagLst>
</file>

<file path=ppt/tags/tag327.xml><?xml version="1.0" encoding="utf-8"?>
<p:tagLst xmlns:a="http://schemas.openxmlformats.org/drawingml/2006/main" xmlns:r="http://schemas.openxmlformats.org/officeDocument/2006/relationships" xmlns:p="http://schemas.openxmlformats.org/presentationml/2006/main">
  <p:tag name="NUM" val="1"/>
</p:tagLst>
</file>

<file path=ppt/tags/tag328.xml><?xml version="1.0" encoding="utf-8"?>
<p:tagLst xmlns:a="http://schemas.openxmlformats.org/drawingml/2006/main" xmlns:r="http://schemas.openxmlformats.org/officeDocument/2006/relationships" xmlns:p="http://schemas.openxmlformats.org/presentationml/2006/main">
  <p:tag name="NUM" val="2"/>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1"/>
</p:tagLst>
</file>

<file path=ppt/tags/tag334.xml><?xml version="1.0" encoding="utf-8"?>
<p:tagLst xmlns:a="http://schemas.openxmlformats.org/drawingml/2006/main" xmlns:r="http://schemas.openxmlformats.org/officeDocument/2006/relationships" xmlns:p="http://schemas.openxmlformats.org/presentationml/2006/main">
  <p:tag name="NUM" val="2"/>
</p:tagLst>
</file>

<file path=ppt/tags/tag335.xml><?xml version="1.0" encoding="utf-8"?>
<p:tagLst xmlns:a="http://schemas.openxmlformats.org/drawingml/2006/main" xmlns:r="http://schemas.openxmlformats.org/officeDocument/2006/relationships" xmlns:p="http://schemas.openxmlformats.org/presentationml/2006/main">
  <p:tag name="NUM" val="1"/>
</p:tagLst>
</file>

<file path=ppt/tags/tag336.xml><?xml version="1.0" encoding="utf-8"?>
<p:tagLst xmlns:a="http://schemas.openxmlformats.org/drawingml/2006/main" xmlns:r="http://schemas.openxmlformats.org/officeDocument/2006/relationships" xmlns:p="http://schemas.openxmlformats.org/presentationml/2006/main">
  <p:tag name="NUM" val="2"/>
</p:tagLst>
</file>

<file path=ppt/tags/tag337.xml><?xml version="1.0" encoding="utf-8"?>
<p:tagLst xmlns:a="http://schemas.openxmlformats.org/drawingml/2006/main" xmlns:r="http://schemas.openxmlformats.org/officeDocument/2006/relationships" xmlns:p="http://schemas.openxmlformats.org/presentationml/2006/main">
  <p:tag name="NUM" val="3"/>
</p:tagLst>
</file>

<file path=ppt/tags/tag338.xml><?xml version="1.0" encoding="utf-8"?>
<p:tagLst xmlns:a="http://schemas.openxmlformats.org/drawingml/2006/main" xmlns:r="http://schemas.openxmlformats.org/officeDocument/2006/relationships" xmlns:p="http://schemas.openxmlformats.org/presentationml/2006/main">
  <p:tag name="NUM" val="4"/>
</p:tagLst>
</file>

<file path=ppt/tags/tag339.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6"/>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2"/>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3"/>
</p:tagLst>
</file>

<file path=ppt/tags/tag348.xml><?xml version="1.0" encoding="utf-8"?>
<p:tagLst xmlns:a="http://schemas.openxmlformats.org/drawingml/2006/main" xmlns:r="http://schemas.openxmlformats.org/officeDocument/2006/relationships" xmlns:p="http://schemas.openxmlformats.org/presentationml/2006/main">
  <p:tag name="NUM" val="4"/>
</p:tagLst>
</file>

<file path=ppt/tags/tag349.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2"/>
</p:tagLst>
</file>

<file path=ppt/tags/tag351.xml><?xml version="1.0" encoding="utf-8"?>
<p:tagLst xmlns:a="http://schemas.openxmlformats.org/drawingml/2006/main" xmlns:r="http://schemas.openxmlformats.org/officeDocument/2006/relationships" xmlns:p="http://schemas.openxmlformats.org/presentationml/2006/main">
  <p:tag name="NUM" val="1"/>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3"/>
</p:tagLst>
</file>

<file path=ppt/tags/tag354.xml><?xml version="1.0" encoding="utf-8"?>
<p:tagLst xmlns:a="http://schemas.openxmlformats.org/drawingml/2006/main" xmlns:r="http://schemas.openxmlformats.org/officeDocument/2006/relationships" xmlns:p="http://schemas.openxmlformats.org/presentationml/2006/main">
  <p:tag name="NUM" val="1"/>
</p:tagLst>
</file>

<file path=ppt/tags/tag355.xml><?xml version="1.0" encoding="utf-8"?>
<p:tagLst xmlns:a="http://schemas.openxmlformats.org/drawingml/2006/main" xmlns:r="http://schemas.openxmlformats.org/officeDocument/2006/relationships" xmlns:p="http://schemas.openxmlformats.org/presentationml/2006/main">
  <p:tag name="NUM" val="2"/>
</p:tagLst>
</file>

<file path=ppt/tags/tag356.xml><?xml version="1.0" encoding="utf-8"?>
<p:tagLst xmlns:a="http://schemas.openxmlformats.org/drawingml/2006/main" xmlns:r="http://schemas.openxmlformats.org/officeDocument/2006/relationships" xmlns:p="http://schemas.openxmlformats.org/presentationml/2006/main">
  <p:tag name="NUM" val="3"/>
</p:tagLst>
</file>

<file path=ppt/tags/tag357.xml><?xml version="1.0" encoding="utf-8"?>
<p:tagLst xmlns:a="http://schemas.openxmlformats.org/drawingml/2006/main" xmlns:r="http://schemas.openxmlformats.org/officeDocument/2006/relationships" xmlns:p="http://schemas.openxmlformats.org/presentationml/2006/main">
  <p:tag name="NUM" val="4"/>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60.xml><?xml version="1.0" encoding="utf-8"?>
<p:tagLst xmlns:a="http://schemas.openxmlformats.org/drawingml/2006/main" xmlns:r="http://schemas.openxmlformats.org/officeDocument/2006/relationships" xmlns:p="http://schemas.openxmlformats.org/presentationml/2006/main">
  <p:tag name="NUM" val="3"/>
</p:tagLst>
</file>

<file path=ppt/tags/tag361.xml><?xml version="1.0" encoding="utf-8"?>
<p:tagLst xmlns:a="http://schemas.openxmlformats.org/drawingml/2006/main" xmlns:r="http://schemas.openxmlformats.org/officeDocument/2006/relationships" xmlns:p="http://schemas.openxmlformats.org/presentationml/2006/main">
  <p:tag name="NUM" val="1"/>
</p:tagLst>
</file>

<file path=ppt/tags/tag362.xml><?xml version="1.0" encoding="utf-8"?>
<p:tagLst xmlns:a="http://schemas.openxmlformats.org/drawingml/2006/main" xmlns:r="http://schemas.openxmlformats.org/officeDocument/2006/relationships" xmlns:p="http://schemas.openxmlformats.org/presentationml/2006/main">
  <p:tag name="NUM" val="2"/>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1"/>
</p:tagLst>
</file>

<file path=ppt/tags/tag367.xml><?xml version="1.0" encoding="utf-8"?>
<p:tagLst xmlns:a="http://schemas.openxmlformats.org/drawingml/2006/main" xmlns:r="http://schemas.openxmlformats.org/officeDocument/2006/relationships" xmlns:p="http://schemas.openxmlformats.org/presentationml/2006/main">
  <p:tag name="NUM" val="2"/>
</p:tagLst>
</file>

<file path=ppt/tags/tag368.xml><?xml version="1.0" encoding="utf-8"?>
<p:tagLst xmlns:a="http://schemas.openxmlformats.org/drawingml/2006/main" xmlns:r="http://schemas.openxmlformats.org/officeDocument/2006/relationships" xmlns:p="http://schemas.openxmlformats.org/presentationml/2006/main">
  <p:tag name="NUM" val="3"/>
</p:tagLst>
</file>

<file path=ppt/tags/tag369.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70.xml><?xml version="1.0" encoding="utf-8"?>
<p:tagLst xmlns:a="http://schemas.openxmlformats.org/drawingml/2006/main" xmlns:r="http://schemas.openxmlformats.org/officeDocument/2006/relationships" xmlns:p="http://schemas.openxmlformats.org/presentationml/2006/main">
  <p:tag name="NUM" val="5"/>
</p:tagLst>
</file>

<file path=ppt/tags/tag371.xml><?xml version="1.0" encoding="utf-8"?>
<p:tagLst xmlns:a="http://schemas.openxmlformats.org/drawingml/2006/main" xmlns:r="http://schemas.openxmlformats.org/officeDocument/2006/relationships" xmlns:p="http://schemas.openxmlformats.org/presentationml/2006/main">
  <p:tag name="NUM" val="6"/>
</p:tagLst>
</file>

<file path=ppt/tags/tag372.xml><?xml version="1.0" encoding="utf-8"?>
<p:tagLst xmlns:a="http://schemas.openxmlformats.org/drawingml/2006/main" xmlns:r="http://schemas.openxmlformats.org/officeDocument/2006/relationships" xmlns:p="http://schemas.openxmlformats.org/presentationml/2006/main">
  <p:tag name="NUM" val="1"/>
</p:tagLst>
</file>

<file path=ppt/tags/tag373.xml><?xml version="1.0" encoding="utf-8"?>
<p:tagLst xmlns:a="http://schemas.openxmlformats.org/drawingml/2006/main" xmlns:r="http://schemas.openxmlformats.org/officeDocument/2006/relationships" xmlns:p="http://schemas.openxmlformats.org/presentationml/2006/main">
  <p:tag name="NUM" val="2"/>
</p:tagLst>
</file>

<file path=ppt/tags/tag374.xml><?xml version="1.0" encoding="utf-8"?>
<p:tagLst xmlns:a="http://schemas.openxmlformats.org/drawingml/2006/main" xmlns:r="http://schemas.openxmlformats.org/officeDocument/2006/relationships" xmlns:p="http://schemas.openxmlformats.org/presentationml/2006/main">
  <p:tag name="NUM" val="3"/>
</p:tagLst>
</file>

<file path=ppt/tags/tag375.xml><?xml version="1.0" encoding="utf-8"?>
<p:tagLst xmlns:a="http://schemas.openxmlformats.org/drawingml/2006/main" xmlns:r="http://schemas.openxmlformats.org/officeDocument/2006/relationships" xmlns:p="http://schemas.openxmlformats.org/presentationml/2006/main">
  <p:tag name="NUM" val="4"/>
</p:tagLst>
</file>

<file path=ppt/tags/tag376.xml><?xml version="1.0" encoding="utf-8"?>
<p:tagLst xmlns:a="http://schemas.openxmlformats.org/drawingml/2006/main" xmlns:r="http://schemas.openxmlformats.org/officeDocument/2006/relationships" xmlns:p="http://schemas.openxmlformats.org/presentationml/2006/main">
  <p:tag name="NUM" val="5"/>
</p:tagLst>
</file>

<file path=ppt/tags/tag377.xml><?xml version="1.0" encoding="utf-8"?>
<p:tagLst xmlns:a="http://schemas.openxmlformats.org/drawingml/2006/main" xmlns:r="http://schemas.openxmlformats.org/officeDocument/2006/relationships" xmlns:p="http://schemas.openxmlformats.org/presentationml/2006/main">
  <p:tag name="NUM" val="6"/>
</p:tagLst>
</file>

<file path=ppt/tags/tag378.xml><?xml version="1.0" encoding="utf-8"?>
<p:tagLst xmlns:a="http://schemas.openxmlformats.org/drawingml/2006/main" xmlns:r="http://schemas.openxmlformats.org/officeDocument/2006/relationships" xmlns:p="http://schemas.openxmlformats.org/presentationml/2006/main">
  <p:tag name="NUM" val="7"/>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1"/>
</p:tagLst>
</file>

<file path=ppt/tags/tag383.xml><?xml version="1.0" encoding="utf-8"?>
<p:tagLst xmlns:a="http://schemas.openxmlformats.org/drawingml/2006/main" xmlns:r="http://schemas.openxmlformats.org/officeDocument/2006/relationships" xmlns:p="http://schemas.openxmlformats.org/presentationml/2006/main">
  <p:tag name="NUM" val="2"/>
</p:tagLst>
</file>

<file path=ppt/tags/tag384.xml><?xml version="1.0" encoding="utf-8"?>
<p:tagLst xmlns:a="http://schemas.openxmlformats.org/drawingml/2006/main" xmlns:r="http://schemas.openxmlformats.org/officeDocument/2006/relationships" xmlns:p="http://schemas.openxmlformats.org/presentationml/2006/main">
  <p:tag name="NUM" val="3"/>
</p:tagLst>
</file>

<file path=ppt/tags/tag385.xml><?xml version="1.0" encoding="utf-8"?>
<p:tagLst xmlns:a="http://schemas.openxmlformats.org/drawingml/2006/main" xmlns:r="http://schemas.openxmlformats.org/officeDocument/2006/relationships" xmlns:p="http://schemas.openxmlformats.org/presentationml/2006/main">
  <p:tag name="NUM" val="4"/>
</p:tagLst>
</file>

<file path=ppt/tags/tag386.xml><?xml version="1.0" encoding="utf-8"?>
<p:tagLst xmlns:a="http://schemas.openxmlformats.org/drawingml/2006/main" xmlns:r="http://schemas.openxmlformats.org/officeDocument/2006/relationships" xmlns:p="http://schemas.openxmlformats.org/presentationml/2006/main">
  <p:tag name="NUM" val="5"/>
</p:tagLst>
</file>

<file path=ppt/tags/tag387.xml><?xml version="1.0" encoding="utf-8"?>
<p:tagLst xmlns:a="http://schemas.openxmlformats.org/drawingml/2006/main" xmlns:r="http://schemas.openxmlformats.org/officeDocument/2006/relationships" xmlns:p="http://schemas.openxmlformats.org/presentationml/2006/main">
  <p:tag name="NUM" val="6"/>
</p:tagLst>
</file>

<file path=ppt/tags/tag388.xml><?xml version="1.0" encoding="utf-8"?>
<p:tagLst xmlns:a="http://schemas.openxmlformats.org/drawingml/2006/main" xmlns:r="http://schemas.openxmlformats.org/officeDocument/2006/relationships" xmlns:p="http://schemas.openxmlformats.org/presentationml/2006/main">
  <p:tag name="NUM" val="7"/>
</p:tagLst>
</file>

<file path=ppt/tags/tag389.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390.xml><?xml version="1.0" encoding="utf-8"?>
<p:tagLst xmlns:a="http://schemas.openxmlformats.org/drawingml/2006/main" xmlns:r="http://schemas.openxmlformats.org/officeDocument/2006/relationships" xmlns:p="http://schemas.openxmlformats.org/presentationml/2006/main">
  <p:tag name="NUM" val="2"/>
</p:tagLst>
</file>

<file path=ppt/tags/tag391.xml><?xml version="1.0" encoding="utf-8"?>
<p:tagLst xmlns:a="http://schemas.openxmlformats.org/drawingml/2006/main" xmlns:r="http://schemas.openxmlformats.org/officeDocument/2006/relationships" xmlns:p="http://schemas.openxmlformats.org/presentationml/2006/main">
  <p:tag name="NUM" val="3"/>
</p:tagLst>
</file>

<file path=ppt/tags/tag392.xml><?xml version="1.0" encoding="utf-8"?>
<p:tagLst xmlns:a="http://schemas.openxmlformats.org/drawingml/2006/main" xmlns:r="http://schemas.openxmlformats.org/officeDocument/2006/relationships" xmlns:p="http://schemas.openxmlformats.org/presentationml/2006/main">
  <p:tag name="NUM" val="4"/>
</p:tagLst>
</file>

<file path=ppt/tags/tag393.xml><?xml version="1.0" encoding="utf-8"?>
<p:tagLst xmlns:a="http://schemas.openxmlformats.org/drawingml/2006/main" xmlns:r="http://schemas.openxmlformats.org/officeDocument/2006/relationships" xmlns:p="http://schemas.openxmlformats.org/presentationml/2006/main">
  <p:tag name="NUM" val="5"/>
</p:tagLst>
</file>

<file path=ppt/tags/tag394.xml><?xml version="1.0" encoding="utf-8"?>
<p:tagLst xmlns:a="http://schemas.openxmlformats.org/drawingml/2006/main" xmlns:r="http://schemas.openxmlformats.org/officeDocument/2006/relationships" xmlns:p="http://schemas.openxmlformats.org/presentationml/2006/main">
  <p:tag name="NUM" val="6"/>
</p:tagLst>
</file>

<file path=ppt/tags/tag395.xml><?xml version="1.0" encoding="utf-8"?>
<p:tagLst xmlns:a="http://schemas.openxmlformats.org/drawingml/2006/main" xmlns:r="http://schemas.openxmlformats.org/officeDocument/2006/relationships" xmlns:p="http://schemas.openxmlformats.org/presentationml/2006/main">
  <p:tag name="NUM" val="7"/>
</p:tagLst>
</file>

<file path=ppt/tags/tag396.xml><?xml version="1.0" encoding="utf-8"?>
<p:tagLst xmlns:a="http://schemas.openxmlformats.org/drawingml/2006/main" xmlns:r="http://schemas.openxmlformats.org/officeDocument/2006/relationships" xmlns:p="http://schemas.openxmlformats.org/presentationml/2006/main">
  <p:tag name="NUM" val="1"/>
</p:tagLst>
</file>

<file path=ppt/tags/tag397.xml><?xml version="1.0" encoding="utf-8"?>
<p:tagLst xmlns:a="http://schemas.openxmlformats.org/drawingml/2006/main" xmlns:r="http://schemas.openxmlformats.org/officeDocument/2006/relationships" xmlns:p="http://schemas.openxmlformats.org/presentationml/2006/main">
  <p:tag name="NUM" val="2"/>
</p:tagLst>
</file>

<file path=ppt/tags/tag398.xml><?xml version="1.0" encoding="utf-8"?>
<p:tagLst xmlns:a="http://schemas.openxmlformats.org/drawingml/2006/main" xmlns:r="http://schemas.openxmlformats.org/officeDocument/2006/relationships" xmlns:p="http://schemas.openxmlformats.org/presentationml/2006/main">
  <p:tag name="NUM" val="3"/>
</p:tagLst>
</file>

<file path=ppt/tags/tag39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00.xml><?xml version="1.0" encoding="utf-8"?>
<p:tagLst xmlns:a="http://schemas.openxmlformats.org/drawingml/2006/main" xmlns:r="http://schemas.openxmlformats.org/officeDocument/2006/relationships" xmlns:p="http://schemas.openxmlformats.org/presentationml/2006/main">
  <p:tag name="NUM" val="5"/>
</p:tagLst>
</file>

<file path=ppt/tags/tag401.xml><?xml version="1.0" encoding="utf-8"?>
<p:tagLst xmlns:a="http://schemas.openxmlformats.org/drawingml/2006/main" xmlns:r="http://schemas.openxmlformats.org/officeDocument/2006/relationships" xmlns:p="http://schemas.openxmlformats.org/presentationml/2006/main">
  <p:tag name="NUM" val="6"/>
</p:tagLst>
</file>

<file path=ppt/tags/tag402.xml><?xml version="1.0" encoding="utf-8"?>
<p:tagLst xmlns:a="http://schemas.openxmlformats.org/drawingml/2006/main" xmlns:r="http://schemas.openxmlformats.org/officeDocument/2006/relationships" xmlns:p="http://schemas.openxmlformats.org/presentationml/2006/main">
  <p:tag name="NUM" val="7"/>
</p:tagLst>
</file>

<file path=ppt/tags/tag403.xml><?xml version="1.0" encoding="utf-8"?>
<p:tagLst xmlns:a="http://schemas.openxmlformats.org/drawingml/2006/main" xmlns:r="http://schemas.openxmlformats.org/officeDocument/2006/relationships" xmlns:p="http://schemas.openxmlformats.org/presentationml/2006/main">
  <p:tag name="NUM" val="1"/>
</p:tagLst>
</file>

<file path=ppt/tags/tag404.xml><?xml version="1.0" encoding="utf-8"?>
<p:tagLst xmlns:a="http://schemas.openxmlformats.org/drawingml/2006/main" xmlns:r="http://schemas.openxmlformats.org/officeDocument/2006/relationships" xmlns:p="http://schemas.openxmlformats.org/presentationml/2006/main">
  <p:tag name="NUM" val="2"/>
</p:tagLst>
</file>

<file path=ppt/tags/tag405.xml><?xml version="1.0" encoding="utf-8"?>
<p:tagLst xmlns:a="http://schemas.openxmlformats.org/drawingml/2006/main" xmlns:r="http://schemas.openxmlformats.org/officeDocument/2006/relationships" xmlns:p="http://schemas.openxmlformats.org/presentationml/2006/main">
  <p:tag name="NUM" val="3"/>
</p:tagLst>
</file>

<file path=ppt/tags/tag406.xml><?xml version="1.0" encoding="utf-8"?>
<p:tagLst xmlns:a="http://schemas.openxmlformats.org/drawingml/2006/main" xmlns:r="http://schemas.openxmlformats.org/officeDocument/2006/relationships" xmlns:p="http://schemas.openxmlformats.org/presentationml/2006/main">
  <p:tag name="NUM" val="4"/>
</p:tagLst>
</file>

<file path=ppt/tags/tag407.xml><?xml version="1.0" encoding="utf-8"?>
<p:tagLst xmlns:a="http://schemas.openxmlformats.org/drawingml/2006/main" xmlns:r="http://schemas.openxmlformats.org/officeDocument/2006/relationships" xmlns:p="http://schemas.openxmlformats.org/presentationml/2006/main">
  <p:tag name="NUM" val="5"/>
</p:tagLst>
</file>

<file path=ppt/tags/tag408.xml><?xml version="1.0" encoding="utf-8"?>
<p:tagLst xmlns:a="http://schemas.openxmlformats.org/drawingml/2006/main" xmlns:r="http://schemas.openxmlformats.org/officeDocument/2006/relationships" xmlns:p="http://schemas.openxmlformats.org/presentationml/2006/main">
  <p:tag name="NUM" val="6"/>
</p:tagLst>
</file>

<file path=ppt/tags/tag409.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10.xml><?xml version="1.0" encoding="utf-8"?>
<p:tagLst xmlns:a="http://schemas.openxmlformats.org/drawingml/2006/main" xmlns:r="http://schemas.openxmlformats.org/officeDocument/2006/relationships" xmlns:p="http://schemas.openxmlformats.org/presentationml/2006/main">
  <p:tag name="NUM" val="8"/>
</p:tagLst>
</file>

<file path=ppt/tags/tag411.xml><?xml version="1.0" encoding="utf-8"?>
<p:tagLst xmlns:a="http://schemas.openxmlformats.org/drawingml/2006/main" xmlns:r="http://schemas.openxmlformats.org/officeDocument/2006/relationships" xmlns:p="http://schemas.openxmlformats.org/presentationml/2006/main">
  <p:tag name="NUM" val="1"/>
</p:tagLst>
</file>

<file path=ppt/tags/tag412.xml><?xml version="1.0" encoding="utf-8"?>
<p:tagLst xmlns:a="http://schemas.openxmlformats.org/drawingml/2006/main" xmlns:r="http://schemas.openxmlformats.org/officeDocument/2006/relationships" xmlns:p="http://schemas.openxmlformats.org/presentationml/2006/main">
  <p:tag name="NUM" val="2"/>
</p:tagLst>
</file>

<file path=ppt/tags/tag413.xml><?xml version="1.0" encoding="utf-8"?>
<p:tagLst xmlns:a="http://schemas.openxmlformats.org/drawingml/2006/main" xmlns:r="http://schemas.openxmlformats.org/officeDocument/2006/relationships" xmlns:p="http://schemas.openxmlformats.org/presentationml/2006/main">
  <p:tag name="NUM" val="3"/>
</p:tagLst>
</file>

<file path=ppt/tags/tag414.xml><?xml version="1.0" encoding="utf-8"?>
<p:tagLst xmlns:a="http://schemas.openxmlformats.org/drawingml/2006/main" xmlns:r="http://schemas.openxmlformats.org/officeDocument/2006/relationships" xmlns:p="http://schemas.openxmlformats.org/presentationml/2006/main">
  <p:tag name="NUM" val="4"/>
</p:tagLst>
</file>

<file path=ppt/tags/tag415.xml><?xml version="1.0" encoding="utf-8"?>
<p:tagLst xmlns:a="http://schemas.openxmlformats.org/drawingml/2006/main" xmlns:r="http://schemas.openxmlformats.org/officeDocument/2006/relationships" xmlns:p="http://schemas.openxmlformats.org/presentationml/2006/main">
  <p:tag name="NUM" val="5"/>
</p:tagLst>
</file>

<file path=ppt/tags/tag416.xml><?xml version="1.0" encoding="utf-8"?>
<p:tagLst xmlns:a="http://schemas.openxmlformats.org/drawingml/2006/main" xmlns:r="http://schemas.openxmlformats.org/officeDocument/2006/relationships" xmlns:p="http://schemas.openxmlformats.org/presentationml/2006/main">
  <p:tag name="NUM" val="6"/>
</p:tagLst>
</file>

<file path=ppt/tags/tag417.xml><?xml version="1.0" encoding="utf-8"?>
<p:tagLst xmlns:a="http://schemas.openxmlformats.org/drawingml/2006/main" xmlns:r="http://schemas.openxmlformats.org/officeDocument/2006/relationships" xmlns:p="http://schemas.openxmlformats.org/presentationml/2006/main">
  <p:tag name="NUM" val="7"/>
</p:tagLst>
</file>

<file path=ppt/tags/tag418.xml><?xml version="1.0" encoding="utf-8"?>
<p:tagLst xmlns:a="http://schemas.openxmlformats.org/drawingml/2006/main" xmlns:r="http://schemas.openxmlformats.org/officeDocument/2006/relationships" xmlns:p="http://schemas.openxmlformats.org/presentationml/2006/main">
  <p:tag name="NUM" val="8"/>
</p:tagLst>
</file>

<file path=ppt/tags/tag419.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20.xml><?xml version="1.0" encoding="utf-8"?>
<p:tagLst xmlns:a="http://schemas.openxmlformats.org/drawingml/2006/main" xmlns:r="http://schemas.openxmlformats.org/officeDocument/2006/relationships" xmlns:p="http://schemas.openxmlformats.org/presentationml/2006/main">
  <p:tag name="NUM" val="2"/>
</p:tagLst>
</file>

<file path=ppt/tags/tag421.xml><?xml version="1.0" encoding="utf-8"?>
<p:tagLst xmlns:a="http://schemas.openxmlformats.org/drawingml/2006/main" xmlns:r="http://schemas.openxmlformats.org/officeDocument/2006/relationships" xmlns:p="http://schemas.openxmlformats.org/presentationml/2006/main">
  <p:tag name="NUM" val="1"/>
</p:tagLst>
</file>

<file path=ppt/tags/tag422.xml><?xml version="1.0" encoding="utf-8"?>
<p:tagLst xmlns:a="http://schemas.openxmlformats.org/drawingml/2006/main" xmlns:r="http://schemas.openxmlformats.org/officeDocument/2006/relationships" xmlns:p="http://schemas.openxmlformats.org/presentationml/2006/main">
  <p:tag name="NUM" val="2"/>
</p:tagLst>
</file>

<file path=ppt/tags/tag423.xml><?xml version="1.0" encoding="utf-8"?>
<p:tagLst xmlns:a="http://schemas.openxmlformats.org/drawingml/2006/main" xmlns:r="http://schemas.openxmlformats.org/officeDocument/2006/relationships" xmlns:p="http://schemas.openxmlformats.org/presentationml/2006/main">
  <p:tag name="NUM" val="3"/>
</p:tagLst>
</file>

<file path=ppt/tags/tag424.xml><?xml version="1.0" encoding="utf-8"?>
<p:tagLst xmlns:a="http://schemas.openxmlformats.org/drawingml/2006/main" xmlns:r="http://schemas.openxmlformats.org/officeDocument/2006/relationships" xmlns:p="http://schemas.openxmlformats.org/presentationml/2006/main">
  <p:tag name="NUM" val="4"/>
</p:tagLst>
</file>

<file path=ppt/tags/tag425.xml><?xml version="1.0" encoding="utf-8"?>
<p:tagLst xmlns:a="http://schemas.openxmlformats.org/drawingml/2006/main" xmlns:r="http://schemas.openxmlformats.org/officeDocument/2006/relationships" xmlns:p="http://schemas.openxmlformats.org/presentationml/2006/main">
  <p:tag name="NUM" val="5"/>
</p:tagLst>
</file>

<file path=ppt/tags/tag426.xml><?xml version="1.0" encoding="utf-8"?>
<p:tagLst xmlns:a="http://schemas.openxmlformats.org/drawingml/2006/main" xmlns:r="http://schemas.openxmlformats.org/officeDocument/2006/relationships" xmlns:p="http://schemas.openxmlformats.org/presentationml/2006/main">
  <p:tag name="NUM" val="1"/>
</p:tagLst>
</file>

<file path=ppt/tags/tag427.xml><?xml version="1.0" encoding="utf-8"?>
<p:tagLst xmlns:a="http://schemas.openxmlformats.org/drawingml/2006/main" xmlns:r="http://schemas.openxmlformats.org/officeDocument/2006/relationships" xmlns:p="http://schemas.openxmlformats.org/presentationml/2006/main">
  <p:tag name="NUM" val="2"/>
</p:tagLst>
</file>

<file path=ppt/tags/tag428.xml><?xml version="1.0" encoding="utf-8"?>
<p:tagLst xmlns:a="http://schemas.openxmlformats.org/drawingml/2006/main" xmlns:r="http://schemas.openxmlformats.org/officeDocument/2006/relationships" xmlns:p="http://schemas.openxmlformats.org/presentationml/2006/main">
  <p:tag name="NUM" val="3"/>
</p:tagLst>
</file>

<file path=ppt/tags/tag429.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30.xml><?xml version="1.0" encoding="utf-8"?>
<p:tagLst xmlns:a="http://schemas.openxmlformats.org/drawingml/2006/main" xmlns:r="http://schemas.openxmlformats.org/officeDocument/2006/relationships" xmlns:p="http://schemas.openxmlformats.org/presentationml/2006/main">
  <p:tag name="NUM" val="1"/>
</p:tagLst>
</file>

<file path=ppt/tags/tag431.xml><?xml version="1.0" encoding="utf-8"?>
<p:tagLst xmlns:a="http://schemas.openxmlformats.org/drawingml/2006/main" xmlns:r="http://schemas.openxmlformats.org/officeDocument/2006/relationships" xmlns:p="http://schemas.openxmlformats.org/presentationml/2006/main">
  <p:tag name="NUM" val="2"/>
</p:tagLst>
</file>

<file path=ppt/tags/tag432.xml><?xml version="1.0" encoding="utf-8"?>
<p:tagLst xmlns:a="http://schemas.openxmlformats.org/drawingml/2006/main" xmlns:r="http://schemas.openxmlformats.org/officeDocument/2006/relationships" xmlns:p="http://schemas.openxmlformats.org/presentationml/2006/main">
  <p:tag name="NUM" val="3"/>
</p:tagLst>
</file>

<file path=ppt/tags/tag433.xml><?xml version="1.0" encoding="utf-8"?>
<p:tagLst xmlns:a="http://schemas.openxmlformats.org/drawingml/2006/main" xmlns:r="http://schemas.openxmlformats.org/officeDocument/2006/relationships" xmlns:p="http://schemas.openxmlformats.org/presentationml/2006/main">
  <p:tag name="NUM" val="1"/>
</p:tagLst>
</file>

<file path=ppt/tags/tag434.xml><?xml version="1.0" encoding="utf-8"?>
<p:tagLst xmlns:a="http://schemas.openxmlformats.org/drawingml/2006/main" xmlns:r="http://schemas.openxmlformats.org/officeDocument/2006/relationships" xmlns:p="http://schemas.openxmlformats.org/presentationml/2006/main">
  <p:tag name="NUM" val="2"/>
</p:tagLst>
</file>

<file path=ppt/tags/tag435.xml><?xml version="1.0" encoding="utf-8"?>
<p:tagLst xmlns:a="http://schemas.openxmlformats.org/drawingml/2006/main" xmlns:r="http://schemas.openxmlformats.org/officeDocument/2006/relationships" xmlns:p="http://schemas.openxmlformats.org/presentationml/2006/main">
  <p:tag name="NUM" val="3"/>
</p:tagLst>
</file>

<file path=ppt/tags/tag436.xml><?xml version="1.0" encoding="utf-8"?>
<p:tagLst xmlns:a="http://schemas.openxmlformats.org/drawingml/2006/main" xmlns:r="http://schemas.openxmlformats.org/officeDocument/2006/relationships" xmlns:p="http://schemas.openxmlformats.org/presentationml/2006/main">
  <p:tag name="NUM" val="4"/>
</p:tagLst>
</file>

<file path=ppt/tags/tag437.xml><?xml version="1.0" encoding="utf-8"?>
<p:tagLst xmlns:a="http://schemas.openxmlformats.org/drawingml/2006/main" xmlns:r="http://schemas.openxmlformats.org/officeDocument/2006/relationships" xmlns:p="http://schemas.openxmlformats.org/presentationml/2006/main">
  <p:tag name="NUM" val="5"/>
</p:tagLst>
</file>

<file path=ppt/tags/tag438.xml><?xml version="1.0" encoding="utf-8"?>
<p:tagLst xmlns:a="http://schemas.openxmlformats.org/drawingml/2006/main" xmlns:r="http://schemas.openxmlformats.org/officeDocument/2006/relationships" xmlns:p="http://schemas.openxmlformats.org/presentationml/2006/main">
  <p:tag name="NUM" val="6"/>
</p:tagLst>
</file>

<file path=ppt/tags/tag439.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40.xml><?xml version="1.0" encoding="utf-8"?>
<p:tagLst xmlns:a="http://schemas.openxmlformats.org/drawingml/2006/main" xmlns:r="http://schemas.openxmlformats.org/officeDocument/2006/relationships" xmlns:p="http://schemas.openxmlformats.org/presentationml/2006/main">
  <p:tag name="NUM" val="2"/>
</p:tagLst>
</file>

<file path=ppt/tags/tag441.xml><?xml version="1.0" encoding="utf-8"?>
<p:tagLst xmlns:a="http://schemas.openxmlformats.org/drawingml/2006/main" xmlns:r="http://schemas.openxmlformats.org/officeDocument/2006/relationships" xmlns:p="http://schemas.openxmlformats.org/presentationml/2006/main">
  <p:tag name="NUM" val="3"/>
</p:tagLst>
</file>

<file path=ppt/tags/tag442.xml><?xml version="1.0" encoding="utf-8"?>
<p:tagLst xmlns:a="http://schemas.openxmlformats.org/drawingml/2006/main" xmlns:r="http://schemas.openxmlformats.org/officeDocument/2006/relationships" xmlns:p="http://schemas.openxmlformats.org/presentationml/2006/main">
  <p:tag name="NUM" val="4"/>
</p:tagLst>
</file>

<file path=ppt/tags/tag443.xml><?xml version="1.0" encoding="utf-8"?>
<p:tagLst xmlns:a="http://schemas.openxmlformats.org/drawingml/2006/main" xmlns:r="http://schemas.openxmlformats.org/officeDocument/2006/relationships" xmlns:p="http://schemas.openxmlformats.org/presentationml/2006/main">
  <p:tag name="NUM" val="1"/>
</p:tagLst>
</file>

<file path=ppt/tags/tag444.xml><?xml version="1.0" encoding="utf-8"?>
<p:tagLst xmlns:a="http://schemas.openxmlformats.org/drawingml/2006/main" xmlns:r="http://schemas.openxmlformats.org/officeDocument/2006/relationships" xmlns:p="http://schemas.openxmlformats.org/presentationml/2006/main">
  <p:tag name="NUM" val="2"/>
</p:tagLst>
</file>

<file path=ppt/tags/tag445.xml><?xml version="1.0" encoding="utf-8"?>
<p:tagLst xmlns:a="http://schemas.openxmlformats.org/drawingml/2006/main" xmlns:r="http://schemas.openxmlformats.org/officeDocument/2006/relationships" xmlns:p="http://schemas.openxmlformats.org/presentationml/2006/main">
  <p:tag name="NUM" val="1"/>
</p:tagLst>
</file>

<file path=ppt/tags/tag446.xml><?xml version="1.0" encoding="utf-8"?>
<p:tagLst xmlns:a="http://schemas.openxmlformats.org/drawingml/2006/main" xmlns:r="http://schemas.openxmlformats.org/officeDocument/2006/relationships" xmlns:p="http://schemas.openxmlformats.org/presentationml/2006/main">
  <p:tag name="NUM" val="2"/>
</p:tagLst>
</file>

<file path=ppt/tags/tag447.xml><?xml version="1.0" encoding="utf-8"?>
<p:tagLst xmlns:a="http://schemas.openxmlformats.org/drawingml/2006/main" xmlns:r="http://schemas.openxmlformats.org/officeDocument/2006/relationships" xmlns:p="http://schemas.openxmlformats.org/presentationml/2006/main">
  <p:tag name="NUM" val="3"/>
</p:tagLst>
</file>

<file path=ppt/tags/tag448.xml><?xml version="1.0" encoding="utf-8"?>
<p:tagLst xmlns:a="http://schemas.openxmlformats.org/drawingml/2006/main" xmlns:r="http://schemas.openxmlformats.org/officeDocument/2006/relationships" xmlns:p="http://schemas.openxmlformats.org/presentationml/2006/main">
  <p:tag name="NUM" val="1"/>
</p:tagLst>
</file>

<file path=ppt/tags/tag449.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50.xml><?xml version="1.0" encoding="utf-8"?>
<p:tagLst xmlns:a="http://schemas.openxmlformats.org/drawingml/2006/main" xmlns:r="http://schemas.openxmlformats.org/officeDocument/2006/relationships" xmlns:p="http://schemas.openxmlformats.org/presentationml/2006/main">
  <p:tag name="NUM" val="3"/>
</p:tagLst>
</file>

<file path=ppt/tags/tag451.xml><?xml version="1.0" encoding="utf-8"?>
<p:tagLst xmlns:a="http://schemas.openxmlformats.org/drawingml/2006/main" xmlns:r="http://schemas.openxmlformats.org/officeDocument/2006/relationships" xmlns:p="http://schemas.openxmlformats.org/presentationml/2006/main">
  <p:tag name="NUM" val="1"/>
</p:tagLst>
</file>

<file path=ppt/tags/tag452.xml><?xml version="1.0" encoding="utf-8"?>
<p:tagLst xmlns:a="http://schemas.openxmlformats.org/drawingml/2006/main" xmlns:r="http://schemas.openxmlformats.org/officeDocument/2006/relationships" xmlns:p="http://schemas.openxmlformats.org/presentationml/2006/main">
  <p:tag name="NUM" val="2"/>
</p:tagLst>
</file>

<file path=ppt/tags/tag453.xml><?xml version="1.0" encoding="utf-8"?>
<p:tagLst xmlns:a="http://schemas.openxmlformats.org/drawingml/2006/main" xmlns:r="http://schemas.openxmlformats.org/officeDocument/2006/relationships" xmlns:p="http://schemas.openxmlformats.org/presentationml/2006/main">
  <p:tag name="NUM" val="1"/>
</p:tagLst>
</file>

<file path=ppt/tags/tag454.xml><?xml version="1.0" encoding="utf-8"?>
<p:tagLst xmlns:a="http://schemas.openxmlformats.org/drawingml/2006/main" xmlns:r="http://schemas.openxmlformats.org/officeDocument/2006/relationships" xmlns:p="http://schemas.openxmlformats.org/presentationml/2006/main">
  <p:tag name="NUM" val="1"/>
</p:tagLst>
</file>

<file path=ppt/tags/tag455.xml><?xml version="1.0" encoding="utf-8"?>
<p:tagLst xmlns:a="http://schemas.openxmlformats.org/drawingml/2006/main" xmlns:r="http://schemas.openxmlformats.org/officeDocument/2006/relationships" xmlns:p="http://schemas.openxmlformats.org/presentationml/2006/main">
  <p:tag name="NUM" val="1"/>
</p:tagLst>
</file>

<file path=ppt/tags/tag456.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20128</TotalTime>
  <Words>5676</Words>
  <Application>Microsoft Office PowerPoint</Application>
  <PresentationFormat>On-screen Show (16:9)</PresentationFormat>
  <Paragraphs>1373</Paragraphs>
  <Slides>121</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121</vt:i4>
      </vt:variant>
    </vt:vector>
  </HeadingPairs>
  <TitlesOfParts>
    <vt:vector size="131" baseType="lpstr">
      <vt:lpstr>MS PGothic</vt:lpstr>
      <vt:lpstr>Arial</vt:lpstr>
      <vt:lpstr>Calibri</vt:lpstr>
      <vt:lpstr>Calibri Light</vt:lpstr>
      <vt:lpstr>Noto Sans Symbols</vt:lpstr>
      <vt:lpstr>Times</vt:lpstr>
      <vt:lpstr>Times New Roman</vt:lpstr>
      <vt:lpstr>Trebuchet MS</vt:lpstr>
      <vt:lpstr>Wingdings</vt:lpstr>
      <vt:lpstr>Office Theme</vt:lpstr>
      <vt:lpstr>PowerPoint Presentation</vt:lpstr>
      <vt:lpstr>PowerPoint Presentation</vt:lpstr>
      <vt:lpstr>Apprendre à connaitre son Manuel JO</vt:lpstr>
      <vt:lpstr>Apprendre à connaitre son Manuel JO</vt:lpstr>
      <vt:lpstr>Apprendre à connaitre son Manuel JO</vt:lpstr>
      <vt:lpstr>Apprendre à connaitre son Manuel JO</vt:lpstr>
      <vt:lpstr>Apprendre à connaitre son Manuel JO</vt:lpstr>
      <vt:lpstr>Déductions du Juge-arbitre Déduit de la moyenne</vt:lpstr>
      <vt:lpstr>Déductions du Juge-arbitre Déduit de la moyenne</vt:lpstr>
      <vt:lpstr>Déductions générales</vt:lpstr>
      <vt:lpstr>Déductions générales</vt:lpstr>
      <vt:lpstr>Déductions générales</vt:lpstr>
      <vt:lpstr>Déductions générales</vt:lpstr>
      <vt:lpstr>Calcul de la note de départ pour les niveaux 6 à 8  BA/Poutre/Sol  10.0</vt:lpstr>
      <vt:lpstr>Calcul de la note de départ pour les niveaux 6 à 8</vt:lpstr>
      <vt:lpstr>Calcul de la note de départ pour les niveaux 6 à 8</vt:lpstr>
      <vt:lpstr>Calcul de la note de départ pour les niveaux 6 à 8</vt:lpstr>
      <vt:lpstr>Calcul de la note de départ pour les niveaux 6 à 8</vt:lpstr>
      <vt:lpstr>Calcul de la note de départ pour les niveaux 9 et 10 - BA/Poutre/Sol  9.7/9.5 + Ajouter bonus d’élément et de liaison  </vt:lpstr>
      <vt:lpstr>Calcul de la note de départ pour les niveaux 9 et 10</vt:lpstr>
      <vt:lpstr>Calcul de la note de départ pour les niveaux 9 et 10</vt:lpstr>
      <vt:lpstr>Calcul de la note de départ pour les niveaux 9 et 10</vt:lpstr>
      <vt:lpstr>Calcul de la note de départ pour les niveaux 9 et 10</vt:lpstr>
      <vt:lpstr>Calcul de la note de départ pour les niveaux 9 et 10</vt:lpstr>
      <vt:lpstr>ND pour JO 9 et 10 - BONUS</vt:lpstr>
      <vt:lpstr>Calcul de la note de départ – Exigences Spécifiques</vt:lpstr>
      <vt:lpstr>PowerPoint Presentation</vt:lpstr>
      <vt:lpstr>Saut</vt:lpstr>
      <vt:lpstr>Saut</vt:lpstr>
      <vt:lpstr>Saut</vt:lpstr>
      <vt:lpstr>Saut</vt:lpstr>
      <vt:lpstr>Saut</vt:lpstr>
      <vt:lpstr>JO 6 et 7 - Spécifications de l’équipement</vt:lpstr>
      <vt:lpstr>Saut</vt:lpstr>
      <vt:lpstr>Saut</vt:lpstr>
      <vt:lpstr>Saut</vt:lpstr>
      <vt:lpstr>Saut</vt:lpstr>
      <vt:lpstr>Saut</vt:lpstr>
      <vt:lpstr>Saut</vt:lpstr>
      <vt:lpstr>Saut</vt:lpstr>
      <vt:lpstr>Saut</vt:lpstr>
      <vt:lpstr>Saut</vt:lpstr>
      <vt:lpstr>Saut</vt:lpstr>
      <vt:lpstr>Clarification sur les pas à la réception:</vt:lpstr>
      <vt:lpstr>Jugeons!</vt:lpstr>
      <vt:lpstr>SECTION 3 Barres asymétriques</vt:lpstr>
      <vt:lpstr>Barres asymétriques</vt:lpstr>
      <vt:lpstr>Barres asymétriques</vt:lpstr>
      <vt:lpstr>Barres asymétriques</vt:lpstr>
      <vt:lpstr>Barres asymétriques</vt:lpstr>
      <vt:lpstr>Barres asymétriquess</vt:lpstr>
      <vt:lpstr>Barres asymétriques</vt:lpstr>
      <vt:lpstr>Barres asymétriques</vt:lpstr>
      <vt:lpstr>Barres asymétriquess</vt:lpstr>
      <vt:lpstr>Barres asymétriques</vt:lpstr>
      <vt:lpstr>Barres asymétriques</vt:lpstr>
      <vt:lpstr>Barres asymétriques</vt:lpstr>
      <vt:lpstr>Barres asymétriques</vt:lpstr>
      <vt:lpstr>PowerPoint Presentation</vt:lpstr>
      <vt:lpstr>BA – Valeur de liaison (Bonus) Niveau 9,10</vt:lpstr>
      <vt:lpstr>BA - Niveau 9 - Bonus</vt:lpstr>
      <vt:lpstr>BA - Niveau 10 - Bonus</vt:lpstr>
      <vt:lpstr>BA - Niveau 10 - Bonus</vt:lpstr>
      <vt:lpstr>Barres asymétriques</vt:lpstr>
      <vt:lpstr>Barres asymétriques</vt:lpstr>
      <vt:lpstr>Barres asymétriques</vt:lpstr>
      <vt:lpstr>Barres asymétriques</vt:lpstr>
      <vt:lpstr>Barres asymétriques</vt:lpstr>
      <vt:lpstr>Jugeons!</vt:lpstr>
      <vt:lpstr>SECTION 4 Poutre</vt:lpstr>
      <vt:lpstr>Poutre</vt:lpstr>
      <vt:lpstr>Poutre</vt:lpstr>
      <vt:lpstr>Poutre</vt:lpstr>
      <vt:lpstr>Poutre</vt:lpstr>
      <vt:lpstr>Poutre</vt:lpstr>
      <vt:lpstr>Poutre</vt:lpstr>
      <vt:lpstr>Poutre</vt:lpstr>
      <vt:lpstr>Poutre</vt:lpstr>
      <vt:lpstr>Poutre</vt:lpstr>
      <vt:lpstr>Poutre</vt:lpstr>
      <vt:lpstr>Poutre</vt:lpstr>
      <vt:lpstr>Poutre</vt:lpstr>
      <vt:lpstr>Poutre</vt:lpstr>
      <vt:lpstr>Absence de changement de direction dans la chorégraphie. Doit avoir de la danse par en avant, en arrière et de côté. </vt:lpstr>
      <vt:lpstr>PowerPoint Presentation</vt:lpstr>
      <vt:lpstr>Bonus de valeur de Liaison- POUTRE</vt:lpstr>
      <vt:lpstr>Poutre – Bonus Niveau 9-10</vt:lpstr>
      <vt:lpstr>Poutre – Bonus Niveau 9-10</vt:lpstr>
      <vt:lpstr>Poutre</vt:lpstr>
      <vt:lpstr>Précision des déductions pour « pause » </vt:lpstr>
      <vt:lpstr>Reconnaitre la valeur de difficulté — saut changement de jambes</vt:lpstr>
      <vt:lpstr>Poutre</vt:lpstr>
      <vt:lpstr>Artistique – Pécision </vt:lpstr>
      <vt:lpstr>PowerPoint Presentation</vt:lpstr>
      <vt:lpstr>Jugeons!</vt:lpstr>
      <vt:lpstr>SECTION 5 Sol</vt:lpstr>
      <vt:lpstr>Sol</vt:lpstr>
      <vt:lpstr>Réglementation concernant le temps </vt:lpstr>
      <vt:lpstr>Sol</vt:lpstr>
      <vt:lpstr>Sol</vt:lpstr>
      <vt:lpstr>Sol</vt:lpstr>
      <vt:lpstr>Sol</vt:lpstr>
      <vt:lpstr>Sol</vt:lpstr>
      <vt:lpstr>Sol</vt:lpstr>
      <vt:lpstr>Sol</vt:lpstr>
      <vt:lpstr>Sol</vt:lpstr>
      <vt:lpstr>Sol</vt:lpstr>
      <vt:lpstr>BONUS DE VALEUR DE LIAISON </vt:lpstr>
      <vt:lpstr>Bonus - Niveau 9 - 10</vt:lpstr>
      <vt:lpstr>Sol</vt:lpstr>
      <vt:lpstr>Sol</vt:lpstr>
      <vt:lpstr>Sol</vt:lpstr>
      <vt:lpstr>Sol</vt:lpstr>
      <vt:lpstr>PowerPoint Presentation</vt:lpstr>
      <vt:lpstr>Sol</vt:lpstr>
      <vt:lpstr>Jugeons!</vt:lpstr>
      <vt:lpstr>Le jugement professionel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Lefler</dc:creator>
  <cp:lastModifiedBy>Veronique Desjardins</cp:lastModifiedBy>
  <cp:revision>515</cp:revision>
  <dcterms:created xsi:type="dcterms:W3CDTF">2017-09-07T14:40:02Z</dcterms:created>
  <dcterms:modified xsi:type="dcterms:W3CDTF">2019-10-04T14:56:02Z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2017-09-07T00:00:00Z</vt:filetime>
  </property>
</Properties>
</file>